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4" r:id="rId2"/>
    <p:sldId id="321" r:id="rId3"/>
    <p:sldId id="313" r:id="rId4"/>
    <p:sldId id="312" r:id="rId5"/>
    <p:sldId id="305" r:id="rId6"/>
    <p:sldId id="298" r:id="rId7"/>
    <p:sldId id="314" r:id="rId8"/>
    <p:sldId id="318" r:id="rId9"/>
    <p:sldId id="317" r:id="rId10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0099"/>
    <a:srgbClr val="FF6600"/>
    <a:srgbClr val="FF3300"/>
    <a:srgbClr val="000066"/>
    <a:srgbClr val="FF0000"/>
    <a:srgbClr val="9900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29" autoAdjust="0"/>
  </p:normalViewPr>
  <p:slideViewPr>
    <p:cSldViewPr>
      <p:cViewPr>
        <p:scale>
          <a:sx n="100" d="100"/>
          <a:sy n="100" d="100"/>
        </p:scale>
        <p:origin x="-2094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5C292-18B0-4B5C-A016-C0ED39B7ABF4}" type="datetimeFigureOut">
              <a:rPr lang="it-IT" smtClean="0"/>
              <a:t>13/12/2016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3D187-171B-4943-BE73-025F62D393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98167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3768C5C-FFC8-4B5F-8D6B-58E470E817D0}" type="datetimeFigureOut">
              <a:rPr lang="it-IT"/>
              <a:pPr>
                <a:defRPr/>
              </a:pPr>
              <a:t>13/12/2016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7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A0618D9-8754-4B5F-B35D-6C5ED72394C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5891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altLang="it-IT" smtClean="0"/>
          </a:p>
        </p:txBody>
      </p:sp>
      <p:sp>
        <p:nvSpPr>
          <p:cNvPr id="21508" name="Rectangle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16798" indent="-275692" defTabSz="9557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02766" indent="-220553" defTabSz="9557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43873" indent="-220553" defTabSz="9557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1984980" indent="-220553" defTabSz="9557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2608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867193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08299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74940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964E3B0-2CB4-4291-8C96-B147F62E9EFF}" type="slidenum">
              <a:rPr lang="it-IT" altLang="it-IT" sz="1800"/>
              <a:pPr eaLnBrk="1" hangingPunct="1">
                <a:spcBef>
                  <a:spcPct val="0"/>
                </a:spcBef>
              </a:pPr>
              <a:t>3</a:t>
            </a:fld>
            <a:endParaRPr lang="it-IT" altLang="it-IT" sz="18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24579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83730E2-4AB6-45AA-8157-E30A5427374F}" type="slidenum">
              <a:rPr lang="it-IT" sz="1200">
                <a:latin typeface="Calibri" pitchFamily="34" charset="0"/>
              </a:rPr>
              <a:pPr algn="r"/>
              <a:t>5</a:t>
            </a:fld>
            <a:endParaRPr lang="it-IT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3555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2DF9B612-BB2D-4C2B-B914-B7E734F1FD86}" type="slidenum">
              <a:rPr lang="it-IT" sz="1200">
                <a:latin typeface="+mn-lt"/>
              </a:rPr>
              <a:pPr algn="r">
                <a:defRPr/>
              </a:pPr>
              <a:t>6</a:t>
            </a:fld>
            <a:endParaRPr lang="it-IT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2CBF9-0686-4D42-A811-C91AD2DE53D4}" type="datetimeFigureOut">
              <a:rPr lang="it-IT"/>
              <a:pPr>
                <a:defRPr/>
              </a:pPr>
              <a:t>13/12/2016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21557-C5C0-4F95-9396-1265890226E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3D4CC-B890-461D-822F-327AA562530F}" type="datetimeFigureOut">
              <a:rPr lang="it-IT"/>
              <a:pPr>
                <a:defRPr/>
              </a:pPr>
              <a:t>13/12/2016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D736D-8364-4736-BE51-C6E70157704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F16BB-CC5D-44D5-8BF4-2A7EEB6C41B1}" type="datetimeFigureOut">
              <a:rPr lang="it-IT"/>
              <a:pPr>
                <a:defRPr/>
              </a:pPr>
              <a:t>13/12/2016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7153C-8540-4B2F-9926-8EF150D6D59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elementi: 1 in alto, 1 in bas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/>
          <a:lstStyle>
            <a:extLst/>
          </a:lstStyle>
          <a:p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  <a:prstGeom prst="rect">
            <a:avLst/>
          </a:prstGeom>
        </p:spPr>
        <p:txBody>
          <a:bodyPr/>
          <a:lstStyle>
            <a:extLst/>
          </a:lstStyle>
          <a:p>
            <a:pPr lvl="0"/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2286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  <a:prstGeom prst="rect">
            <a:avLst/>
          </a:prstGeom>
        </p:spPr>
        <p:txBody>
          <a:bodyPr/>
          <a:lstStyle>
            <a:extLst/>
          </a:lstStyle>
          <a:p>
            <a:pPr lvl="0"/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/>
          </p:nvPr>
        </p:nvSpPr>
        <p:spPr>
          <a:xfrm>
            <a:off x="4416552" y="3319272"/>
            <a:ext cx="3965448" cy="2286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  <a:prstGeom prst="rect">
            <a:avLst/>
          </a:prstGeom>
        </p:spPr>
        <p:txBody>
          <a:bodyPr/>
          <a:lstStyle>
            <a:extLst/>
          </a:lstStyle>
          <a:p>
            <a:pPr lvl="0"/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</p:spTree>
    <p:extLst>
      <p:ext uri="{BB962C8B-B14F-4D97-AF65-F5344CB8AC3E}">
        <p14:creationId xmlns:p14="http://schemas.microsoft.com/office/powerpoint/2010/main" val="2738468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54D20-66D9-494B-8FE4-3B68F80427F6}" type="datetimeFigureOut">
              <a:rPr lang="it-IT"/>
              <a:pPr>
                <a:defRPr/>
              </a:pPr>
              <a:t>13/12/2016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C3234-3703-4FDC-A068-1B31AF78EA0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54E57-0C45-40DC-B926-CAB1768EE2E0}" type="datetimeFigureOut">
              <a:rPr lang="it-IT"/>
              <a:pPr>
                <a:defRPr/>
              </a:pPr>
              <a:t>13/12/2016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1122F-8F93-47FD-95A0-4DFF15430A6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8096C-8DC6-4221-A250-689195870FC1}" type="datetimeFigureOut">
              <a:rPr lang="it-IT"/>
              <a:pPr>
                <a:defRPr/>
              </a:pPr>
              <a:t>13/12/2016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24397-57D5-44DB-BF3B-85988835D1D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EC5E9-D1D3-47F6-B858-119D1C8BC9A1}" type="datetimeFigureOut">
              <a:rPr lang="it-IT"/>
              <a:pPr>
                <a:defRPr/>
              </a:pPr>
              <a:t>13/12/2016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73010-CF95-472D-9AEF-EF5A1D04ED9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FA104-9DE0-42EB-B00C-1F1DEBAFAF11}" type="datetimeFigureOut">
              <a:rPr lang="it-IT"/>
              <a:pPr>
                <a:defRPr/>
              </a:pPr>
              <a:t>13/12/2016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0BD99-980D-40BE-A3DA-93AC595A137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3E382-E996-454F-9A2E-164380ADD672}" type="datetimeFigureOut">
              <a:rPr lang="it-IT"/>
              <a:pPr>
                <a:defRPr/>
              </a:pPr>
              <a:t>13/12/2016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D1800-08AB-40C7-9CA4-BE85A6BA443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282E0-69B1-4190-9C3C-7BDF895F3FB1}" type="datetimeFigureOut">
              <a:rPr lang="it-IT"/>
              <a:pPr>
                <a:defRPr/>
              </a:pPr>
              <a:t>13/12/2016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2062E-0F76-41A3-9153-80FEC540107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F8054-6BA9-42FE-824E-B5E4A20BCC70}" type="datetimeFigureOut">
              <a:rPr lang="it-IT"/>
              <a:pPr>
                <a:defRPr/>
              </a:pPr>
              <a:t>13/12/2016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ACC12-401A-4091-ACDB-5043520FCB2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D075E2-3EEB-4FFE-A6B4-25D31CA12075}" type="datetimeFigureOut">
              <a:rPr lang="it-IT"/>
              <a:pPr>
                <a:defRPr/>
              </a:pPr>
              <a:t>13/12/2016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97F88B-ECDF-4142-B690-5C9078445C5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395536" y="1493838"/>
            <a:ext cx="835292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endParaRPr lang="it-IT" sz="3600" b="1" dirty="0" smtClean="0">
              <a:solidFill>
                <a:srgbClr val="CD0065"/>
              </a:solidFill>
              <a:cs typeface="Times New Roman" pitchFamily="18" charset="0"/>
            </a:endParaRPr>
          </a:p>
          <a:p>
            <a:pPr algn="ctr" eaLnBrk="0" hangingPunct="0"/>
            <a:r>
              <a:rPr lang="it-IT" sz="3600" b="1" dirty="0">
                <a:solidFill>
                  <a:srgbClr val="CD0065"/>
                </a:solidFill>
                <a:cs typeface="Times New Roman" pitchFamily="18" charset="0"/>
              </a:rPr>
              <a:t>C</a:t>
            </a:r>
            <a:r>
              <a:rPr lang="it-IT" sz="3600" b="1" dirty="0" smtClean="0">
                <a:solidFill>
                  <a:srgbClr val="CD0065"/>
                </a:solidFill>
                <a:cs typeface="Times New Roman" pitchFamily="18" charset="0"/>
              </a:rPr>
              <a:t>onsumi </a:t>
            </a:r>
            <a:r>
              <a:rPr lang="it-IT" sz="3600" b="1" dirty="0">
                <a:solidFill>
                  <a:srgbClr val="CD0065"/>
                </a:solidFill>
                <a:cs typeface="Times New Roman" pitchFamily="18" charset="0"/>
              </a:rPr>
              <a:t>di dicembre e Natale</a:t>
            </a:r>
            <a:r>
              <a:rPr lang="it-IT" sz="3600" b="1" dirty="0" smtClean="0">
                <a:solidFill>
                  <a:srgbClr val="CD0065"/>
                </a:solidFill>
                <a:cs typeface="Times New Roman" pitchFamily="18" charset="0"/>
              </a:rPr>
              <a:t>:</a:t>
            </a:r>
          </a:p>
          <a:p>
            <a:pPr algn="ctr" eaLnBrk="0" hangingPunct="0"/>
            <a:r>
              <a:rPr lang="it-IT" sz="3600" b="1" dirty="0" smtClean="0">
                <a:solidFill>
                  <a:srgbClr val="CD0065"/>
                </a:solidFill>
                <a:cs typeface="Times New Roman" pitchFamily="18" charset="0"/>
              </a:rPr>
              <a:t>tra </a:t>
            </a:r>
            <a:r>
              <a:rPr lang="it-IT" sz="3600" b="1" dirty="0">
                <a:solidFill>
                  <a:srgbClr val="CD0065"/>
                </a:solidFill>
                <a:cs typeface="Times New Roman" pitchFamily="18" charset="0"/>
              </a:rPr>
              <a:t>incertezze e possibilità di crescita</a:t>
            </a:r>
          </a:p>
          <a:p>
            <a:pPr algn="ctr"/>
            <a:endParaRPr lang="it-IT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r>
              <a:rPr lang="it-IT" b="1" dirty="0">
                <a:solidFill>
                  <a:srgbClr val="002060"/>
                </a:solidFill>
                <a:cs typeface="Times New Roman" pitchFamily="18" charset="0"/>
              </a:rPr>
              <a:t>MARIANO BELLA</a:t>
            </a:r>
          </a:p>
          <a:p>
            <a:pPr algn="ctr"/>
            <a:r>
              <a:rPr lang="it-IT" b="1" dirty="0">
                <a:solidFill>
                  <a:srgbClr val="002060"/>
                </a:solidFill>
                <a:cs typeface="Times New Roman" pitchFamily="18" charset="0"/>
              </a:rPr>
              <a:t>DIRETTORE UFFICIO STUDI CONFCOMMERCIO</a:t>
            </a: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r>
              <a:rPr lang="it-IT" b="1" dirty="0">
                <a:solidFill>
                  <a:srgbClr val="002060"/>
                </a:solidFill>
                <a:cs typeface="Times New Roman" pitchFamily="18" charset="0"/>
              </a:rPr>
              <a:t>Roma, </a:t>
            </a:r>
            <a:r>
              <a:rPr lang="it-IT" b="1" dirty="0" smtClean="0">
                <a:solidFill>
                  <a:srgbClr val="002060"/>
                </a:solidFill>
                <a:cs typeface="Times New Roman" pitchFamily="18" charset="0"/>
              </a:rPr>
              <a:t>14 </a:t>
            </a:r>
            <a:r>
              <a:rPr lang="it-IT" b="1" dirty="0">
                <a:solidFill>
                  <a:srgbClr val="002060"/>
                </a:solidFill>
                <a:cs typeface="Times New Roman" pitchFamily="18" charset="0"/>
              </a:rPr>
              <a:t>dicembre </a:t>
            </a:r>
            <a:r>
              <a:rPr lang="it-IT" b="1" dirty="0" smtClean="0">
                <a:solidFill>
                  <a:srgbClr val="002060"/>
                </a:solidFill>
                <a:cs typeface="Times New Roman" pitchFamily="18" charset="0"/>
              </a:rPr>
              <a:t>2016</a:t>
            </a:r>
            <a:endParaRPr lang="it-IT" sz="16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1907704" y="6453336"/>
            <a:ext cx="540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b="1" i="1" dirty="0"/>
              <a:t>t</a:t>
            </a:r>
            <a:r>
              <a:rPr lang="it-IT" b="1" i="1" dirty="0" smtClean="0"/>
              <a:t>raccia per una presentazione orale</a:t>
            </a:r>
            <a:endParaRPr lang="it-IT" b="1" i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57200"/>
            <a:ext cx="25908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040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7"/>
          <p:cNvSpPr txBox="1">
            <a:spLocks noChangeArrowheads="1"/>
          </p:cNvSpPr>
          <p:nvPr/>
        </p:nvSpPr>
        <p:spPr bwMode="auto">
          <a:xfrm>
            <a:off x="24259" y="-27384"/>
            <a:ext cx="7572077" cy="563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it-IT" altLang="it-IT" sz="3600" b="1" dirty="0">
                <a:solidFill>
                  <a:srgbClr val="CC0066"/>
                </a:solidFill>
                <a:cs typeface="Times New Roman" pitchFamily="18" charset="0"/>
              </a:rPr>
              <a:t>sintesi </a:t>
            </a:r>
            <a:r>
              <a:rPr lang="it-IT" altLang="it-IT" sz="3600" b="1" dirty="0" smtClean="0">
                <a:solidFill>
                  <a:srgbClr val="CC0066"/>
                </a:solidFill>
                <a:cs typeface="Times New Roman" pitchFamily="18" charset="0"/>
              </a:rPr>
              <a:t>congiunturale (33 mesi)</a:t>
            </a:r>
            <a:endParaRPr lang="it-IT" altLang="it-IT" sz="3600" b="1" dirty="0">
              <a:solidFill>
                <a:srgbClr val="CC0066"/>
              </a:solidFill>
              <a:cs typeface="Times New Roman" pitchFamily="18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8604250" y="-27384"/>
            <a:ext cx="539750" cy="476250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FFFF00"/>
                </a:solidFill>
                <a:latin typeface="Arial" pitchFamily="34" charset="0"/>
                <a:cs typeface="Times New Roman" pitchFamily="18" charset="0"/>
              </a:rPr>
              <a:t>1</a:t>
            </a:r>
            <a:endParaRPr lang="it-IT" altLang="it-IT" sz="2400" b="1" dirty="0">
              <a:solidFill>
                <a:srgbClr val="FFFF00"/>
              </a:solidFill>
              <a:latin typeface="Arial" pitchFamily="34" charset="0"/>
              <a:cs typeface="Times New Roman" pitchFamily="18" charset="0"/>
            </a:endParaRP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62"/>
          <a:stretch/>
        </p:blipFill>
        <p:spPr bwMode="auto">
          <a:xfrm>
            <a:off x="3635896" y="548680"/>
            <a:ext cx="5508104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" t="9312" r="2561" b="3851"/>
          <a:stretch/>
        </p:blipFill>
        <p:spPr bwMode="auto">
          <a:xfrm>
            <a:off x="24259" y="3885421"/>
            <a:ext cx="3611637" cy="297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CasellaDiTesto 16"/>
          <p:cNvSpPr txBox="1"/>
          <p:nvPr/>
        </p:nvSpPr>
        <p:spPr>
          <a:xfrm>
            <a:off x="12253" y="3591599"/>
            <a:ext cx="641521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err="1"/>
              <a:t>g</a:t>
            </a:r>
            <a:r>
              <a:rPr lang="it-IT" sz="2000" b="1" dirty="0" err="1" smtClean="0"/>
              <a:t>en</a:t>
            </a:r>
            <a:endParaRPr lang="it-IT" sz="2000" b="1" dirty="0" smtClean="0"/>
          </a:p>
          <a:p>
            <a:pPr algn="ctr"/>
            <a:r>
              <a:rPr lang="it-IT" sz="2000" b="1" dirty="0" smtClean="0"/>
              <a:t>14</a:t>
            </a:r>
            <a:endParaRPr lang="it-IT" sz="2000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7236296" y="548680"/>
            <a:ext cx="188705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C00000"/>
                </a:solidFill>
              </a:rPr>
              <a:t>ICC (+1,3%)</a:t>
            </a:r>
            <a:endParaRPr lang="it-IT" sz="2400" b="1" dirty="0">
              <a:solidFill>
                <a:srgbClr val="C00000"/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7236296" y="1772816"/>
            <a:ext cx="144016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f</a:t>
            </a:r>
            <a:r>
              <a:rPr lang="it-IT" sz="2400" b="1" dirty="0" smtClean="0">
                <a:solidFill>
                  <a:srgbClr val="0070C0"/>
                </a:solidFill>
              </a:rPr>
              <a:t>iducia famiglie (+13,2%)</a:t>
            </a:r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1528694" y="5464793"/>
            <a:ext cx="1756647" cy="11518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it-IT" sz="2700" b="1" dirty="0"/>
              <a:t>f</a:t>
            </a:r>
            <a:r>
              <a:rPr lang="it-IT" sz="2700" b="1" dirty="0" smtClean="0"/>
              <a:t>iducia imprese (+5,1%)</a:t>
            </a:r>
            <a:endParaRPr lang="it-IT" sz="2700" b="1" dirty="0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7" y="3749081"/>
            <a:ext cx="5504036" cy="3108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CasellaDiTesto 24"/>
          <p:cNvSpPr txBox="1"/>
          <p:nvPr/>
        </p:nvSpPr>
        <p:spPr>
          <a:xfrm>
            <a:off x="4211960" y="5446965"/>
            <a:ext cx="595035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g</a:t>
            </a:r>
            <a:r>
              <a:rPr lang="it-IT" b="1" dirty="0" err="1" smtClean="0">
                <a:solidFill>
                  <a:schemeClr val="accent3">
                    <a:lumMod val="50000"/>
                  </a:schemeClr>
                </a:solidFill>
              </a:rPr>
              <a:t>en</a:t>
            </a:r>
            <a:endParaRPr lang="it-IT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</a:rPr>
              <a:t>14</a:t>
            </a: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7429013" y="4147339"/>
            <a:ext cx="595035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g</a:t>
            </a:r>
            <a:r>
              <a:rPr lang="it-IT" b="1" dirty="0" err="1" smtClean="0">
                <a:solidFill>
                  <a:schemeClr val="accent3">
                    <a:lumMod val="50000"/>
                  </a:schemeClr>
                </a:solidFill>
              </a:rPr>
              <a:t>en</a:t>
            </a:r>
            <a:endParaRPr lang="it-IT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</a:rPr>
              <a:t>16</a:t>
            </a: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8604448" y="4438853"/>
            <a:ext cx="479618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it-IT" b="1" dirty="0" err="1" smtClean="0">
                <a:solidFill>
                  <a:schemeClr val="accent3">
                    <a:lumMod val="50000"/>
                  </a:schemeClr>
                </a:solidFill>
              </a:rPr>
              <a:t>ott</a:t>
            </a:r>
            <a:endParaRPr lang="it-IT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</a:rPr>
              <a:t>16</a:t>
            </a: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6372200" y="6021171"/>
            <a:ext cx="2754052" cy="7725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it-IT" sz="2600" b="1" dirty="0" smtClean="0">
                <a:solidFill>
                  <a:schemeClr val="accent3">
                    <a:lumMod val="50000"/>
                  </a:schemeClr>
                </a:solidFill>
              </a:rPr>
              <a:t>occupati (000) +580mila, +2,6%</a:t>
            </a:r>
            <a:endParaRPr lang="it-IT" sz="2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64" b="14869"/>
          <a:stretch/>
        </p:blipFill>
        <p:spPr bwMode="auto">
          <a:xfrm>
            <a:off x="24259" y="560422"/>
            <a:ext cx="3581843" cy="305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CasellaDiTesto 30"/>
          <p:cNvSpPr txBox="1"/>
          <p:nvPr/>
        </p:nvSpPr>
        <p:spPr>
          <a:xfrm>
            <a:off x="2267744" y="3179390"/>
            <a:ext cx="641521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err="1"/>
              <a:t>g</a:t>
            </a:r>
            <a:r>
              <a:rPr lang="it-IT" sz="2000" b="1" dirty="0" err="1" smtClean="0"/>
              <a:t>en</a:t>
            </a:r>
            <a:endParaRPr lang="it-IT" sz="2000" b="1" dirty="0" smtClean="0"/>
          </a:p>
          <a:p>
            <a:pPr algn="ctr"/>
            <a:r>
              <a:rPr lang="it-IT" sz="2000" b="1" dirty="0" smtClean="0"/>
              <a:t>16</a:t>
            </a:r>
            <a:endParaRPr lang="it-IT" sz="2000" b="1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2939630" y="3068960"/>
            <a:ext cx="641521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err="1"/>
              <a:t>n</a:t>
            </a:r>
            <a:r>
              <a:rPr lang="it-IT" sz="2000" b="1" dirty="0" err="1" smtClean="0"/>
              <a:t>ov</a:t>
            </a:r>
            <a:endParaRPr lang="it-IT" sz="2000" b="1" dirty="0" smtClean="0"/>
          </a:p>
          <a:p>
            <a:pPr algn="ctr"/>
            <a:r>
              <a:rPr lang="it-IT" sz="2000" b="1" dirty="0" smtClean="0"/>
              <a:t>16</a:t>
            </a:r>
            <a:endParaRPr lang="it-IT" sz="2000" b="1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232550" y="516188"/>
            <a:ext cx="2107202" cy="111261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it-IT" sz="2600" b="1" dirty="0" smtClean="0"/>
              <a:t>produzione industriale (+1,0%)</a:t>
            </a:r>
            <a:endParaRPr lang="it-IT" sz="2600" b="1" dirty="0"/>
          </a:p>
        </p:txBody>
      </p:sp>
    </p:spTree>
    <p:extLst>
      <p:ext uri="{BB962C8B-B14F-4D97-AF65-F5344CB8AC3E}">
        <p14:creationId xmlns:p14="http://schemas.microsoft.com/office/powerpoint/2010/main" val="77044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" grpId="0" animBg="1"/>
      <p:bldP spid="21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31" grpId="0" animBg="1"/>
      <p:bldP spid="32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/>
          </p:cNvSpPr>
          <p:nvPr/>
        </p:nvSpPr>
        <p:spPr bwMode="auto">
          <a:xfrm>
            <a:off x="0" y="0"/>
            <a:ext cx="8100392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>
              <a:lnSpc>
                <a:spcPct val="85000"/>
              </a:lnSpc>
              <a:defRPr/>
            </a:pPr>
            <a:r>
              <a:rPr lang="it-IT" sz="3600" b="1" dirty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s</a:t>
            </a:r>
            <a:r>
              <a:rPr lang="it-IT" sz="36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pread e rendimenti (14/10-13/12)</a:t>
            </a:r>
            <a:endParaRPr lang="it-IT" sz="3600" b="1" dirty="0">
              <a:solidFill>
                <a:srgbClr val="CC0066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8604250" y="-27384"/>
            <a:ext cx="539750" cy="476250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FFFF00"/>
                </a:solidFill>
                <a:latin typeface="Arial" pitchFamily="34" charset="0"/>
                <a:cs typeface="Times New Roman" pitchFamily="18" charset="0"/>
              </a:rPr>
              <a:t>2</a:t>
            </a:r>
            <a:endParaRPr lang="it-IT" altLang="it-IT" sz="2400" b="1" dirty="0">
              <a:solidFill>
                <a:srgbClr val="FFFF00"/>
              </a:solidFill>
              <a:latin typeface="Arial" pitchFamily="34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86" b="18026"/>
          <a:stretch/>
        </p:blipFill>
        <p:spPr bwMode="auto">
          <a:xfrm>
            <a:off x="4979218" y="3501008"/>
            <a:ext cx="4105721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69" b="18848"/>
          <a:stretch/>
        </p:blipFill>
        <p:spPr bwMode="auto">
          <a:xfrm>
            <a:off x="72976" y="548680"/>
            <a:ext cx="4930775" cy="3108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611560" y="908720"/>
            <a:ext cx="174502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b="1" dirty="0" smtClean="0"/>
              <a:t>BTP VS BUND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779299" y="5435932"/>
            <a:ext cx="196720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b="1" dirty="0"/>
              <a:t>r</a:t>
            </a:r>
            <a:r>
              <a:rPr lang="it-IT" b="1" dirty="0" smtClean="0"/>
              <a:t>endimento BTP</a:t>
            </a:r>
            <a:endParaRPr lang="it-IT" b="1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69" b="15154"/>
          <a:stretch/>
        </p:blipFill>
        <p:spPr bwMode="auto">
          <a:xfrm>
            <a:off x="5003750" y="723898"/>
            <a:ext cx="4140249" cy="2777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asellaDiTesto 8"/>
          <p:cNvSpPr txBox="1"/>
          <p:nvPr/>
        </p:nvSpPr>
        <p:spPr>
          <a:xfrm>
            <a:off x="6300192" y="2276872"/>
            <a:ext cx="192456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b="1" dirty="0" smtClean="0"/>
              <a:t>BTP VS BONOS</a:t>
            </a:r>
            <a:endParaRPr lang="it-IT" b="1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07"/>
          <a:stretch/>
        </p:blipFill>
        <p:spPr bwMode="auto">
          <a:xfrm>
            <a:off x="-8731" y="3657600"/>
            <a:ext cx="4987949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CasellaDiTesto 11"/>
          <p:cNvSpPr txBox="1"/>
          <p:nvPr/>
        </p:nvSpPr>
        <p:spPr>
          <a:xfrm>
            <a:off x="683568" y="4221088"/>
            <a:ext cx="217239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b="1" dirty="0"/>
              <a:t>r</a:t>
            </a:r>
            <a:r>
              <a:rPr lang="it-IT" b="1" dirty="0" smtClean="0"/>
              <a:t>endimento BUND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14116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9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2"/>
          <p:cNvSpPr txBox="1">
            <a:spLocks noChangeArrowheads="1"/>
          </p:cNvSpPr>
          <p:nvPr/>
        </p:nvSpPr>
        <p:spPr bwMode="auto">
          <a:xfrm>
            <a:off x="-36512" y="-27384"/>
            <a:ext cx="7452320" cy="563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it-IT" altLang="it-IT" sz="3600" b="1" dirty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r</a:t>
            </a:r>
            <a:r>
              <a:rPr lang="it-IT" altLang="it-IT" sz="36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eddito, consumi, inflazione </a:t>
            </a:r>
            <a:endParaRPr lang="it-IT" altLang="it-IT" sz="3600" b="1" dirty="0">
              <a:solidFill>
                <a:srgbClr val="CC0066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8604250" y="-26988"/>
            <a:ext cx="539750" cy="476251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FFFF00"/>
                </a:solidFill>
                <a:latin typeface="Arial" pitchFamily="34" charset="0"/>
                <a:cs typeface="Times New Roman" pitchFamily="18" charset="0"/>
              </a:rPr>
              <a:t>3</a:t>
            </a:r>
            <a:endParaRPr lang="it-IT" altLang="it-IT" sz="2400" b="1" dirty="0">
              <a:solidFill>
                <a:srgbClr val="FFFF00"/>
              </a:solidFill>
              <a:latin typeface="Arial" pitchFamily="34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35847"/>
            <a:ext cx="9073008" cy="354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5724128" y="620688"/>
            <a:ext cx="3384376" cy="66248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it-IT" sz="2200" b="1" dirty="0">
                <a:latin typeface="Arial Narrow" panose="020B0606020202030204" pitchFamily="34" charset="0"/>
              </a:rPr>
              <a:t>v</a:t>
            </a:r>
            <a:r>
              <a:rPr lang="it-IT" sz="2200" b="1" dirty="0" smtClean="0">
                <a:latin typeface="Arial Narrow" panose="020B0606020202030204" pitchFamily="34" charset="0"/>
              </a:rPr>
              <a:t>alori pro capite, prezzi 2016</a:t>
            </a:r>
            <a:endParaRPr lang="it-IT" sz="2200" b="1" dirty="0">
              <a:latin typeface="Arial Narrow" panose="020B0606020202030204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5" y="4149080"/>
            <a:ext cx="9069189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122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05"/>
          <p:cNvSpPr txBox="1">
            <a:spLocks noChangeArrowheads="1"/>
          </p:cNvSpPr>
          <p:nvPr/>
        </p:nvSpPr>
        <p:spPr bwMode="auto">
          <a:xfrm>
            <a:off x="-13320" y="-2530"/>
            <a:ext cx="84737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it-IT" sz="3000" b="1" dirty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conto delle tredicesime e stima dei consumi aggiuntivi del mese di dicembre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604250" y="4762"/>
            <a:ext cx="539750" cy="476250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FFFF00"/>
                </a:solidFill>
                <a:latin typeface="Arial" pitchFamily="34" charset="0"/>
                <a:cs typeface="Times New Roman" pitchFamily="18" charset="0"/>
              </a:rPr>
              <a:t>4</a:t>
            </a:r>
            <a:endParaRPr lang="it-IT" altLang="it-IT" sz="2400" b="1" dirty="0">
              <a:solidFill>
                <a:srgbClr val="FFFF00"/>
              </a:solidFill>
              <a:latin typeface="Arial" pitchFamily="34" charset="0"/>
              <a:cs typeface="Times New Roman" pitchFamily="18" charset="0"/>
            </a:endParaRP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870197"/>
            <a:ext cx="7223273" cy="3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077073"/>
            <a:ext cx="7223273" cy="2736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tangolo 1"/>
          <p:cNvSpPr/>
          <p:nvPr/>
        </p:nvSpPr>
        <p:spPr>
          <a:xfrm>
            <a:off x="7398667" y="3933056"/>
            <a:ext cx="1637829" cy="576064"/>
          </a:xfrm>
          <a:prstGeom prst="rect">
            <a:avLst/>
          </a:prstGeom>
          <a:solidFill>
            <a:schemeClr val="bg1"/>
          </a:solidFill>
          <a:ln w="38100"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it-IT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+4 </a:t>
            </a:r>
            <a:r>
              <a:rPr lang="it-IT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mld</a:t>
            </a:r>
            <a:r>
              <a:rPr lang="it-IT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indipendenti</a:t>
            </a:r>
            <a:endParaRPr lang="it-IT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Connettore 2 3"/>
          <p:cNvCxnSpPr/>
          <p:nvPr/>
        </p:nvCxnSpPr>
        <p:spPr>
          <a:xfrm>
            <a:off x="7258769" y="3789040"/>
            <a:ext cx="841821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7236494" y="4725144"/>
            <a:ext cx="841821" cy="0"/>
          </a:xfrm>
          <a:prstGeom prst="straightConnector1">
            <a:avLst/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/>
          <p:cNvCxnSpPr/>
          <p:nvPr/>
        </p:nvCxnSpPr>
        <p:spPr>
          <a:xfrm>
            <a:off x="8100590" y="3789040"/>
            <a:ext cx="0" cy="144016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 flipH="1">
            <a:off x="8078315" y="4509120"/>
            <a:ext cx="11137" cy="216024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7340377" y="5465735"/>
            <a:ext cx="1656183" cy="967579"/>
          </a:xfrm>
          <a:prstGeom prst="rect">
            <a:avLst/>
          </a:prstGeom>
          <a:solidFill>
            <a:schemeClr val="bg1"/>
          </a:solidFill>
          <a:ln w="38100"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ctr">
              <a:lnSpc>
                <a:spcPct val="80000"/>
              </a:lnSpc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r>
              <a:rPr lang="it-IT" sz="2400" dirty="0">
                <a:solidFill>
                  <a:schemeClr val="tx1"/>
                </a:solidFill>
              </a:rPr>
              <a:t>+3,1% reale </a:t>
            </a:r>
            <a:r>
              <a:rPr lang="it-IT" sz="2400" dirty="0" smtClean="0">
                <a:solidFill>
                  <a:schemeClr val="tx1"/>
                </a:solidFill>
              </a:rPr>
              <a:t>su </a:t>
            </a:r>
            <a:r>
              <a:rPr lang="it-IT" sz="2400" dirty="0" err="1">
                <a:solidFill>
                  <a:schemeClr val="tx1"/>
                </a:solidFill>
              </a:rPr>
              <a:t>dic</a:t>
            </a:r>
            <a:r>
              <a:rPr lang="it-IT" sz="2400" dirty="0">
                <a:solidFill>
                  <a:schemeClr val="tx1"/>
                </a:solidFill>
              </a:rPr>
              <a:t>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05"/>
          <p:cNvSpPr txBox="1">
            <a:spLocks noChangeArrowheads="1"/>
          </p:cNvSpPr>
          <p:nvPr/>
        </p:nvSpPr>
        <p:spPr bwMode="auto">
          <a:xfrm>
            <a:off x="15875" y="60325"/>
            <a:ext cx="9126413" cy="523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it-IT" sz="3300" b="1" dirty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propensione agli acquisti durante le festività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602538" y="6409134"/>
            <a:ext cx="539750" cy="476250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FFFF00"/>
                </a:solidFill>
                <a:latin typeface="Arial" pitchFamily="34" charset="0"/>
                <a:cs typeface="Times New Roman" pitchFamily="18" charset="0"/>
              </a:rPr>
              <a:t>5</a:t>
            </a:r>
            <a:endParaRPr lang="it-IT" altLang="it-IT" sz="2400" b="1" dirty="0">
              <a:solidFill>
                <a:srgbClr val="FFFF00"/>
              </a:solidFill>
              <a:latin typeface="Arial" pitchFamily="34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6" t="2360" r="1050"/>
          <a:stretch/>
        </p:blipFill>
        <p:spPr bwMode="auto">
          <a:xfrm>
            <a:off x="179511" y="723900"/>
            <a:ext cx="8856985" cy="5585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5"/>
          <p:cNvSpPr txBox="1">
            <a:spLocks noChangeArrowheads="1"/>
          </p:cNvSpPr>
          <p:nvPr/>
        </p:nvSpPr>
        <p:spPr bwMode="auto">
          <a:xfrm>
            <a:off x="58688" y="50082"/>
            <a:ext cx="84737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it-IT" sz="3500" b="1" dirty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s</a:t>
            </a:r>
            <a:r>
              <a:rPr lang="it-IT" sz="35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pesa media per i (soli) regali di Natale</a:t>
            </a:r>
            <a:endParaRPr lang="it-IT" sz="3500" b="1" dirty="0">
              <a:solidFill>
                <a:srgbClr val="CC0066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604250" y="4762"/>
            <a:ext cx="539750" cy="476250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FFFF00"/>
                </a:solidFill>
                <a:latin typeface="Arial" pitchFamily="34" charset="0"/>
                <a:cs typeface="Times New Roman" pitchFamily="18" charset="0"/>
              </a:rPr>
              <a:t>6</a:t>
            </a:r>
            <a:endParaRPr lang="it-IT" altLang="it-IT" sz="2400" b="1" dirty="0">
              <a:solidFill>
                <a:srgbClr val="FFFF00"/>
              </a:solidFill>
              <a:latin typeface="Arial" pitchFamily="34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3" t="10179" r="4100" b="2553"/>
          <a:stretch/>
        </p:blipFill>
        <p:spPr bwMode="auto">
          <a:xfrm>
            <a:off x="107504" y="692696"/>
            <a:ext cx="8964488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327" y="764704"/>
            <a:ext cx="5598269" cy="1800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17134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5"/>
          <p:cNvSpPr txBox="1">
            <a:spLocks noChangeArrowheads="1"/>
          </p:cNvSpPr>
          <p:nvPr/>
        </p:nvSpPr>
        <p:spPr bwMode="auto">
          <a:xfrm>
            <a:off x="16346" y="24690"/>
            <a:ext cx="7868022" cy="523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it-IT" sz="3300" b="1" dirty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p</a:t>
            </a:r>
            <a:r>
              <a:rPr lang="it-IT" sz="33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ropensione a fare regali a Natale</a:t>
            </a:r>
            <a:endParaRPr lang="it-IT" sz="3300" b="1" dirty="0">
              <a:solidFill>
                <a:srgbClr val="CC0066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604250" y="24690"/>
            <a:ext cx="539750" cy="476250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FFFF00"/>
                </a:solidFill>
                <a:latin typeface="Arial" pitchFamily="34" charset="0"/>
                <a:cs typeface="Times New Roman" pitchFamily="18" charset="0"/>
              </a:rPr>
              <a:t>7</a:t>
            </a:r>
            <a:endParaRPr lang="it-IT" altLang="it-IT" sz="2400" b="1" dirty="0">
              <a:solidFill>
                <a:srgbClr val="FFFF00"/>
              </a:solidFill>
              <a:latin typeface="Arial" pitchFamily="34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5" t="1060" r="4572" b="2274"/>
          <a:stretch/>
        </p:blipFill>
        <p:spPr bwMode="auto">
          <a:xfrm>
            <a:off x="-2" y="548680"/>
            <a:ext cx="8964489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tangolo 3"/>
          <p:cNvSpPr/>
          <p:nvPr/>
        </p:nvSpPr>
        <p:spPr>
          <a:xfrm>
            <a:off x="4264818" y="2204864"/>
            <a:ext cx="3547542" cy="1152128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it-IT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itiene i regali una spesa (tutto sommato) piacevole (%)</a:t>
            </a:r>
            <a:endParaRPr lang="it-IT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921844"/>
            <a:ext cx="5400600" cy="2859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577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5"/>
          <p:cNvSpPr txBox="1">
            <a:spLocks noChangeArrowheads="1"/>
          </p:cNvSpPr>
          <p:nvPr/>
        </p:nvSpPr>
        <p:spPr bwMode="auto">
          <a:xfrm>
            <a:off x="16346" y="24690"/>
            <a:ext cx="1387302" cy="563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it-IT" sz="36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fonti</a:t>
            </a:r>
            <a:endParaRPr lang="it-IT" sz="3600" b="1" dirty="0">
              <a:solidFill>
                <a:srgbClr val="CC0066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602538" y="6409134"/>
            <a:ext cx="539750" cy="476250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FFFF00"/>
                </a:solidFill>
                <a:latin typeface="Arial" pitchFamily="34" charset="0"/>
                <a:cs typeface="Times New Roman" pitchFamily="18" charset="0"/>
              </a:rPr>
              <a:t>8</a:t>
            </a:r>
            <a:endParaRPr lang="it-IT" altLang="it-IT" sz="2400" b="1" dirty="0">
              <a:solidFill>
                <a:srgbClr val="FFFF00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08422" y="692696"/>
            <a:ext cx="885606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chart </a:t>
            </a:r>
            <a:r>
              <a:rPr lang="it-IT" sz="28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 1:</a:t>
            </a:r>
            <a:r>
              <a:rPr lang="it-IT" sz="2800" dirty="0" smtClean="0">
                <a:latin typeface="Arial" pitchFamily="34" charset="0"/>
                <a:cs typeface="Times New Roman" pitchFamily="18" charset="0"/>
              </a:rPr>
              <a:t> Elaborazioni Ufficio Studi Confcommercio (USC) su dati </a:t>
            </a:r>
            <a:r>
              <a:rPr lang="it-IT" sz="2800" dirty="0" smtClean="0">
                <a:cs typeface="Times New Roman" pitchFamily="18" charset="0"/>
              </a:rPr>
              <a:t>Istat</a:t>
            </a:r>
            <a:r>
              <a:rPr lang="it-IT" sz="2800" dirty="0">
                <a:cs typeface="Times New Roman" pitchFamily="18" charset="0"/>
              </a:rPr>
              <a:t>, Confcommercio (</a:t>
            </a:r>
            <a:r>
              <a:rPr lang="it-IT" sz="2800" dirty="0" err="1">
                <a:cs typeface="Times New Roman" pitchFamily="18" charset="0"/>
              </a:rPr>
              <a:t>Consumi&amp;prezzi</a:t>
            </a:r>
            <a:r>
              <a:rPr lang="it-IT" sz="2800" dirty="0" smtClean="0">
                <a:cs typeface="Times New Roman" pitchFamily="18" charset="0"/>
              </a:rPr>
              <a:t>), Confindustria.</a:t>
            </a:r>
            <a:endParaRPr lang="it-IT" sz="2800" dirty="0">
              <a:cs typeface="Times New Roman" pitchFamily="18" charset="0"/>
            </a:endParaRPr>
          </a:p>
          <a:p>
            <a:endParaRPr lang="it-IT" sz="1000" b="1" dirty="0" smtClean="0">
              <a:solidFill>
                <a:srgbClr val="CC0066"/>
              </a:solidFill>
              <a:latin typeface="Arial" pitchFamily="34" charset="0"/>
              <a:cs typeface="Times New Roman" pitchFamily="18" charset="0"/>
            </a:endParaRPr>
          </a:p>
          <a:p>
            <a:r>
              <a:rPr lang="it-IT" sz="2800" b="1" dirty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chart </a:t>
            </a:r>
            <a:r>
              <a:rPr lang="it-IT" sz="28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 2:</a:t>
            </a:r>
            <a:r>
              <a:rPr lang="it-IT" sz="28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it-IT" sz="2800" dirty="0">
                <a:latin typeface="Arial" pitchFamily="34" charset="0"/>
                <a:cs typeface="Times New Roman" pitchFamily="18" charset="0"/>
              </a:rPr>
              <a:t>Elaborazioni </a:t>
            </a:r>
            <a:r>
              <a:rPr lang="it-IT" sz="2800" dirty="0" smtClean="0">
                <a:latin typeface="Arial" pitchFamily="34" charset="0"/>
                <a:cs typeface="Times New Roman" pitchFamily="18" charset="0"/>
              </a:rPr>
              <a:t>USC su dati </a:t>
            </a:r>
            <a:r>
              <a:rPr lang="it-IT" sz="2800" dirty="0">
                <a:latin typeface="Arial" pitchFamily="34" charset="0"/>
                <a:cs typeface="Times New Roman" pitchFamily="18" charset="0"/>
              </a:rPr>
              <a:t>Thomson </a:t>
            </a:r>
            <a:r>
              <a:rPr lang="it-IT" sz="2800" dirty="0" smtClean="0">
                <a:latin typeface="Arial" pitchFamily="34" charset="0"/>
                <a:cs typeface="Times New Roman" pitchFamily="18" charset="0"/>
              </a:rPr>
              <a:t>Reuters.</a:t>
            </a:r>
          </a:p>
          <a:p>
            <a:endParaRPr lang="it-IT" sz="1000" dirty="0" smtClean="0">
              <a:latin typeface="Arial" pitchFamily="34" charset="0"/>
              <a:cs typeface="Times New Roman" pitchFamily="18" charset="0"/>
            </a:endParaRPr>
          </a:p>
          <a:p>
            <a:r>
              <a:rPr lang="it-IT" sz="2800" b="1" dirty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chart</a:t>
            </a:r>
            <a:r>
              <a:rPr lang="it-IT" sz="28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  3:</a:t>
            </a:r>
            <a:r>
              <a:rPr lang="it-IT" sz="28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it-IT" sz="2800" dirty="0">
                <a:latin typeface="Arial" pitchFamily="34" charset="0"/>
                <a:cs typeface="Times New Roman" pitchFamily="18" charset="0"/>
              </a:rPr>
              <a:t>Elaborazioni </a:t>
            </a:r>
            <a:r>
              <a:rPr lang="it-IT" sz="2800" dirty="0" smtClean="0">
                <a:latin typeface="Arial" pitchFamily="34" charset="0"/>
                <a:cs typeface="Times New Roman" pitchFamily="18" charset="0"/>
              </a:rPr>
              <a:t>e previsioni USC su dati </a:t>
            </a:r>
            <a:r>
              <a:rPr lang="it-IT" sz="2800" dirty="0">
                <a:latin typeface="Arial" pitchFamily="34" charset="0"/>
                <a:cs typeface="Times New Roman" pitchFamily="18" charset="0"/>
              </a:rPr>
              <a:t>Istat</a:t>
            </a:r>
            <a:r>
              <a:rPr lang="it-IT" sz="2800" dirty="0" smtClean="0">
                <a:latin typeface="Arial" pitchFamily="34" charset="0"/>
                <a:cs typeface="Times New Roman" pitchFamily="18" charset="0"/>
              </a:rPr>
              <a:t>.</a:t>
            </a:r>
          </a:p>
          <a:p>
            <a:endParaRPr lang="it-IT" sz="1000" b="1" dirty="0">
              <a:latin typeface="Arial" pitchFamily="34" charset="0"/>
              <a:cs typeface="Times New Roman" pitchFamily="18" charset="0"/>
            </a:endParaRPr>
          </a:p>
          <a:p>
            <a:r>
              <a:rPr lang="it-IT" sz="2800" b="1" dirty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chart  4:</a:t>
            </a:r>
            <a:r>
              <a:rPr lang="it-IT" sz="28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it-IT" sz="2800" dirty="0">
                <a:latin typeface="Arial" pitchFamily="34" charset="0"/>
                <a:cs typeface="Times New Roman" pitchFamily="18" charset="0"/>
              </a:rPr>
              <a:t>Elaborazioni e </a:t>
            </a:r>
            <a:r>
              <a:rPr lang="it-IT" sz="2800" dirty="0" smtClean="0">
                <a:latin typeface="Arial" pitchFamily="34" charset="0"/>
                <a:cs typeface="Times New Roman" pitchFamily="18" charset="0"/>
              </a:rPr>
              <a:t>stime </a:t>
            </a:r>
            <a:r>
              <a:rPr lang="it-IT" sz="2800" dirty="0">
                <a:latin typeface="Arial" pitchFamily="34" charset="0"/>
                <a:cs typeface="Times New Roman" pitchFamily="18" charset="0"/>
              </a:rPr>
              <a:t>USC </a:t>
            </a:r>
            <a:r>
              <a:rPr lang="it-IT" sz="2800" dirty="0" smtClean="0">
                <a:latin typeface="Arial" pitchFamily="34" charset="0"/>
                <a:cs typeface="Times New Roman" pitchFamily="18" charset="0"/>
              </a:rPr>
              <a:t>su dati Istat</a:t>
            </a:r>
            <a:r>
              <a:rPr lang="it-IT" sz="2800" dirty="0">
                <a:latin typeface="Arial" pitchFamily="34" charset="0"/>
                <a:cs typeface="Times New Roman" pitchFamily="18" charset="0"/>
              </a:rPr>
              <a:t>, Inps, MEF; </a:t>
            </a:r>
            <a:r>
              <a:rPr lang="it-IT" sz="2800" dirty="0"/>
              <a:t>per la costruzione del «conto delle tredicesime» si veda la nota tecnica </a:t>
            </a:r>
            <a:r>
              <a:rPr lang="it-IT" sz="2800" dirty="0" smtClean="0"/>
              <a:t>dicembre 2016 alla sezione Ufficio Studi del sito www.confcommercio.it.</a:t>
            </a:r>
            <a:endParaRPr lang="it-IT" sz="2800" dirty="0"/>
          </a:p>
          <a:p>
            <a:endParaRPr lang="it-IT" sz="1000" b="1" dirty="0">
              <a:solidFill>
                <a:srgbClr val="CC0066"/>
              </a:solidFill>
              <a:latin typeface="Arial" pitchFamily="34" charset="0"/>
              <a:cs typeface="Times New Roman" pitchFamily="18" charset="0"/>
            </a:endParaRPr>
          </a:p>
          <a:p>
            <a:r>
              <a:rPr lang="it-IT" sz="2800" b="1" dirty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c</a:t>
            </a:r>
            <a:r>
              <a:rPr lang="it-IT" sz="28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hart 5-6-7: </a:t>
            </a:r>
            <a:r>
              <a:rPr lang="it-IT" sz="2800" dirty="0">
                <a:latin typeface="Arial" pitchFamily="34" charset="0"/>
                <a:cs typeface="Times New Roman" pitchFamily="18" charset="0"/>
              </a:rPr>
              <a:t>Elaborazioni </a:t>
            </a:r>
            <a:r>
              <a:rPr lang="it-IT" sz="2800" dirty="0" smtClean="0">
                <a:latin typeface="Arial" pitchFamily="34" charset="0"/>
                <a:cs typeface="Times New Roman" pitchFamily="18" charset="0"/>
              </a:rPr>
              <a:t>USC su dati dell’Indagine </a:t>
            </a:r>
            <a:r>
              <a:rPr lang="it-IT" sz="2800" dirty="0">
                <a:latin typeface="Arial" pitchFamily="34" charset="0"/>
                <a:cs typeface="Times New Roman" pitchFamily="18" charset="0"/>
              </a:rPr>
              <a:t>di opinione sugli acquisti degli italiani in occasione delle festività </a:t>
            </a:r>
            <a:r>
              <a:rPr lang="it-IT" sz="2800" dirty="0" smtClean="0">
                <a:latin typeface="Arial" pitchFamily="34" charset="0"/>
                <a:cs typeface="Times New Roman" pitchFamily="18" charset="0"/>
              </a:rPr>
              <a:t>natalizie, </a:t>
            </a:r>
            <a:r>
              <a:rPr lang="it-IT" sz="2800" dirty="0">
                <a:latin typeface="Arial" pitchFamily="34" charset="0"/>
                <a:cs typeface="Times New Roman" pitchFamily="18" charset="0"/>
              </a:rPr>
              <a:t>FORMAT </a:t>
            </a:r>
            <a:r>
              <a:rPr lang="it-IT" sz="2800" dirty="0" err="1" smtClean="0">
                <a:latin typeface="Arial" pitchFamily="34" charset="0"/>
                <a:cs typeface="Times New Roman" pitchFamily="18" charset="0"/>
              </a:rPr>
              <a:t>SrL</a:t>
            </a:r>
            <a:r>
              <a:rPr lang="it-IT" sz="2800" dirty="0" smtClean="0">
                <a:latin typeface="Arial" pitchFamily="34" charset="0"/>
                <a:cs typeface="Times New Roman" pitchFamily="18" charset="0"/>
              </a:rPr>
              <a:t>, dicembre 2016.</a:t>
            </a:r>
            <a:endParaRPr lang="it-IT" sz="2800" b="1" dirty="0">
              <a:latin typeface="Arial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52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4946</TotalTime>
  <Words>277</Words>
  <Application>Microsoft Office PowerPoint</Application>
  <PresentationFormat>Presentazione su schermo (4:3)</PresentationFormat>
  <Paragraphs>67</Paragraphs>
  <Slides>9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CONFCOMMERCIO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ORIENTAMENTI DI SPESA 2012</dc:title>
  <dc:creator>Criscuolo</dc:creator>
  <cp:lastModifiedBy>Ragaini</cp:lastModifiedBy>
  <cp:revision>191</cp:revision>
  <cp:lastPrinted>2016-12-13T15:17:26Z</cp:lastPrinted>
  <dcterms:created xsi:type="dcterms:W3CDTF">2012-11-27T09:48:37Z</dcterms:created>
  <dcterms:modified xsi:type="dcterms:W3CDTF">2016-12-13T16:36:46Z</dcterms:modified>
</cp:coreProperties>
</file>