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63" r:id="rId2"/>
    <p:sldId id="1362" r:id="rId3"/>
    <p:sldId id="1572" r:id="rId4"/>
    <p:sldId id="1522" r:id="rId5"/>
    <p:sldId id="1561" r:id="rId6"/>
    <p:sldId id="1562" r:id="rId7"/>
    <p:sldId id="1563" r:id="rId8"/>
    <p:sldId id="1566" r:id="rId9"/>
    <p:sldId id="1567" r:id="rId10"/>
    <p:sldId id="1574" r:id="rId11"/>
    <p:sldId id="1573" r:id="rId12"/>
    <p:sldId id="1455" r:id="rId13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115"/>
    <a:srgbClr val="FFD211"/>
    <a:srgbClr val="FFDE53"/>
    <a:srgbClr val="C09B00"/>
    <a:srgbClr val="826900"/>
    <a:srgbClr val="D2AA00"/>
    <a:srgbClr val="FFD10D"/>
    <a:srgbClr val="008000"/>
    <a:srgbClr val="FD9B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95" autoAdjust="0"/>
    <p:restoredTop sz="94280" autoAdjust="0"/>
  </p:normalViewPr>
  <p:slideViewPr>
    <p:cSldViewPr snapToGrid="0">
      <p:cViewPr>
        <p:scale>
          <a:sx n="124" d="100"/>
          <a:sy n="124" d="100"/>
        </p:scale>
        <p:origin x="-1260" y="-36"/>
      </p:cViewPr>
      <p:guideLst>
        <p:guide orient="horz" pos="2160"/>
        <p:guide pos="2880"/>
        <p:guide pos="2882"/>
      </p:guideLst>
    </p:cSldViewPr>
  </p:slideViewPr>
  <p:outlineViewPr>
    <p:cViewPr>
      <p:scale>
        <a:sx n="33" d="100"/>
        <a:sy n="33" d="100"/>
      </p:scale>
      <p:origin x="0" y="-67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052" y="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49DE088E-CC11-4845-BD0B-C7B192975AF6}" type="datetimeFigureOut">
              <a:rPr lang="it-IT"/>
              <a:pPr>
                <a:defRPr/>
              </a:pPr>
              <a:t>21/10/2016</a:t>
            </a:fld>
            <a:endParaRPr lang="it-IT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57FC551E-2C6C-4A7A-B6A2-AB0464DA96F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4449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12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2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2C81DC5-F8DD-449A-93A8-D8683A2DD9C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7191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format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376238"/>
            <a:ext cx="24780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2130425"/>
            <a:ext cx="5181600" cy="1470025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1905000" cy="17526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05588" y="188913"/>
            <a:ext cx="2070100" cy="59039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95288" y="188913"/>
            <a:ext cx="6057900" cy="59039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80400" cy="7651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38600" cy="49672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86288" y="1125538"/>
            <a:ext cx="40386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86288" y="3684588"/>
            <a:ext cx="40386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395288" y="188913"/>
            <a:ext cx="8280400" cy="7651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95288" y="1125538"/>
            <a:ext cx="40386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86288" y="1125538"/>
            <a:ext cx="40386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395288" y="3684588"/>
            <a:ext cx="40386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586288" y="3684588"/>
            <a:ext cx="40386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386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86288" y="1125538"/>
            <a:ext cx="40386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88913"/>
            <a:ext cx="8280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296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1028" name="Immagine 6" descr="format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6324600"/>
            <a:ext cx="10779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2814638" y="6589713"/>
            <a:ext cx="6337300" cy="25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8000" bIns="1800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it-IT" sz="900" dirty="0" err="1">
                <a:solidFill>
                  <a:srgbClr val="803115"/>
                </a:solidFill>
                <a:latin typeface="Calibri" panose="020F0502020204030204" pitchFamily="34" charset="0"/>
              </a:rPr>
              <a:t>roma</a:t>
            </a:r>
            <a:r>
              <a:rPr lang="it-IT" sz="900" dirty="0">
                <a:solidFill>
                  <a:srgbClr val="803115"/>
                </a:solidFill>
                <a:latin typeface="Calibri" panose="020F0502020204030204" pitchFamily="34" charset="0"/>
              </a:rPr>
              <a:t>, 18 ottobre 2016 </a:t>
            </a:r>
            <a:r>
              <a:rPr lang="it-IT" sz="1400" dirty="0">
                <a:solidFill>
                  <a:srgbClr val="803115"/>
                </a:solidFill>
                <a:latin typeface="Calibri" panose="020F0502020204030204" pitchFamily="34" charset="0"/>
              </a:rPr>
              <a:t>|</a:t>
            </a:r>
            <a:r>
              <a:rPr lang="it-IT" sz="1400" dirty="0">
                <a:latin typeface="Calibri" panose="020F0502020204030204" pitchFamily="34" charset="0"/>
              </a:rPr>
              <a:t> </a:t>
            </a:r>
            <a:fld id="{A3EDA34A-C545-4007-9FF7-DE53F4D7823B}" type="slidenum">
              <a:rPr lang="it-IT" sz="1400" b="1">
                <a:latin typeface="Calibri" panose="020F0502020204030204" pitchFamily="34" charset="0"/>
              </a:rPr>
              <a:pPr algn="r">
                <a:spcBef>
                  <a:spcPct val="50000"/>
                </a:spcBef>
                <a:defRPr/>
              </a:pPr>
              <a:t>‹N›</a:t>
            </a:fld>
            <a:endParaRPr lang="it-IT" sz="1400" b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info@formatresearch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villafrati.altervista.org/blog/wp-content/uploads/2013/06/spighe-di-gran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-1" y="1576553"/>
            <a:ext cx="9144001" cy="529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049078" y="3858895"/>
            <a:ext cx="4015409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3200" b="1" dirty="0">
                <a:solidFill>
                  <a:srgbClr val="800000"/>
                </a:solidFill>
                <a:latin typeface="Calibri" panose="020F0502020204030204" pitchFamily="34" charset="0"/>
              </a:rPr>
              <a:t>l’abusivismo nel settore della </a:t>
            </a:r>
            <a:r>
              <a:rPr lang="it-IT" sz="3200" b="1" dirty="0" err="1">
                <a:solidFill>
                  <a:srgbClr val="800000"/>
                </a:solidFill>
                <a:latin typeface="Calibri" panose="020F0502020204030204" pitchFamily="34" charset="0"/>
              </a:rPr>
              <a:t>panificazione|</a:t>
            </a:r>
            <a:r>
              <a:rPr lang="it-IT" sz="3200" b="1" dirty="0" err="1">
                <a:latin typeface="Calibri" panose="020F0502020204030204" pitchFamily="34" charset="0"/>
              </a:rPr>
              <a:t>ottobre</a:t>
            </a:r>
            <a:r>
              <a:rPr lang="it-IT" sz="3200" b="1" dirty="0">
                <a:latin typeface="Calibri" panose="020F0502020204030204" pitchFamily="34" charset="0"/>
              </a:rPr>
              <a:t> 2016</a:t>
            </a:r>
          </a:p>
          <a:p>
            <a:pPr>
              <a:spcBef>
                <a:spcPts val="600"/>
              </a:spcBef>
            </a:pPr>
            <a:r>
              <a:rPr lang="it-IT" b="0" dirty="0">
                <a:solidFill>
                  <a:srgbClr val="800000"/>
                </a:solidFill>
                <a:latin typeface="Calibri" panose="020F0502020204030204" pitchFamily="34" charset="0"/>
              </a:rPr>
              <a:t>rapporto di ricerca</a:t>
            </a:r>
          </a:p>
          <a:p>
            <a:pPr>
              <a:spcBef>
                <a:spcPts val="600"/>
              </a:spcBef>
            </a:pPr>
            <a:r>
              <a:rPr lang="it-IT" sz="1400" b="0" dirty="0">
                <a:solidFill>
                  <a:srgbClr val="800000"/>
                </a:solidFill>
                <a:latin typeface="Calibri" panose="020F0502020204030204" pitchFamily="34" charset="0"/>
              </a:rPr>
              <a:t>roma, 18 ottobre 2016 (2016-168xp R03)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821" y="917743"/>
            <a:ext cx="2823385" cy="55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925" y="722831"/>
            <a:ext cx="1766821" cy="8325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6"/>
          <p:cNvSpPr txBox="1">
            <a:spLocks/>
          </p:cNvSpPr>
          <p:nvPr/>
        </p:nvSpPr>
        <p:spPr bwMode="auto">
          <a:xfrm>
            <a:off x="395288" y="188913"/>
            <a:ext cx="767491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80311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l’abusivismo</a:t>
            </a:r>
            <a:r>
              <a:rPr kumimoji="0" lang="it-IT" sz="2000" b="1" i="0" u="none" strike="noStrike" kern="0" cap="none" spc="0" normalizeH="0" noProof="0" dirty="0">
                <a:ln>
                  <a:noFill/>
                </a:ln>
                <a:solidFill>
                  <a:srgbClr val="80311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 nel settore della panificazione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80311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| </a:t>
            </a:r>
            <a:r>
              <a:rPr lang="it-IT" sz="2000" kern="0" dirty="0">
                <a:latin typeface="Calibri" panose="020F0502020204030204" pitchFamily="34" charset="0"/>
                <a:cs typeface="Arial" charset="0"/>
              </a:rPr>
              <a:t>dai dati Istat si evince che…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96" y="1160747"/>
            <a:ext cx="2506710" cy="5117284"/>
          </a:xfrm>
          <a:prstGeom prst="rect">
            <a:avLst/>
          </a:prstGeom>
          <a:ln>
            <a:noFill/>
          </a:ln>
        </p:spPr>
      </p:pic>
      <p:sp>
        <p:nvSpPr>
          <p:cNvPr id="13" name="Rettangolo 12"/>
          <p:cNvSpPr/>
          <p:nvPr/>
        </p:nvSpPr>
        <p:spPr>
          <a:xfrm>
            <a:off x="4471835" y="2524606"/>
            <a:ext cx="3162649" cy="2569934"/>
          </a:xfrm>
          <a:prstGeom prst="rect">
            <a:avLst/>
          </a:prstGeom>
          <a:solidFill>
            <a:srgbClr val="FFDE53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…la spesa media mensile per famiglia, in pane, è pari a poco più di 23 euro…</a:t>
            </a:r>
            <a:endParaRPr kumimoji="0" lang="it-IT" sz="4000" b="1" i="0" u="none" strike="noStrike" kern="0" cap="none" spc="0" normalizeH="0" baseline="0" noProof="0" dirty="0">
              <a:ln>
                <a:noFill/>
              </a:ln>
              <a:solidFill>
                <a:srgbClr val="803115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395288" y="954088"/>
            <a:ext cx="8153094" cy="5530602"/>
          </a:xfrm>
          <a:prstGeom prst="rect">
            <a:avLst/>
          </a:prstGeom>
          <a:noFill/>
          <a:ln w="12700" cap="flat" cmpd="sng" algn="ctr">
            <a:solidFill>
              <a:srgbClr val="803115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5025" y="1033893"/>
            <a:ext cx="1870742" cy="12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85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6"/>
          <p:cNvSpPr txBox="1">
            <a:spLocks/>
          </p:cNvSpPr>
          <p:nvPr/>
        </p:nvSpPr>
        <p:spPr bwMode="auto">
          <a:xfrm>
            <a:off x="395288" y="188913"/>
            <a:ext cx="767491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80311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l’abusivismo</a:t>
            </a:r>
            <a:r>
              <a:rPr kumimoji="0" lang="it-IT" sz="2000" b="1" i="0" u="none" strike="noStrike" kern="0" cap="none" spc="0" normalizeH="0" noProof="0" dirty="0">
                <a:ln>
                  <a:noFill/>
                </a:ln>
                <a:solidFill>
                  <a:srgbClr val="80311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 nel settore della panificazione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80311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|</a:t>
            </a:r>
            <a:r>
              <a:rPr kumimoji="0" lang="it-IT" sz="2000" b="1" i="0" u="none" strike="noStrike" kern="0" cap="none" spc="0" normalizeH="0" noProof="0" dirty="0">
                <a:ln>
                  <a:noFill/>
                </a:ln>
                <a:solidFill>
                  <a:srgbClr val="80311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it-IT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analizzando i dati Istat in modo congiunto con le risultanze emerse nell’ambito dell’indagine quantitativa, si può supporre che </a:t>
            </a:r>
            <a:r>
              <a:rPr kumimoji="0" lang="it-IT" sz="2800" b="1" i="0" u="sng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OGNI MESE</a:t>
            </a:r>
            <a:r>
              <a:rPr kumimoji="0" lang="it-IT" sz="2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…. </a:t>
            </a: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ttangolo 22"/>
          <p:cNvSpPr/>
          <p:nvPr/>
        </p:nvSpPr>
        <p:spPr bwMode="auto">
          <a:xfrm>
            <a:off x="0" y="1611290"/>
            <a:ext cx="1995291" cy="788565"/>
          </a:xfrm>
          <a:prstGeom prst="rect">
            <a:avLst/>
          </a:prstGeom>
          <a:noFill/>
          <a:ln w="12700" cap="flat" cmpd="sng" algn="ctr">
            <a:noFill/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5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13%</a:t>
            </a:r>
          </a:p>
        </p:txBody>
      </p:sp>
      <p:sp>
        <p:nvSpPr>
          <p:cNvPr id="24" name="Rettangolo 23"/>
          <p:cNvSpPr/>
          <p:nvPr/>
        </p:nvSpPr>
        <p:spPr bwMode="auto">
          <a:xfrm>
            <a:off x="2223082" y="1569950"/>
            <a:ext cx="5896172" cy="871245"/>
          </a:xfrm>
          <a:prstGeom prst="rect">
            <a:avLst/>
          </a:prstGeom>
          <a:solidFill>
            <a:srgbClr val="80311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2400" b="1" dirty="0">
                <a:solidFill>
                  <a:srgbClr val="FFD211"/>
                </a:solidFill>
                <a:latin typeface="Calibri" panose="020F0502020204030204" pitchFamily="34" charset="0"/>
              </a:rPr>
              <a:t>…. gli italiani che acquistano pane venduto abusivamente sono circa il 13%....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FFD21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5" name="Rettangolo 24"/>
          <p:cNvSpPr/>
          <p:nvPr/>
        </p:nvSpPr>
        <p:spPr bwMode="auto">
          <a:xfrm>
            <a:off x="-2923" y="2867180"/>
            <a:ext cx="1995291" cy="788565"/>
          </a:xfrm>
          <a:prstGeom prst="rect">
            <a:avLst/>
          </a:prstGeom>
          <a:noFill/>
          <a:ln w="12700" cap="flat" cmpd="sng" algn="ctr">
            <a:noFill/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5400" b="1" i="1" dirty="0">
                <a:latin typeface="Calibri" panose="020F0502020204030204" pitchFamily="34" charset="0"/>
              </a:rPr>
              <a:t>5</a:t>
            </a:r>
            <a:r>
              <a:rPr kumimoji="0" lang="it-IT" sz="5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26" name="Rettangolo 25"/>
          <p:cNvSpPr/>
          <p:nvPr/>
        </p:nvSpPr>
        <p:spPr bwMode="auto">
          <a:xfrm>
            <a:off x="2220159" y="2825840"/>
            <a:ext cx="6643622" cy="1311083"/>
          </a:xfrm>
          <a:prstGeom prst="rect">
            <a:avLst/>
          </a:prstGeom>
          <a:solidFill>
            <a:srgbClr val="80311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2400" b="1" dirty="0">
                <a:solidFill>
                  <a:srgbClr val="FFD211"/>
                </a:solidFill>
                <a:latin typeface="Calibri" panose="020F0502020204030204" pitchFamily="34" charset="0"/>
              </a:rPr>
              <a:t>…con un impatto intorno al 5% sul totale del pane consumato in Italia </a:t>
            </a:r>
            <a:r>
              <a:rPr lang="it-IT" sz="2400" b="1" u="sng" dirty="0">
                <a:solidFill>
                  <a:srgbClr val="FFD211"/>
                </a:solidFill>
                <a:latin typeface="Calibri" panose="020F0502020204030204" pitchFamily="34" charset="0"/>
              </a:rPr>
              <a:t>ogni mese</a:t>
            </a:r>
            <a:r>
              <a:rPr lang="it-IT" sz="2400" b="1" dirty="0">
                <a:solidFill>
                  <a:srgbClr val="FFD211"/>
                </a:solidFill>
                <a:latin typeface="Calibri" panose="020F0502020204030204" pitchFamily="34" charset="0"/>
              </a:rPr>
              <a:t> (il 5% circa del pane acquistato è venduto illegalmente)…..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FFD21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Rettangolo 26"/>
          <p:cNvSpPr/>
          <p:nvPr/>
        </p:nvSpPr>
        <p:spPr bwMode="auto">
          <a:xfrm>
            <a:off x="395283" y="4530513"/>
            <a:ext cx="2307081" cy="937564"/>
          </a:xfrm>
          <a:prstGeom prst="rect">
            <a:avLst/>
          </a:prstGeom>
          <a:noFill/>
          <a:ln w="12700" cap="flat" cmpd="sng" algn="ctr">
            <a:noFill/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5400" b="1" i="1" dirty="0">
                <a:latin typeface="Calibri" panose="020F0502020204030204" pitchFamily="34" charset="0"/>
              </a:rPr>
              <a:t>25 mln</a:t>
            </a:r>
            <a:endParaRPr kumimoji="0" lang="it-IT" sz="5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8" name="Rettangolo 27"/>
          <p:cNvSpPr/>
          <p:nvPr/>
        </p:nvSpPr>
        <p:spPr bwMode="auto">
          <a:xfrm>
            <a:off x="2930155" y="4489172"/>
            <a:ext cx="5882006" cy="2000118"/>
          </a:xfrm>
          <a:prstGeom prst="rect">
            <a:avLst/>
          </a:prstGeom>
          <a:solidFill>
            <a:srgbClr val="80311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2400" b="1" dirty="0">
                <a:solidFill>
                  <a:srgbClr val="FFD211"/>
                </a:solidFill>
                <a:latin typeface="Calibri" panose="020F0502020204030204" pitchFamily="34" charset="0"/>
              </a:rPr>
              <a:t>…che avrebbe un valore </a:t>
            </a:r>
            <a:r>
              <a:rPr lang="it-IT" sz="2400" b="1" u="sng" dirty="0">
                <a:solidFill>
                  <a:srgbClr val="FFD211"/>
                </a:solidFill>
                <a:latin typeface="Calibri" panose="020F0502020204030204" pitchFamily="34" charset="0"/>
              </a:rPr>
              <a:t>mensile</a:t>
            </a:r>
            <a:r>
              <a:rPr lang="it-IT" sz="2400" b="1" dirty="0">
                <a:solidFill>
                  <a:srgbClr val="FFD211"/>
                </a:solidFill>
                <a:latin typeface="Calibri" panose="020F0502020204030204" pitchFamily="34" charset="0"/>
              </a:rPr>
              <a:t> pari a circa 25 milioni di euro  </a:t>
            </a:r>
          </a:p>
          <a:p>
            <a:pPr algn="ctr"/>
            <a:r>
              <a:rPr kumimoji="0" lang="it-IT" b="1" i="1" u="none" strike="noStrike" cap="none" normalizeH="0" baseline="0" dirty="0">
                <a:ln>
                  <a:noFill/>
                </a:ln>
                <a:solidFill>
                  <a:srgbClr val="FFD211"/>
                </a:solidFill>
                <a:effectLst/>
                <a:latin typeface="Calibri" panose="020F0502020204030204" pitchFamily="34" charset="0"/>
              </a:rPr>
              <a:t>Il dato naturalmente non può essere confermato perché notoriamente</a:t>
            </a:r>
            <a:r>
              <a:rPr kumimoji="0" lang="it-IT" b="1" i="1" u="none" strike="noStrike" cap="none" normalizeH="0" dirty="0">
                <a:ln>
                  <a:noFill/>
                </a:ln>
                <a:solidFill>
                  <a:srgbClr val="FFD211"/>
                </a:solidFill>
                <a:effectLst/>
                <a:latin typeface="Calibri" panose="020F0502020204030204" pitchFamily="34" charset="0"/>
              </a:rPr>
              <a:t> il pane abusivo viene venduto ad un prezzo molto inferiore rispetto a quello del pane venduto legalmente.</a:t>
            </a:r>
            <a:endParaRPr kumimoji="0" lang="it-IT" b="1" i="1" u="none" strike="noStrike" cap="none" normalizeH="0" baseline="0" dirty="0">
              <a:ln>
                <a:noFill/>
              </a:ln>
              <a:solidFill>
                <a:srgbClr val="FFD21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37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3"/>
          <p:cNvSpPr txBox="1">
            <a:spLocks noChangeArrowheads="1"/>
          </p:cNvSpPr>
          <p:nvPr/>
        </p:nvSpPr>
        <p:spPr bwMode="auto">
          <a:xfrm>
            <a:off x="3736816" y="4975084"/>
            <a:ext cx="403860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format research s.r.l.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via ugo balzani 77, 00162 roma, italia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tel +39.06.86.32.86.81, fax +39.06.86.38.49.96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u="sng" dirty="0">
                <a:solidFill>
                  <a:srgbClr val="404040"/>
                </a:solidFill>
                <a:latin typeface="Calibri" panose="020F0502020204030204" pitchFamily="34" charset="0"/>
                <a:hlinkClick r:id="rId2"/>
              </a:rPr>
              <a:t>info@formatresearch.com</a:t>
            </a:r>
            <a:endParaRPr lang="it-IT" altLang="it-IT" sz="800" b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cf, p. iva e reg. imp. roma 04268451004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rea roma 747042, cap. soc. € 10.340,00 </a:t>
            </a:r>
            <a:r>
              <a:rPr lang="it-IT" altLang="it-IT" sz="800" b="0" dirty="0" err="1">
                <a:solidFill>
                  <a:srgbClr val="404040"/>
                </a:solidFill>
                <a:latin typeface="Calibri" panose="020F0502020204030204" pitchFamily="34" charset="0"/>
              </a:rPr>
              <a:t>i.v</a:t>
            </a: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800" b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unità operativa - via </a:t>
            </a:r>
            <a:r>
              <a:rPr lang="it-IT" altLang="it-IT" sz="800" b="0" dirty="0" err="1">
                <a:solidFill>
                  <a:srgbClr val="404040"/>
                </a:solidFill>
                <a:latin typeface="Calibri" panose="020F0502020204030204" pitchFamily="34" charset="0"/>
              </a:rPr>
              <a:t>sebastiano</a:t>
            </a: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 caboto 22/a 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33170 </a:t>
            </a:r>
            <a:r>
              <a:rPr lang="it-IT" altLang="it-IT" sz="800" b="0" dirty="0" err="1">
                <a:solidFill>
                  <a:srgbClr val="404040"/>
                </a:solidFill>
                <a:latin typeface="Calibri" panose="020F0502020204030204" pitchFamily="34" charset="0"/>
              </a:rPr>
              <a:t>pordenone</a:t>
            </a: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, </a:t>
            </a:r>
            <a:r>
              <a:rPr lang="it-IT" altLang="it-IT" sz="800" b="0" dirty="0" err="1">
                <a:solidFill>
                  <a:srgbClr val="404040"/>
                </a:solidFill>
                <a:latin typeface="Calibri" panose="020F0502020204030204" pitchFamily="34" charset="0"/>
              </a:rPr>
              <a:t>italia</a:t>
            </a: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  - rea 99634/</a:t>
            </a:r>
            <a:r>
              <a:rPr lang="it-IT" altLang="it-IT" sz="800" b="0" dirty="0" err="1">
                <a:solidFill>
                  <a:srgbClr val="404040"/>
                </a:solidFill>
                <a:latin typeface="Calibri" panose="020F0502020204030204" pitchFamily="34" charset="0"/>
              </a:rPr>
              <a:t>pn</a:t>
            </a:r>
            <a:endParaRPr lang="it-IT" altLang="it-IT" sz="800" b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www.formatresearch.com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alibri" panose="020F0502020204030204" pitchFamily="34" charset="0"/>
              </a:rPr>
              <a:t>Membro: Assirm, Confcommercio, Esomar, 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08" y="5108696"/>
            <a:ext cx="2900712" cy="1220264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60889" y="3111000"/>
            <a:ext cx="2111779" cy="17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it-IT"/>
            </a:defPPr>
            <a:lvl1pPr eaLnBrk="1" hangingPunct="1">
              <a:spcBef>
                <a:spcPct val="50000"/>
              </a:spcBef>
              <a:buFontTx/>
              <a:buNone/>
              <a:defRPr sz="1000" b="0">
                <a:solidFill>
                  <a:srgbClr val="0033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it-IT" altLang="it-IT" sz="900" dirty="0"/>
              <a:t>Questo documento è la base per una presentazione orale, senza la quale ha limitata significatività e può dare luogo a fraintendimenti. </a:t>
            </a:r>
          </a:p>
          <a:p>
            <a:r>
              <a:rPr lang="it-IT" altLang="it-IT" sz="900" dirty="0"/>
              <a:t>Sono proibite riproduzioni, anche parziali, del contenuto di questo documento, senza la previa autorizzazione scritta di Format Research.</a:t>
            </a:r>
          </a:p>
          <a:p>
            <a:r>
              <a:rPr lang="it-IT" altLang="it-IT" sz="900" dirty="0"/>
              <a:t>2016 © Copyright Format Research Srl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450816" y="6328960"/>
            <a:ext cx="1609016" cy="649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x-none" sz="700" dirty="0">
                <a:solidFill>
                  <a:srgbClr val="1F497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 EN ISO 9001:2015</a:t>
            </a:r>
            <a:endParaRPr lang="it-IT" sz="700" dirty="0">
              <a:solidFill>
                <a:srgbClr val="1F497D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700" dirty="0">
                <a:solidFill>
                  <a:srgbClr val="1F497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CERT. N° 1049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endParaRPr lang="en-US" sz="105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700" dirty="0">
                <a:solidFill>
                  <a:srgbClr val="1F497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</a:t>
            </a:r>
            <a:endParaRPr lang="en-US" sz="105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2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01464" y="1833705"/>
            <a:ext cx="5639141" cy="44024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it-IT" sz="2400" dirty="0">
                <a:solidFill>
                  <a:srgbClr val="803115"/>
                </a:solidFill>
                <a:latin typeface="Calibri" panose="020F0502020204030204" pitchFamily="34" charset="0"/>
              </a:rPr>
              <a:t>metodo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endParaRPr lang="it-IT" sz="2400" dirty="0">
              <a:solidFill>
                <a:srgbClr val="803115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it-IT" sz="2400" dirty="0">
                <a:solidFill>
                  <a:srgbClr val="803115"/>
                </a:solidFill>
                <a:latin typeface="Calibri" panose="020F0502020204030204" pitchFamily="34" charset="0"/>
              </a:rPr>
              <a:t>frequenza di acquisto di pane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endParaRPr lang="it-IT" sz="2400" dirty="0">
              <a:solidFill>
                <a:srgbClr val="803115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it-IT" sz="2400" dirty="0">
                <a:solidFill>
                  <a:srgbClr val="803115"/>
                </a:solidFill>
                <a:latin typeface="Calibri" panose="020F0502020204030204" pitchFamily="34" charset="0"/>
              </a:rPr>
              <a:t>i consumi di pane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endParaRPr lang="it-IT" sz="2400" dirty="0">
              <a:solidFill>
                <a:srgbClr val="803115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it-IT" sz="2400" dirty="0">
                <a:solidFill>
                  <a:srgbClr val="803115"/>
                </a:solidFill>
                <a:latin typeface="Calibri" panose="020F0502020204030204" pitchFamily="34" charset="0"/>
              </a:rPr>
              <a:t>la spesa media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endParaRPr lang="it-IT" sz="2400" dirty="0">
              <a:solidFill>
                <a:srgbClr val="803115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it-IT" sz="2400" dirty="0">
                <a:solidFill>
                  <a:srgbClr val="803115"/>
                </a:solidFill>
                <a:latin typeface="Calibri" panose="020F0502020204030204" pitchFamily="34" charset="0"/>
              </a:rPr>
              <a:t>i canali di acquisto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endParaRPr lang="it-IT" sz="2400" dirty="0">
              <a:solidFill>
                <a:srgbClr val="803115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it-IT" sz="2400" dirty="0">
                <a:solidFill>
                  <a:srgbClr val="803115"/>
                </a:solidFill>
                <a:latin typeface="Calibri" panose="020F0502020204030204" pitchFamily="34" charset="0"/>
              </a:rPr>
              <a:t>il </a:t>
            </a:r>
            <a:r>
              <a:rPr lang="it-IT" sz="2400" dirty="0" err="1">
                <a:solidFill>
                  <a:srgbClr val="803115"/>
                </a:solidFill>
                <a:latin typeface="Calibri" panose="020F0502020204030204" pitchFamily="34" charset="0"/>
              </a:rPr>
              <a:t>sentiment</a:t>
            </a:r>
            <a:r>
              <a:rPr lang="it-IT" sz="2400" dirty="0">
                <a:solidFill>
                  <a:srgbClr val="803115"/>
                </a:solidFill>
                <a:latin typeface="Calibri" panose="020F0502020204030204" pitchFamily="34" charset="0"/>
              </a:rPr>
              <a:t> dei consumatori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endParaRPr lang="it-IT" sz="2400" dirty="0">
              <a:solidFill>
                <a:srgbClr val="803115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it-IT" sz="2400" dirty="0">
                <a:solidFill>
                  <a:srgbClr val="803115"/>
                </a:solidFill>
                <a:latin typeface="Calibri" panose="020F0502020204030204" pitchFamily="34" charset="0"/>
              </a:rPr>
              <a:t>l’abusivismo nel settore della panificazione</a:t>
            </a:r>
          </a:p>
        </p:txBody>
      </p:sp>
      <p:cxnSp>
        <p:nvCxnSpPr>
          <p:cNvPr id="7" name="Connettore diritto 6"/>
          <p:cNvCxnSpPr/>
          <p:nvPr/>
        </p:nvCxnSpPr>
        <p:spPr bwMode="auto">
          <a:xfrm>
            <a:off x="3177662" y="1861281"/>
            <a:ext cx="0" cy="4284000"/>
          </a:xfrm>
          <a:prstGeom prst="line">
            <a:avLst/>
          </a:prstGeom>
          <a:noFill/>
          <a:ln w="63500" cap="flat" cmpd="sng" algn="ctr">
            <a:solidFill>
              <a:srgbClr val="803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10" descr="http://www.plef.org/wp-content/uploads/2014/09/logo-confcommerci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1" r="33658" b="38830"/>
          <a:stretch/>
        </p:blipFill>
        <p:spPr bwMode="auto">
          <a:xfrm>
            <a:off x="1887401" y="1692028"/>
            <a:ext cx="1028359" cy="97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36232" y="850970"/>
            <a:ext cx="2304504" cy="7651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4400" b="0" kern="0" dirty="0">
                <a:solidFill>
                  <a:srgbClr val="803115"/>
                </a:solidFill>
                <a:latin typeface="Calibri" panose="020F0502020204030204" pitchFamily="34" charset="0"/>
                <a:cs typeface="Arial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1342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6"/>
          <p:cNvSpPr txBox="1">
            <a:spLocks/>
          </p:cNvSpPr>
          <p:nvPr/>
        </p:nvSpPr>
        <p:spPr bwMode="auto">
          <a:xfrm>
            <a:off x="395288" y="188913"/>
            <a:ext cx="84947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kern="0" cap="none" spc="0" normalizeH="0" baseline="0" noProof="0" dirty="0">
                <a:ln>
                  <a:noFill/>
                </a:ln>
                <a:solidFill>
                  <a:srgbClr val="80311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metodo| </a:t>
            </a:r>
            <a:r>
              <a:rPr kumimoji="0" lang="it-IT" sz="2000" b="1" i="0" u="non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scheda</a:t>
            </a:r>
            <a:r>
              <a:rPr kumimoji="0" lang="it-IT" sz="2000" b="1" i="0" u="non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 tecnica della ricerca</a:t>
            </a:r>
            <a:endParaRPr kumimoji="0" lang="it-IT" sz="2000" b="1" i="0" u="non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288" y="691200"/>
            <a:ext cx="8597710" cy="5866354"/>
          </a:xfrm>
          <a:prstGeom prst="rect">
            <a:avLst/>
          </a:prstGeom>
          <a:solidFill>
            <a:srgbClr val="FFDE5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 kern="0" dirty="0">
                <a:solidFill>
                  <a:srgbClr val="803115"/>
                </a:solidFill>
                <a:latin typeface="Calibri" panose="020F0502020204030204" pitchFamily="34" charset="0"/>
              </a:rPr>
              <a:t>COMMITTENTE</a:t>
            </a:r>
          </a:p>
          <a:p>
            <a:pPr lvl="0" algn="just">
              <a:spcBef>
                <a:spcPts val="0"/>
              </a:spcBef>
              <a:defRPr/>
            </a:pPr>
            <a:r>
              <a:rPr lang="it-IT" sz="1050" dirty="0" err="1">
                <a:solidFill>
                  <a:srgbClr val="000000"/>
                </a:solidFill>
                <a:latin typeface="Calibri" panose="020F0502020204030204" pitchFamily="34" charset="0"/>
              </a:rPr>
              <a:t>Assipan</a:t>
            </a: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</a:rPr>
              <a:t> -  Associazione Italiana Panificatori e Affini</a:t>
            </a:r>
          </a:p>
          <a:p>
            <a:pPr lvl="0" algn="just">
              <a:spcBef>
                <a:spcPts val="0"/>
              </a:spcBef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it-IT" sz="1050" b="1" kern="0" dirty="0">
                <a:solidFill>
                  <a:srgbClr val="803115"/>
                </a:solidFill>
                <a:latin typeface="Calibri" panose="020F0502020204030204" pitchFamily="34" charset="0"/>
              </a:rPr>
              <a:t>AUTORE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Format Research  (www.formatresearch.com)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it-IT" sz="1050" b="1" kern="0" dirty="0">
                <a:solidFill>
                  <a:srgbClr val="803115"/>
                </a:solidFill>
                <a:latin typeface="Calibri" panose="020F0502020204030204" pitchFamily="34" charset="0"/>
              </a:rPr>
              <a:t>OBIETTIVI DEL LAVORO</a:t>
            </a:r>
          </a:p>
          <a:p>
            <a:pPr lvl="0" algn="just">
              <a:spcBef>
                <a:spcPts val="0"/>
              </a:spcBef>
              <a:defRPr/>
            </a:pP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  <a:ea typeface="MS Mincho" pitchFamily="49" charset="-128"/>
              </a:rPr>
              <a:t>Analisi dei comportamenti di acquisto dei consumatori.</a:t>
            </a:r>
          </a:p>
          <a:p>
            <a:pPr lvl="0" algn="just">
              <a:spcBef>
                <a:spcPts val="0"/>
              </a:spcBef>
              <a:defRPr/>
            </a:pP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srgbClr val="C10202"/>
              </a:solidFill>
              <a:effectLst/>
              <a:uLnTx/>
              <a:uFillTx/>
              <a:latin typeface="Calibri" panose="020F0502020204030204" pitchFamily="34" charset="0"/>
              <a:ea typeface="MS Mincho" pitchFamily="49" charset="-128"/>
            </a:endParaRPr>
          </a:p>
          <a:p>
            <a:pPr algn="just">
              <a:spcBef>
                <a:spcPts val="0"/>
              </a:spcBef>
              <a:defRPr/>
            </a:pPr>
            <a:r>
              <a:rPr lang="it-IT" sz="1050" b="1" kern="0" dirty="0">
                <a:solidFill>
                  <a:srgbClr val="803115"/>
                </a:solidFill>
                <a:latin typeface="Calibri" panose="020F0502020204030204" pitchFamily="34" charset="0"/>
              </a:rPr>
              <a:t>DISEGNO DEL CAMPIONE (INDAGINE QUANTITATIVA)</a:t>
            </a:r>
          </a:p>
          <a:p>
            <a:pPr lvl="0" algn="just">
              <a:spcBef>
                <a:spcPts val="0"/>
              </a:spcBef>
              <a:defRPr/>
            </a:pPr>
            <a:r>
              <a:rPr kumimoji="0" lang="it-IT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Campione statisticamente rappresentativo </a:t>
            </a:r>
            <a:r>
              <a:rPr lang="it-IT" altLang="ja-JP" sz="105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della popolazione italiana stratificato per: sesso (maschio, femmina), età (18-24 anni, 35-44 anni, 45-54 anni, 55-64 anni, oltre 64 anni) e localizzazione geografica (nord ovest, nord est, centro, sud e isole).</a:t>
            </a:r>
            <a:endParaRPr kumimoji="0" lang="it-IT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050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marR="0" lvl="0" indent="0" algn="just" defTabSz="914400" eaLnBrk="1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it-IT" sz="1050" b="1" kern="0" dirty="0">
                <a:solidFill>
                  <a:srgbClr val="803115"/>
                </a:solidFill>
                <a:latin typeface="Calibri" panose="020F0502020204030204" pitchFamily="34" charset="0"/>
              </a:rPr>
              <a:t>NUMEROSITA’ CAMPIONARIA (INDAGINE QUANTITATIVA)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050" b="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Mincho" pitchFamily="49" charset="-128"/>
              </a:rPr>
              <a:t>Numerosità campionaria complessiva: 800 casi (800 interviste a buon fine).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Mincho" pitchFamily="49" charset="-128"/>
            </a:endParaRPr>
          </a:p>
          <a:p>
            <a:pPr algn="just">
              <a:spcBef>
                <a:spcPts val="0"/>
              </a:spcBef>
              <a:defRPr/>
            </a:pPr>
            <a:r>
              <a:rPr lang="it-IT" sz="1050" b="1" kern="0" dirty="0">
                <a:solidFill>
                  <a:srgbClr val="803115"/>
                </a:solidFill>
                <a:latin typeface="Calibri" panose="020F0502020204030204" pitchFamily="34" charset="0"/>
              </a:rPr>
              <a:t>METODO DI CONTATTO (INDAGINE QUANTITATIVA)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</a:rPr>
              <a:t>Interviste via web somministrate con il Sistema </a:t>
            </a:r>
            <a:r>
              <a:rPr lang="it-IT" sz="1050" dirty="0" err="1">
                <a:solidFill>
                  <a:srgbClr val="000000"/>
                </a:solidFill>
                <a:latin typeface="Calibri" panose="020F0502020204030204" pitchFamily="34" charset="0"/>
              </a:rPr>
              <a:t>Cawi</a:t>
            </a: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it-IT" sz="1050" i="1" dirty="0">
                <a:solidFill>
                  <a:srgbClr val="000000"/>
                </a:solidFill>
                <a:latin typeface="Calibri" panose="020F0502020204030204" pitchFamily="34" charset="0"/>
              </a:rPr>
              <a:t>Computer </a:t>
            </a:r>
            <a:r>
              <a:rPr lang="it-IT" sz="105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assisted</a:t>
            </a:r>
            <a:r>
              <a:rPr lang="it-IT" sz="1050" i="1" dirty="0">
                <a:solidFill>
                  <a:srgbClr val="000000"/>
                </a:solidFill>
                <a:latin typeface="Calibri" panose="020F0502020204030204" pitchFamily="34" charset="0"/>
              </a:rPr>
              <a:t> web </a:t>
            </a:r>
            <a:r>
              <a:rPr lang="it-IT" sz="105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interview</a:t>
            </a: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it-IT" sz="1050" b="1" kern="0" dirty="0">
                <a:solidFill>
                  <a:srgbClr val="803115"/>
                </a:solidFill>
                <a:latin typeface="Calibri" panose="020F0502020204030204" pitchFamily="34" charset="0"/>
              </a:rPr>
              <a:t>TECNICA DI RILEVAZIONE (INDAGINE QUANTITATIVA)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Questionario</a:t>
            </a:r>
            <a:r>
              <a:rPr kumimoji="0" lang="it-IT" sz="1050" b="0" i="0" u="non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it-IT" sz="1050" b="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strutturato.</a:t>
            </a:r>
            <a:r>
              <a:rPr kumimoji="0" lang="it-IT" sz="1050" b="0" i="0" u="non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it-IT" sz="1050" b="1" kern="0" dirty="0">
                <a:solidFill>
                  <a:srgbClr val="803115"/>
                </a:solidFill>
                <a:latin typeface="Calibri" panose="020F0502020204030204" pitchFamily="34" charset="0"/>
              </a:rPr>
              <a:t>PERIODO DI EFFETTUAZIONE DELLE INTERVISTE (INDAGINE QUANTITATIVA)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Mincho" pitchFamily="49" charset="-128"/>
              </a:rPr>
              <a:t>Dal 17 ottobre al 18 ottobre 2016.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it-IT" sz="1050" b="1" kern="0" dirty="0">
                <a:solidFill>
                  <a:srgbClr val="803115"/>
                </a:solidFill>
                <a:latin typeface="Calibri" panose="020F0502020204030204" pitchFamily="34" charset="0"/>
              </a:rPr>
              <a:t>STIMA DEL FENOMENO DELL’ABUSIVISMO (INDAGINE DESK)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  <a:ea typeface="MS Mincho" pitchFamily="49" charset="-128"/>
              </a:rPr>
              <a:t>Spesa media mensile (in euro) per i consumi alimentari delle famiglie a livello regionale (Istat, Datawarehouse I.Stat); </a:t>
            </a:r>
            <a:r>
              <a:rPr lang="it-IT" sz="1050" dirty="0">
                <a:latin typeface="Calibri" panose="020F0502020204030204" pitchFamily="34" charset="0"/>
              </a:rPr>
              <a:t>Spesa media mensile (in euro) per i consumi di pane delle famiglie per macro-area  (Istat, Datawarehouse I.Stat); </a:t>
            </a:r>
            <a:r>
              <a:rPr lang="it-IT" sz="1050" dirty="0" err="1">
                <a:latin typeface="Calibri" panose="020F0502020204030204" pitchFamily="34" charset="0"/>
              </a:rPr>
              <a:t>Riproporzione</a:t>
            </a:r>
            <a:r>
              <a:rPr lang="it-IT" sz="1050" dirty="0">
                <a:latin typeface="Calibri" panose="020F0502020204030204" pitchFamily="34" charset="0"/>
              </a:rPr>
              <a:t> di in funzione della distribuzione regionale ottenendo la spesa media mensile (in euro) per i consumi di pane a livello regionale (Elaborazione Format Research su dati Istat, Datawarehouse I.Stat).</a:t>
            </a:r>
            <a:endParaRPr lang="it-IT" sz="1050" b="1" kern="0" dirty="0">
              <a:solidFill>
                <a:srgbClr val="803115"/>
              </a:solidFill>
              <a:latin typeface="Calibri" panose="020F0502020204030204" pitchFamily="34" charset="0"/>
            </a:endParaRPr>
          </a:p>
          <a:p>
            <a:pPr marL="0" marR="0" lvl="0" indent="0" algn="just" defTabSz="914400" eaLnBrk="1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it-IT" sz="1050" b="1" kern="0" dirty="0">
                <a:solidFill>
                  <a:srgbClr val="803115"/>
                </a:solidFill>
                <a:latin typeface="Calibri" panose="020F0502020204030204" pitchFamily="34" charset="0"/>
              </a:rPr>
              <a:t>CODICE DEONTOLOGICO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La rilevazione è stata realizzata nel rispetto del Codice deontologico dei ricercatori europei Esomar, del Codice deontologico Assirm (Associazione istituti di ricerca e sondaggi di opinione italiani), e della </a:t>
            </a:r>
            <a:r>
              <a:rPr kumimoji="0" lang="ja-JP" alt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“</a:t>
            </a:r>
            <a:r>
              <a:rPr kumimoji="0" lang="it-IT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Legge sulla Privacy</a:t>
            </a:r>
            <a:r>
              <a:rPr kumimoji="0" lang="ja-JP" alt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”</a:t>
            </a:r>
            <a:r>
              <a:rPr kumimoji="0" lang="it-IT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(D.lgs n. 196/03).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 kern="0" dirty="0">
                <a:solidFill>
                  <a:srgbClr val="803115"/>
                </a:solidFill>
                <a:latin typeface="Calibri" panose="020F0502020204030204" pitchFamily="34" charset="0"/>
              </a:rPr>
              <a:t>DIRETTORI DELLA RICERCA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Dott. Pierluigi Ascani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</a:rPr>
              <a:t>Gaia Petrucci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090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6"/>
          <p:cNvSpPr txBox="1">
            <a:spLocks/>
          </p:cNvSpPr>
          <p:nvPr/>
        </p:nvSpPr>
        <p:spPr bwMode="auto">
          <a:xfrm>
            <a:off x="395288" y="188913"/>
            <a:ext cx="8343131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it-IT" sz="2000" dirty="0">
                <a:solidFill>
                  <a:srgbClr val="803115"/>
                </a:solidFill>
                <a:latin typeface="Calibri" panose="020F0502020204030204" pitchFamily="34" charset="0"/>
              </a:rPr>
              <a:t>frequenza di acquisto di pane | </a:t>
            </a:r>
            <a:r>
              <a:rPr lang="it-IT" sz="2000" dirty="0">
                <a:latin typeface="Calibri" panose="020F0502020204030204" pitchFamily="34" charset="0"/>
              </a:rPr>
              <a:t>quasi il 65% degli italiani si reca «tutti i giorni o quasi» a fare la spesa per acquistare il pane ogni settimana… </a:t>
            </a:r>
          </a:p>
        </p:txBody>
      </p:sp>
      <p:cxnSp>
        <p:nvCxnSpPr>
          <p:cNvPr id="14" name="Connettore diritto 13"/>
          <p:cNvCxnSpPr/>
          <p:nvPr/>
        </p:nvCxnSpPr>
        <p:spPr bwMode="auto">
          <a:xfrm>
            <a:off x="352841" y="1239625"/>
            <a:ext cx="8464491" cy="0"/>
          </a:xfrm>
          <a:prstGeom prst="line">
            <a:avLst/>
          </a:prstGeom>
          <a:solidFill>
            <a:srgbClr val="FFDE53"/>
          </a:solidFill>
          <a:ln w="28575">
            <a:solidFill>
              <a:srgbClr val="803115"/>
            </a:solidFill>
          </a:ln>
        </p:spPr>
      </p:cxnSp>
      <p:sp>
        <p:nvSpPr>
          <p:cNvPr id="2" name="Rettangolo 1"/>
          <p:cNvSpPr/>
          <p:nvPr/>
        </p:nvSpPr>
        <p:spPr>
          <a:xfrm>
            <a:off x="939568" y="1051882"/>
            <a:ext cx="7399090" cy="375487"/>
          </a:xfrm>
          <a:prstGeom prst="rect">
            <a:avLst/>
          </a:prstGeom>
          <a:solidFill>
            <a:srgbClr val="FFDE53"/>
          </a:solidFill>
        </p:spPr>
        <p:txBody>
          <a:bodyPr wrap="square" anchor="ctr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60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Pensando ad un mese “tipo”, quante volte si </a:t>
            </a:r>
            <a:r>
              <a:rPr lang="it-IT" sz="16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reca a fare la spesa </a:t>
            </a:r>
            <a:r>
              <a:rPr lang="it-IT" sz="1600" u="sng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acquistare il pane</a:t>
            </a:r>
            <a:r>
              <a:rPr lang="it-IT" sz="160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it-IT" sz="2400" dirty="0">
              <a:solidFill>
                <a:srgbClr val="80311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3365" y="1579174"/>
            <a:ext cx="3355099" cy="222799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30" y="1309645"/>
            <a:ext cx="7512585" cy="3729086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5"/>
          <a:srcRect l="3490" t="9109" r="54288" b="68057"/>
          <a:stretch/>
        </p:blipFill>
        <p:spPr>
          <a:xfrm rot="20347810">
            <a:off x="678564" y="1780070"/>
            <a:ext cx="1073791" cy="411061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515679" y="4905292"/>
            <a:ext cx="1198226" cy="32553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Tutti i giorni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1558588" y="4905292"/>
            <a:ext cx="1521448" cy="58785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3-4 volte a settimana</a:t>
            </a:r>
          </a:p>
        </p:txBody>
      </p:sp>
      <p:cxnSp>
        <p:nvCxnSpPr>
          <p:cNvPr id="25" name="Connettore diritto 24"/>
          <p:cNvCxnSpPr/>
          <p:nvPr/>
        </p:nvCxnSpPr>
        <p:spPr bwMode="auto">
          <a:xfrm>
            <a:off x="361230" y="5653632"/>
            <a:ext cx="8464491" cy="0"/>
          </a:xfrm>
          <a:prstGeom prst="line">
            <a:avLst/>
          </a:prstGeom>
          <a:solidFill>
            <a:srgbClr val="FFDE53"/>
          </a:solidFill>
          <a:ln w="28575">
            <a:solidFill>
              <a:srgbClr val="803115"/>
            </a:solidFill>
          </a:ln>
        </p:spPr>
      </p:cxnSp>
      <p:sp>
        <p:nvSpPr>
          <p:cNvPr id="26" name="Rettangolo 25"/>
          <p:cNvSpPr/>
          <p:nvPr/>
        </p:nvSpPr>
        <p:spPr>
          <a:xfrm>
            <a:off x="2785293" y="4905292"/>
            <a:ext cx="1521448" cy="58785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o 2 volte a settimana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4011998" y="4905292"/>
            <a:ext cx="1521448" cy="58785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volta ogni quindici giorni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5329554" y="4905292"/>
            <a:ext cx="1521448" cy="32553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volta al mese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6"/>
          <a:srcRect l="8991" t="32515" r="58624" b="33018"/>
          <a:stretch/>
        </p:blipFill>
        <p:spPr>
          <a:xfrm>
            <a:off x="5533446" y="3888414"/>
            <a:ext cx="867406" cy="584823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6"/>
          <a:srcRect l="69174" t="37184" r="8165" b="32339"/>
          <a:stretch/>
        </p:blipFill>
        <p:spPr>
          <a:xfrm>
            <a:off x="4434462" y="3707935"/>
            <a:ext cx="542464" cy="515738"/>
          </a:xfrm>
          <a:prstGeom prst="rect">
            <a:avLst/>
          </a:prstGeom>
        </p:spPr>
      </p:pic>
      <p:pic>
        <p:nvPicPr>
          <p:cNvPr id="1026" name="Picture 2" descr="Risultati immagini per disegno pane trasparent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70898" r="70880" b="4038"/>
          <a:stretch/>
        </p:blipFill>
        <p:spPr bwMode="auto">
          <a:xfrm>
            <a:off x="2072082" y="2585779"/>
            <a:ext cx="528505" cy="3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6"/>
          <a:srcRect l="38624" t="58851" r="38349" b="23202"/>
          <a:stretch/>
        </p:blipFill>
        <p:spPr>
          <a:xfrm>
            <a:off x="3008987" y="2444653"/>
            <a:ext cx="844563" cy="465328"/>
          </a:xfrm>
          <a:prstGeom prst="rect">
            <a:avLst/>
          </a:prstGeom>
        </p:spPr>
      </p:pic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288017" y="6355479"/>
            <a:ext cx="83186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Base campione:</a:t>
            </a:r>
            <a:r>
              <a:rPr lang="it-IT" sz="900" dirty="0">
                <a:cs typeface="Arial" charset="0"/>
              </a:rPr>
              <a:t> </a:t>
            </a:r>
            <a:r>
              <a:rPr lang="it-IT" sz="900" dirty="0">
                <a:latin typeface="Calibri" panose="020F0502020204030204" pitchFamily="34" charset="0"/>
              </a:rPr>
              <a:t>800 casi. </a:t>
            </a:r>
            <a:endParaRPr kumimoji="0" lang="it-IT" altLang="it-IT" sz="9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3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ttore diritto 13"/>
          <p:cNvCxnSpPr/>
          <p:nvPr/>
        </p:nvCxnSpPr>
        <p:spPr bwMode="auto">
          <a:xfrm>
            <a:off x="310393" y="1306737"/>
            <a:ext cx="8464491" cy="0"/>
          </a:xfrm>
          <a:prstGeom prst="line">
            <a:avLst/>
          </a:prstGeom>
          <a:solidFill>
            <a:srgbClr val="FFDE53"/>
          </a:solidFill>
          <a:ln w="28575">
            <a:solidFill>
              <a:srgbClr val="803115"/>
            </a:solidFill>
          </a:ln>
        </p:spPr>
      </p:cxnSp>
      <p:sp>
        <p:nvSpPr>
          <p:cNvPr id="2" name="Rettangolo 1"/>
          <p:cNvSpPr/>
          <p:nvPr/>
        </p:nvSpPr>
        <p:spPr>
          <a:xfrm>
            <a:off x="738232" y="1118994"/>
            <a:ext cx="7399090" cy="375487"/>
          </a:xfrm>
          <a:prstGeom prst="rect">
            <a:avLst/>
          </a:prstGeom>
          <a:solidFill>
            <a:srgbClr val="FFDE53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media, quanto pane </a:t>
            </a:r>
            <a:r>
              <a:rPr lang="it-IT" sz="1600" b="1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acquista</a:t>
            </a:r>
            <a:r>
              <a:rPr lang="it-IT" sz="1600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u="sng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una settimana</a:t>
            </a:r>
            <a:r>
              <a:rPr lang="it-IT" sz="1600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803115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07" y="0"/>
            <a:ext cx="1231893" cy="769933"/>
          </a:xfrm>
          <a:prstGeom prst="rect">
            <a:avLst/>
          </a:prstGeom>
        </p:spPr>
      </p:pic>
      <p:sp>
        <p:nvSpPr>
          <p:cNvPr id="7" name="Titolo 6"/>
          <p:cNvSpPr txBox="1">
            <a:spLocks/>
          </p:cNvSpPr>
          <p:nvPr/>
        </p:nvSpPr>
        <p:spPr bwMode="auto">
          <a:xfrm>
            <a:off x="395288" y="188913"/>
            <a:ext cx="7516819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it-IT" sz="2000" dirty="0">
                <a:solidFill>
                  <a:srgbClr val="803115"/>
                </a:solidFill>
                <a:latin typeface="Calibri" panose="020F0502020204030204" pitchFamily="34" charset="0"/>
              </a:rPr>
              <a:t>i consumi di pane | </a:t>
            </a:r>
            <a:r>
              <a:rPr lang="it-IT" sz="2000" dirty="0">
                <a:latin typeface="Calibri" panose="020F0502020204030204" pitchFamily="34" charset="0"/>
              </a:rPr>
              <a:t>mediamente ogni settimana ciascun consumatore acquista oltre due kg di pane</a:t>
            </a:r>
          </a:p>
        </p:txBody>
      </p:sp>
      <p:pic>
        <p:nvPicPr>
          <p:cNvPr id="3" name="Immagin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1731" y="1060458"/>
            <a:ext cx="7918745" cy="3812286"/>
          </a:xfrm>
          <a:prstGeom prst="rect">
            <a:avLst/>
          </a:prstGeom>
        </p:spPr>
      </p:pic>
      <p:cxnSp>
        <p:nvCxnSpPr>
          <p:cNvPr id="8" name="Connettore diritto 7"/>
          <p:cNvCxnSpPr/>
          <p:nvPr/>
        </p:nvCxnSpPr>
        <p:spPr bwMode="auto">
          <a:xfrm>
            <a:off x="243784" y="5511019"/>
            <a:ext cx="8464491" cy="0"/>
          </a:xfrm>
          <a:prstGeom prst="line">
            <a:avLst/>
          </a:prstGeom>
          <a:solidFill>
            <a:srgbClr val="FFDE53"/>
          </a:solidFill>
          <a:ln w="28575">
            <a:solidFill>
              <a:srgbClr val="803115"/>
            </a:solidFill>
          </a:ln>
        </p:spPr>
      </p:cxnSp>
      <p:sp>
        <p:nvSpPr>
          <p:cNvPr id="11" name="Rettangolo 10"/>
          <p:cNvSpPr/>
          <p:nvPr/>
        </p:nvSpPr>
        <p:spPr>
          <a:xfrm>
            <a:off x="593376" y="4767687"/>
            <a:ext cx="1198226" cy="32553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Più di 4 kg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29075" y="4787271"/>
            <a:ext cx="1198226" cy="32553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3-4 kg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823093" y="4790943"/>
            <a:ext cx="1198226" cy="32553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2-3 kg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890321" y="4790943"/>
            <a:ext cx="1198226" cy="32553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1-2 kg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836176" y="4790943"/>
            <a:ext cx="1497511" cy="34009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500 gr a 1 kg</a:t>
            </a:r>
            <a:endParaRPr lang="it-IT" sz="1400" b="1" dirty="0">
              <a:solidFill>
                <a:srgbClr val="80311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100703" y="4810888"/>
            <a:ext cx="1497511" cy="32553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Meno di 500 gr</a:t>
            </a:r>
            <a:endParaRPr lang="it-IT" sz="1400" b="1" dirty="0">
              <a:solidFill>
                <a:srgbClr val="80311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7069594" y="4805498"/>
            <a:ext cx="1497511" cy="32553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sa</a:t>
            </a:r>
            <a:endParaRPr lang="it-IT" sz="1400" b="1" dirty="0">
              <a:solidFill>
                <a:srgbClr val="80311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4"/>
          <a:srcRect l="3490" t="9109" r="54288" b="68057"/>
          <a:stretch/>
        </p:blipFill>
        <p:spPr>
          <a:xfrm rot="20347810">
            <a:off x="631371" y="3492216"/>
            <a:ext cx="1073791" cy="411061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5"/>
          <a:srcRect l="8991" t="32515" r="58624" b="33018"/>
          <a:stretch/>
        </p:blipFill>
        <p:spPr>
          <a:xfrm>
            <a:off x="5151228" y="2381778"/>
            <a:ext cx="867406" cy="584823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5"/>
          <a:srcRect l="69174" t="37184" r="8165" b="32339"/>
          <a:stretch/>
        </p:blipFill>
        <p:spPr>
          <a:xfrm>
            <a:off x="4091766" y="2313565"/>
            <a:ext cx="542464" cy="515738"/>
          </a:xfrm>
          <a:prstGeom prst="rect">
            <a:avLst/>
          </a:prstGeom>
        </p:spPr>
      </p:pic>
      <p:pic>
        <p:nvPicPr>
          <p:cNvPr id="25" name="Picture 2" descr="Risultati immagini per disegno pane trasparent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70898" r="70880" b="4038"/>
          <a:stretch/>
        </p:blipFill>
        <p:spPr bwMode="auto">
          <a:xfrm>
            <a:off x="2063935" y="3135620"/>
            <a:ext cx="528505" cy="3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5"/>
          <a:srcRect l="38624" t="58851" r="38349" b="23202"/>
          <a:stretch/>
        </p:blipFill>
        <p:spPr>
          <a:xfrm>
            <a:off x="2913218" y="2772794"/>
            <a:ext cx="844563" cy="465328"/>
          </a:xfrm>
          <a:prstGeom prst="rect">
            <a:avLst/>
          </a:prstGeom>
        </p:spPr>
      </p:pic>
      <p:pic>
        <p:nvPicPr>
          <p:cNvPr id="28" name="Picture 2" descr="Risultati immagini per disegno pane trasparent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70898" r="70880" b="4038"/>
          <a:stretch/>
        </p:blipFill>
        <p:spPr bwMode="auto">
          <a:xfrm>
            <a:off x="1859212" y="2742947"/>
            <a:ext cx="528505" cy="3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isultati immagini per disegno pane trasparent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70898" r="70880" b="4038"/>
          <a:stretch/>
        </p:blipFill>
        <p:spPr bwMode="auto">
          <a:xfrm>
            <a:off x="6333687" y="3232587"/>
            <a:ext cx="528505" cy="3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49"/>
          <p:cNvSpPr txBox="1">
            <a:spLocks noChangeArrowheads="1"/>
          </p:cNvSpPr>
          <p:nvPr/>
        </p:nvSpPr>
        <p:spPr bwMode="auto">
          <a:xfrm>
            <a:off x="288017" y="6355479"/>
            <a:ext cx="83186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Base campione:</a:t>
            </a:r>
            <a:r>
              <a:rPr lang="it-IT" sz="900" dirty="0">
                <a:cs typeface="Arial" charset="0"/>
              </a:rPr>
              <a:t> </a:t>
            </a:r>
            <a:r>
              <a:rPr lang="it-IT" sz="900" dirty="0">
                <a:latin typeface="Calibri" panose="020F0502020204030204" pitchFamily="34" charset="0"/>
              </a:rPr>
              <a:t>800 casi. </a:t>
            </a:r>
            <a:endParaRPr kumimoji="0" lang="it-IT" altLang="it-IT" sz="9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7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2800" y="981842"/>
            <a:ext cx="7513200" cy="3729600"/>
          </a:xfrm>
          <a:prstGeom prst="rect">
            <a:avLst/>
          </a:prstGeom>
        </p:spPr>
      </p:pic>
      <p:cxnSp>
        <p:nvCxnSpPr>
          <p:cNvPr id="14" name="Connettore diritto 13"/>
          <p:cNvCxnSpPr/>
          <p:nvPr/>
        </p:nvCxnSpPr>
        <p:spPr bwMode="auto">
          <a:xfrm>
            <a:off x="310393" y="1214458"/>
            <a:ext cx="8464491" cy="0"/>
          </a:xfrm>
          <a:prstGeom prst="line">
            <a:avLst/>
          </a:prstGeom>
          <a:solidFill>
            <a:srgbClr val="FFDE53"/>
          </a:solidFill>
          <a:ln w="28575">
            <a:solidFill>
              <a:srgbClr val="803115"/>
            </a:solidFill>
          </a:ln>
        </p:spPr>
      </p:cxnSp>
      <p:sp>
        <p:nvSpPr>
          <p:cNvPr id="2" name="Rettangolo 1"/>
          <p:cNvSpPr/>
          <p:nvPr/>
        </p:nvSpPr>
        <p:spPr>
          <a:xfrm>
            <a:off x="738232" y="1026716"/>
            <a:ext cx="7399090" cy="375487"/>
          </a:xfrm>
          <a:prstGeom prst="rect">
            <a:avLst/>
          </a:prstGeom>
          <a:solidFill>
            <a:srgbClr val="FFDE53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quanto ammonta </a:t>
            </a:r>
            <a:r>
              <a:rPr lang="it-IT" sz="1600" b="1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spesa in acquisti di pane </a:t>
            </a:r>
            <a:r>
              <a:rPr lang="it-IT" sz="1600" u="sng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una settimana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80311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803115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107" y="0"/>
            <a:ext cx="1231893" cy="769933"/>
          </a:xfrm>
          <a:prstGeom prst="rect">
            <a:avLst/>
          </a:prstGeom>
        </p:spPr>
      </p:pic>
      <p:sp>
        <p:nvSpPr>
          <p:cNvPr id="7" name="Titolo 6"/>
          <p:cNvSpPr txBox="1">
            <a:spLocks/>
          </p:cNvSpPr>
          <p:nvPr/>
        </p:nvSpPr>
        <p:spPr bwMode="auto">
          <a:xfrm>
            <a:off x="395288" y="188913"/>
            <a:ext cx="7516819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it-IT" sz="2000" dirty="0">
                <a:solidFill>
                  <a:srgbClr val="803115"/>
                </a:solidFill>
                <a:latin typeface="Calibri" panose="020F0502020204030204" pitchFamily="34" charset="0"/>
              </a:rPr>
              <a:t>la spesa media | </a:t>
            </a:r>
            <a:r>
              <a:rPr lang="it-IT" sz="2000" dirty="0">
                <a:latin typeface="Calibri" panose="020F0502020204030204" pitchFamily="34" charset="0"/>
              </a:rPr>
              <a:t>il 43% circa degli italiani spende da 1 euro a 5 euro per la spesa in acquisti di pane</a:t>
            </a:r>
          </a:p>
        </p:txBody>
      </p:sp>
      <p:sp>
        <p:nvSpPr>
          <p:cNvPr id="9" name="Rettangolo 8"/>
          <p:cNvSpPr/>
          <p:nvPr/>
        </p:nvSpPr>
        <p:spPr>
          <a:xfrm>
            <a:off x="451549" y="4645233"/>
            <a:ext cx="1198226" cy="5732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Meno di un euro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516643" y="4645233"/>
            <a:ext cx="1521448" cy="58785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1 euro a 5 euro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743348" y="4645233"/>
            <a:ext cx="1521448" cy="58785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6 euro a 10 euro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970053" y="4645233"/>
            <a:ext cx="1521448" cy="32553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11 a 15 euro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287609" y="4645233"/>
            <a:ext cx="1521448" cy="32553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16 a 20 euro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6615874" y="4674143"/>
            <a:ext cx="1521448" cy="32553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16 a 20 euro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9785" y="1548825"/>
            <a:ext cx="3355099" cy="2227995"/>
          </a:xfrm>
          <a:prstGeom prst="rect">
            <a:avLst/>
          </a:prstGeom>
        </p:spPr>
      </p:pic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288017" y="6355479"/>
            <a:ext cx="83186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Base campione:</a:t>
            </a:r>
            <a:r>
              <a:rPr lang="it-IT" sz="900" dirty="0">
                <a:cs typeface="Arial" charset="0"/>
              </a:rPr>
              <a:t> </a:t>
            </a:r>
            <a:r>
              <a:rPr lang="it-IT" sz="900" dirty="0">
                <a:latin typeface="Calibri" panose="020F0502020204030204" pitchFamily="34" charset="0"/>
              </a:rPr>
              <a:t>800 casi. </a:t>
            </a:r>
            <a:endParaRPr kumimoji="0" lang="it-IT" altLang="it-IT" sz="9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352800" y="5334047"/>
            <a:ext cx="8464532" cy="1003295"/>
          </a:xfrm>
          <a:prstGeom prst="rect">
            <a:avLst/>
          </a:prstGeom>
          <a:solidFill>
            <a:srgbClr val="80311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2800" dirty="0">
                <a:solidFill>
                  <a:srgbClr val="FFD211"/>
                </a:solidFill>
                <a:latin typeface="Calibri" panose="020F0502020204030204" pitchFamily="34" charset="0"/>
              </a:rPr>
              <a:t>La spesa </a:t>
            </a:r>
            <a:r>
              <a:rPr lang="it-IT" sz="2800" u="sng" dirty="0">
                <a:solidFill>
                  <a:srgbClr val="FFD211"/>
                </a:solidFill>
                <a:latin typeface="Calibri" panose="020F0502020204030204" pitchFamily="34" charset="0"/>
              </a:rPr>
              <a:t>media mensile</a:t>
            </a:r>
            <a:r>
              <a:rPr lang="it-IT" sz="2800" dirty="0">
                <a:solidFill>
                  <a:srgbClr val="FFD211"/>
                </a:solidFill>
                <a:latin typeface="Calibri" panose="020F0502020204030204" pitchFamily="34" charset="0"/>
              </a:rPr>
              <a:t> di pane per famiglia si attesta intorno ai € 23,39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rgbClr val="FFD21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920" y="3703866"/>
            <a:ext cx="405802" cy="405802"/>
          </a:xfrm>
          <a:prstGeom prst="rect">
            <a:avLst/>
          </a:prstGeom>
        </p:spPr>
      </p:pic>
      <p:cxnSp>
        <p:nvCxnSpPr>
          <p:cNvPr id="14" name="Connettore diritto 13"/>
          <p:cNvCxnSpPr/>
          <p:nvPr/>
        </p:nvCxnSpPr>
        <p:spPr bwMode="auto">
          <a:xfrm>
            <a:off x="310393" y="1055067"/>
            <a:ext cx="8464491" cy="0"/>
          </a:xfrm>
          <a:prstGeom prst="line">
            <a:avLst/>
          </a:prstGeom>
          <a:solidFill>
            <a:srgbClr val="FFDE53"/>
          </a:solidFill>
          <a:ln w="28575">
            <a:solidFill>
              <a:srgbClr val="803115"/>
            </a:solidFill>
          </a:ln>
        </p:spPr>
      </p:cxnSp>
      <p:sp>
        <p:nvSpPr>
          <p:cNvPr id="2" name="Rettangolo 1"/>
          <p:cNvSpPr/>
          <p:nvPr/>
        </p:nvSpPr>
        <p:spPr>
          <a:xfrm>
            <a:off x="738232" y="875660"/>
            <a:ext cx="7399090" cy="358816"/>
          </a:xfrm>
          <a:prstGeom prst="rect">
            <a:avLst/>
          </a:prstGeom>
          <a:solidFill>
            <a:srgbClr val="FFDE53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quali </a:t>
            </a:r>
            <a:r>
              <a:rPr lang="it-IT" sz="1600" b="1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tipologie di negozi </a:t>
            </a:r>
            <a:r>
              <a:rPr lang="it-IT" sz="1600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reca abitualmente </a:t>
            </a:r>
            <a:r>
              <a:rPr lang="it-IT" sz="1600" u="sng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acquistare pane</a:t>
            </a:r>
            <a:r>
              <a:rPr lang="it-IT" sz="1600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803115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107" y="0"/>
            <a:ext cx="1231893" cy="76993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48937"/>
          <a:stretch/>
        </p:blipFill>
        <p:spPr>
          <a:xfrm>
            <a:off x="4060271" y="1335455"/>
            <a:ext cx="3037471" cy="503954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10392" y="1475772"/>
            <a:ext cx="3733099" cy="3754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6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Forno, panetteria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11790" y="1887701"/>
            <a:ext cx="3733099" cy="3754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6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Grande supermercato o ipermercato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96410" y="2361870"/>
            <a:ext cx="3733099" cy="3754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6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Supermercato di quartiere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27172" y="2817466"/>
            <a:ext cx="3733099" cy="3754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6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Negozio alimentare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27172" y="3227671"/>
            <a:ext cx="3733099" cy="3754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6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96409" y="3659318"/>
            <a:ext cx="3733099" cy="3754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6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Mercato rionale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-32161" y="4109668"/>
            <a:ext cx="4092432" cy="3754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6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Casolare di campagna </a:t>
            </a:r>
            <a:r>
              <a:rPr lang="it-IT" sz="12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(diversi da esercizi commerciali)</a:t>
            </a:r>
            <a:endParaRPr lang="it-IT" sz="1600" b="1" dirty="0">
              <a:solidFill>
                <a:srgbClr val="80311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0" y="4555629"/>
            <a:ext cx="4061669" cy="35881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6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Venditore lungo la strada su un mezzo privato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0" y="5423641"/>
            <a:ext cx="4061669" cy="35881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6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 internet o via telefono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-32161" y="5038731"/>
            <a:ext cx="4061669" cy="35881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6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Venditore ambulante lungo la strada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-18178" y="5866317"/>
            <a:ext cx="4061669" cy="35881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6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Altro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835" y="1454240"/>
            <a:ext cx="585972" cy="41855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9372" y="2328164"/>
            <a:ext cx="442899" cy="44289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3088" y="1873939"/>
            <a:ext cx="675467" cy="40301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1523" y="2880781"/>
            <a:ext cx="418596" cy="248856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8990" y="2919377"/>
            <a:ext cx="263662" cy="171665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0601" y="2857375"/>
            <a:ext cx="380440" cy="295668"/>
          </a:xfrm>
          <a:prstGeom prst="rect">
            <a:avLst/>
          </a:prstGeom>
        </p:spPr>
      </p:pic>
      <p:cxnSp>
        <p:nvCxnSpPr>
          <p:cNvPr id="27" name="Connettore diritto 26"/>
          <p:cNvCxnSpPr/>
          <p:nvPr/>
        </p:nvCxnSpPr>
        <p:spPr bwMode="auto">
          <a:xfrm>
            <a:off x="288020" y="1882115"/>
            <a:ext cx="8027839" cy="1315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ttore diritto 27"/>
          <p:cNvCxnSpPr/>
          <p:nvPr/>
        </p:nvCxnSpPr>
        <p:spPr bwMode="auto">
          <a:xfrm>
            <a:off x="288019" y="2325156"/>
            <a:ext cx="8027839" cy="1315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ttore diritto 28"/>
          <p:cNvCxnSpPr/>
          <p:nvPr/>
        </p:nvCxnSpPr>
        <p:spPr bwMode="auto">
          <a:xfrm>
            <a:off x="288018" y="2768197"/>
            <a:ext cx="8027839" cy="1315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ttore diritto 29"/>
          <p:cNvCxnSpPr/>
          <p:nvPr/>
        </p:nvCxnSpPr>
        <p:spPr bwMode="auto">
          <a:xfrm>
            <a:off x="288017" y="3211237"/>
            <a:ext cx="8027839" cy="1315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nettore diritto 30"/>
          <p:cNvCxnSpPr/>
          <p:nvPr/>
        </p:nvCxnSpPr>
        <p:spPr bwMode="auto">
          <a:xfrm>
            <a:off x="279632" y="3654277"/>
            <a:ext cx="8027839" cy="1315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nettore diritto 31"/>
          <p:cNvCxnSpPr/>
          <p:nvPr/>
        </p:nvCxnSpPr>
        <p:spPr bwMode="auto">
          <a:xfrm>
            <a:off x="279631" y="4090046"/>
            <a:ext cx="8027839" cy="1315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11"/>
          <a:srcRect b="27827"/>
          <a:stretch/>
        </p:blipFill>
        <p:spPr>
          <a:xfrm>
            <a:off x="7020653" y="3257978"/>
            <a:ext cx="640337" cy="346614"/>
          </a:xfrm>
          <a:prstGeom prst="rect">
            <a:avLst/>
          </a:prstGeom>
        </p:spPr>
      </p:pic>
      <p:cxnSp>
        <p:nvCxnSpPr>
          <p:cNvPr id="35" name="Connettore diritto 34"/>
          <p:cNvCxnSpPr/>
          <p:nvPr/>
        </p:nvCxnSpPr>
        <p:spPr bwMode="auto">
          <a:xfrm>
            <a:off x="296409" y="4477379"/>
            <a:ext cx="8027839" cy="1315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onnettore diritto 35"/>
          <p:cNvCxnSpPr/>
          <p:nvPr/>
        </p:nvCxnSpPr>
        <p:spPr bwMode="auto">
          <a:xfrm>
            <a:off x="279630" y="4977076"/>
            <a:ext cx="8027839" cy="1315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3" name="Immagin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3710" y="4192296"/>
            <a:ext cx="554223" cy="285083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90204" y="4540357"/>
            <a:ext cx="501235" cy="392634"/>
          </a:xfrm>
          <a:prstGeom prst="rect">
            <a:avLst/>
          </a:prstGeom>
        </p:spPr>
      </p:pic>
      <p:cxnSp>
        <p:nvCxnSpPr>
          <p:cNvPr id="45" name="Connettore diritto 44"/>
          <p:cNvCxnSpPr/>
          <p:nvPr/>
        </p:nvCxnSpPr>
        <p:spPr bwMode="auto">
          <a:xfrm>
            <a:off x="279630" y="5439477"/>
            <a:ext cx="8027839" cy="1315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6" name="Immagine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28567" y="5028901"/>
            <a:ext cx="424509" cy="371445"/>
          </a:xfrm>
          <a:prstGeom prst="rect">
            <a:avLst/>
          </a:prstGeom>
        </p:spPr>
      </p:pic>
      <p:cxnSp>
        <p:nvCxnSpPr>
          <p:cNvPr id="47" name="Connettore diritto 46"/>
          <p:cNvCxnSpPr/>
          <p:nvPr/>
        </p:nvCxnSpPr>
        <p:spPr bwMode="auto">
          <a:xfrm>
            <a:off x="279629" y="5833648"/>
            <a:ext cx="8027839" cy="1315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8" name="Immagine 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02945" y="5536181"/>
            <a:ext cx="475752" cy="256533"/>
          </a:xfrm>
          <a:prstGeom prst="rect">
            <a:avLst/>
          </a:prstGeom>
        </p:spPr>
      </p:pic>
      <p:cxnSp>
        <p:nvCxnSpPr>
          <p:cNvPr id="49" name="Connettore diritto 48"/>
          <p:cNvCxnSpPr/>
          <p:nvPr/>
        </p:nvCxnSpPr>
        <p:spPr bwMode="auto">
          <a:xfrm>
            <a:off x="296408" y="6329179"/>
            <a:ext cx="8027839" cy="1315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288017" y="6355479"/>
            <a:ext cx="83186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Base campione:</a:t>
            </a:r>
            <a:r>
              <a:rPr lang="it-IT" sz="900" dirty="0">
                <a:cs typeface="Arial" charset="0"/>
              </a:rPr>
              <a:t> </a:t>
            </a:r>
            <a:r>
              <a:rPr lang="it-IT" sz="900" dirty="0">
                <a:latin typeface="Calibri" panose="020F0502020204030204" pitchFamily="34" charset="0"/>
              </a:rPr>
              <a:t>800 casi. </a:t>
            </a:r>
            <a:endParaRPr kumimoji="0" lang="it-IT" altLang="it-IT" sz="9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itolo 6"/>
          <p:cNvSpPr txBox="1">
            <a:spLocks/>
          </p:cNvSpPr>
          <p:nvPr/>
        </p:nvSpPr>
        <p:spPr bwMode="auto">
          <a:xfrm>
            <a:off x="395288" y="188913"/>
            <a:ext cx="7607809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2000" dirty="0">
                <a:solidFill>
                  <a:srgbClr val="803115"/>
                </a:solidFill>
                <a:latin typeface="Calibri" panose="020F0502020204030204" pitchFamily="34" charset="0"/>
              </a:rPr>
              <a:t>i canali di acquisto | </a:t>
            </a:r>
            <a:r>
              <a:rPr lang="it-IT" sz="2000" dirty="0">
                <a:latin typeface="Calibri" panose="020F0502020204030204" pitchFamily="34" charset="0"/>
                <a:cs typeface="Arial" charset="0"/>
              </a:rPr>
              <a:t>forno e grande supermercato sono i canali preferiti per l’acquisto di pane</a:t>
            </a:r>
            <a:endParaRPr lang="it-IT" sz="2000" dirty="0">
              <a:latin typeface="Calibri" panose="020F0502020204030204" pitchFamily="34" charset="0"/>
            </a:endParaRPr>
          </a:p>
        </p:txBody>
      </p:sp>
      <p:sp>
        <p:nvSpPr>
          <p:cNvPr id="4" name="Ovale 3"/>
          <p:cNvSpPr/>
          <p:nvPr/>
        </p:nvSpPr>
        <p:spPr bwMode="auto">
          <a:xfrm>
            <a:off x="3920163" y="5866317"/>
            <a:ext cx="932058" cy="508685"/>
          </a:xfrm>
          <a:prstGeom prst="ellipse">
            <a:avLst/>
          </a:prstGeom>
          <a:noFill/>
          <a:ln w="127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e 50"/>
          <p:cNvSpPr/>
          <p:nvPr/>
        </p:nvSpPr>
        <p:spPr bwMode="auto">
          <a:xfrm>
            <a:off x="3920163" y="4543602"/>
            <a:ext cx="932058" cy="508685"/>
          </a:xfrm>
          <a:prstGeom prst="ellipse">
            <a:avLst/>
          </a:prstGeom>
          <a:noFill/>
          <a:ln w="127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e 52"/>
          <p:cNvSpPr/>
          <p:nvPr/>
        </p:nvSpPr>
        <p:spPr bwMode="auto">
          <a:xfrm>
            <a:off x="3954579" y="4069197"/>
            <a:ext cx="932058" cy="508685"/>
          </a:xfrm>
          <a:prstGeom prst="ellipse">
            <a:avLst/>
          </a:prstGeom>
          <a:noFill/>
          <a:ln w="127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1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ttore diritto 13"/>
          <p:cNvCxnSpPr/>
          <p:nvPr/>
        </p:nvCxnSpPr>
        <p:spPr bwMode="auto">
          <a:xfrm>
            <a:off x="310393" y="1541629"/>
            <a:ext cx="8464491" cy="0"/>
          </a:xfrm>
          <a:prstGeom prst="line">
            <a:avLst/>
          </a:prstGeom>
          <a:solidFill>
            <a:srgbClr val="FFDE53"/>
          </a:solidFill>
          <a:ln w="28575">
            <a:solidFill>
              <a:srgbClr val="803115"/>
            </a:solidFill>
          </a:ln>
        </p:spPr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07" y="0"/>
            <a:ext cx="1231893" cy="769933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738232" y="1212310"/>
            <a:ext cx="7399090" cy="658642"/>
          </a:xfrm>
          <a:prstGeom prst="rect">
            <a:avLst/>
          </a:prstGeom>
          <a:solidFill>
            <a:srgbClr val="FFDE53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12,3% dei consumatori acquista abitualmente il pane presso canali probabilmente illegali</a:t>
            </a:r>
            <a:endParaRPr lang="it-IT" sz="2400" kern="0" dirty="0">
              <a:solidFill>
                <a:srgbClr val="80311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6"/>
          <p:cNvSpPr txBox="1">
            <a:spLocks/>
          </p:cNvSpPr>
          <p:nvPr/>
        </p:nvSpPr>
        <p:spPr bwMode="auto">
          <a:xfrm>
            <a:off x="395288" y="188913"/>
            <a:ext cx="7516819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2000" dirty="0">
                <a:solidFill>
                  <a:srgbClr val="803115"/>
                </a:solidFill>
                <a:latin typeface="Calibri" panose="020F0502020204030204" pitchFamily="34" charset="0"/>
              </a:rPr>
              <a:t>i canali di acquisto | </a:t>
            </a:r>
            <a:r>
              <a:rPr lang="it-IT" sz="2000" dirty="0">
                <a:latin typeface="Calibri" panose="020F0502020204030204" pitchFamily="34" charset="0"/>
                <a:cs typeface="Arial" charset="0"/>
              </a:rPr>
              <a:t>tra i canali per l’acquisto di pane figurano anche casolari di campagna (diversi da esercizi commerciali), venditori lungo la strada su mezzi privati e altre tipologie non specificate…</a:t>
            </a:r>
            <a:endParaRPr lang="it-IT" sz="2000" dirty="0">
              <a:latin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81" y="2327599"/>
            <a:ext cx="3103926" cy="170398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309063" y="3961422"/>
            <a:ext cx="3024035" cy="80021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2000" b="1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Venditore lungo la strada su un mezzo privato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-11381" y="3961422"/>
            <a:ext cx="3214479" cy="11541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2000" b="1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Casolare di campagna (diversi da esercizi commerciali)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225330" y="3961422"/>
            <a:ext cx="2707240" cy="5170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2400" b="1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Altro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24977" y="5044834"/>
            <a:ext cx="2679080" cy="34009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Probabilmente illegale </a:t>
            </a:r>
            <a:r>
              <a:rPr lang="it-IT" sz="1400" b="1" i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4,9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3430301" y="5044834"/>
            <a:ext cx="2679080" cy="34009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Probabilmente illegale </a:t>
            </a:r>
            <a:r>
              <a:rPr lang="it-IT" sz="1400" b="1" i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4,7</a:t>
            </a:r>
          </a:p>
        </p:txBody>
      </p:sp>
      <p:pic>
        <p:nvPicPr>
          <p:cNvPr id="5" name="Immagine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129113" y="2328193"/>
            <a:ext cx="3103200" cy="1702800"/>
          </a:xfrm>
          <a:prstGeom prst="rect">
            <a:avLst/>
          </a:prstGeom>
        </p:spPr>
      </p:pic>
      <p:pic>
        <p:nvPicPr>
          <p:cNvPr id="19" name="Immagine 1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007215" y="2328193"/>
            <a:ext cx="3103200" cy="17028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6308403" y="5009570"/>
            <a:ext cx="2679080" cy="34009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Probabilmente illegale </a:t>
            </a:r>
            <a:r>
              <a:rPr lang="it-IT" sz="1400" b="1" i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2,7</a:t>
            </a: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288017" y="6252239"/>
            <a:ext cx="83186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Base campione:</a:t>
            </a:r>
            <a:r>
              <a:rPr lang="it-IT" sz="900" dirty="0">
                <a:cs typeface="Arial" charset="0"/>
              </a:rPr>
              <a:t> </a:t>
            </a:r>
            <a:r>
              <a:rPr lang="it-IT" sz="900" dirty="0">
                <a:latin typeface="Calibri" panose="020F0502020204030204" pitchFamily="34" charset="0"/>
              </a:rPr>
              <a:t>800 casi. </a:t>
            </a:r>
            <a:endParaRPr kumimoji="0" lang="it-IT" altLang="it-IT" sz="9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3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ttore diritto 13"/>
          <p:cNvCxnSpPr/>
          <p:nvPr/>
        </p:nvCxnSpPr>
        <p:spPr bwMode="auto">
          <a:xfrm>
            <a:off x="310393" y="1340293"/>
            <a:ext cx="8464491" cy="0"/>
          </a:xfrm>
          <a:prstGeom prst="line">
            <a:avLst/>
          </a:prstGeom>
          <a:solidFill>
            <a:srgbClr val="FFDE53"/>
          </a:solidFill>
          <a:ln w="28575">
            <a:solidFill>
              <a:srgbClr val="803115"/>
            </a:solidFill>
          </a:ln>
        </p:spPr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07" y="0"/>
            <a:ext cx="1231893" cy="769933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738232" y="1019309"/>
            <a:ext cx="7399090" cy="641971"/>
          </a:xfrm>
          <a:prstGeom prst="rect">
            <a:avLst/>
          </a:prstGeom>
          <a:solidFill>
            <a:srgbClr val="FFDE53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Acquistare pane da rivenditori non autorizzati può provocare problematiche di salute anche molto pericolose. Lei </a:t>
            </a:r>
            <a:r>
              <a:rPr lang="it-IT" sz="1600" b="1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 preoccupato </a:t>
            </a:r>
            <a:r>
              <a:rPr lang="it-IT" sz="1600" kern="0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questo senso? 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803115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630" y="2080615"/>
            <a:ext cx="4847619" cy="2742857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4337107" y="2164075"/>
            <a:ext cx="3733099" cy="42550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20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Sì, sono preoccupato</a:t>
            </a:r>
          </a:p>
        </p:txBody>
      </p:sp>
      <p:sp>
        <p:nvSpPr>
          <p:cNvPr id="10" name="Rettangolo 9"/>
          <p:cNvSpPr/>
          <p:nvPr/>
        </p:nvSpPr>
        <p:spPr bwMode="auto">
          <a:xfrm>
            <a:off x="6376922" y="2581989"/>
            <a:ext cx="1535185" cy="788565"/>
          </a:xfrm>
          <a:prstGeom prst="rect">
            <a:avLst/>
          </a:prstGeom>
          <a:noFill/>
          <a:ln w="12700" cap="flat" cmpd="sng" algn="ctr">
            <a:noFill/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61,6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92279" y="3953377"/>
            <a:ext cx="2392257" cy="15081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20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No, non sono preoccupato perché non credo che sia più pericoloso</a:t>
            </a:r>
          </a:p>
        </p:txBody>
      </p:sp>
      <p:sp>
        <p:nvSpPr>
          <p:cNvPr id="17" name="Rettangolo 16"/>
          <p:cNvSpPr/>
          <p:nvPr/>
        </p:nvSpPr>
        <p:spPr bwMode="auto">
          <a:xfrm>
            <a:off x="822122" y="5368642"/>
            <a:ext cx="1535185" cy="788565"/>
          </a:xfrm>
          <a:prstGeom prst="rect">
            <a:avLst/>
          </a:prstGeom>
          <a:noFill/>
          <a:ln w="12700" cap="flat" cmpd="sng" algn="ctr">
            <a:noFill/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13,9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-640071" y="1685295"/>
            <a:ext cx="3733099" cy="42550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2000" b="1" dirty="0">
                <a:solidFill>
                  <a:srgbClr val="8031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ci ho mai pensato</a:t>
            </a:r>
          </a:p>
        </p:txBody>
      </p:sp>
      <p:sp>
        <p:nvSpPr>
          <p:cNvPr id="19" name="Rettangolo 18"/>
          <p:cNvSpPr/>
          <p:nvPr/>
        </p:nvSpPr>
        <p:spPr bwMode="auto">
          <a:xfrm>
            <a:off x="949351" y="2134461"/>
            <a:ext cx="1535185" cy="788565"/>
          </a:xfrm>
          <a:prstGeom prst="rect">
            <a:avLst/>
          </a:prstGeom>
          <a:noFill/>
          <a:ln w="12700" cap="flat" cmpd="sng" algn="ctr">
            <a:noFill/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24,5</a:t>
            </a:r>
          </a:p>
        </p:txBody>
      </p:sp>
      <p:sp>
        <p:nvSpPr>
          <p:cNvPr id="22" name="Titolo 6"/>
          <p:cNvSpPr txBox="1">
            <a:spLocks/>
          </p:cNvSpPr>
          <p:nvPr/>
        </p:nvSpPr>
        <p:spPr bwMode="auto">
          <a:xfrm>
            <a:off x="395288" y="188913"/>
            <a:ext cx="767491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2000" dirty="0">
                <a:solidFill>
                  <a:srgbClr val="803115"/>
                </a:solidFill>
                <a:latin typeface="Calibri" panose="020F0502020204030204" pitchFamily="34" charset="0"/>
              </a:rPr>
              <a:t>il </a:t>
            </a:r>
            <a:r>
              <a:rPr lang="it-IT" sz="2000" dirty="0" err="1">
                <a:solidFill>
                  <a:srgbClr val="803115"/>
                </a:solidFill>
                <a:latin typeface="Calibri" panose="020F0502020204030204" pitchFamily="34" charset="0"/>
              </a:rPr>
              <a:t>sentiment</a:t>
            </a:r>
            <a:r>
              <a:rPr lang="it-IT" sz="2000" dirty="0">
                <a:solidFill>
                  <a:srgbClr val="803115"/>
                </a:solidFill>
                <a:latin typeface="Calibri" panose="020F0502020204030204" pitchFamily="34" charset="0"/>
              </a:rPr>
              <a:t> dei consumatori | </a:t>
            </a:r>
            <a:r>
              <a:rPr lang="it-IT" sz="2000" dirty="0">
                <a:latin typeface="Calibri" panose="020F0502020204030204" pitchFamily="34" charset="0"/>
                <a:cs typeface="Arial" charset="0"/>
              </a:rPr>
              <a:t>il 62% circa dei consumatori è preoccupato dell’acquisto di pane da rivenditori non autorizzati</a:t>
            </a:r>
            <a:endParaRPr lang="it-IT" sz="2000" dirty="0">
              <a:latin typeface="Calibri" panose="020F0502020204030204" pitchFamily="34" charset="0"/>
            </a:endParaRPr>
          </a:p>
        </p:txBody>
      </p:sp>
      <p:sp>
        <p:nvSpPr>
          <p:cNvPr id="21" name="Rettangolo 20"/>
          <p:cNvSpPr/>
          <p:nvPr/>
        </p:nvSpPr>
        <p:spPr bwMode="auto">
          <a:xfrm>
            <a:off x="6376922" y="3776256"/>
            <a:ext cx="2567533" cy="2417628"/>
          </a:xfrm>
          <a:prstGeom prst="rect">
            <a:avLst/>
          </a:prstGeom>
          <a:solidFill>
            <a:srgbClr val="80311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2400" dirty="0">
                <a:solidFill>
                  <a:srgbClr val="FFD211"/>
                </a:solidFill>
                <a:latin typeface="Calibri" panose="020F0502020204030204" pitchFamily="34" charset="0"/>
              </a:rPr>
              <a:t>Nel Mezzogiorno la percentuale di coloro che si ritengono «preoccupati» sale all’80%.....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FFD21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77789"/>
      </p:ext>
    </p:extLst>
  </p:cSld>
  <p:clrMapOvr>
    <a:masterClrMapping/>
  </p:clrMapOvr>
</p:sld>
</file>

<file path=ppt/theme/theme1.xml><?xml version="1.0" encoding="utf-8"?>
<a:theme xmlns:a="http://schemas.openxmlformats.org/drawingml/2006/main" name="R01">
  <a:themeElements>
    <a:clrScheme name="R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R01</Template>
  <TotalTime>38720</TotalTime>
  <Words>1066</Words>
  <Application>Microsoft Office PowerPoint</Application>
  <PresentationFormat>Presentazione su schermo (4:3)</PresentationFormat>
  <Paragraphs>139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R01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subject>.</dc:subject>
  <dc:creator>.</dc:creator>
  <cp:keywords>.</cp:keywords>
  <dc:description>.</dc:description>
  <cp:lastModifiedBy>Meola</cp:lastModifiedBy>
  <cp:revision>3062</cp:revision>
  <cp:lastPrinted>2016-10-21T08:28:31Z</cp:lastPrinted>
  <dcterms:created xsi:type="dcterms:W3CDTF">2009-02-16T05:35:06Z</dcterms:created>
  <dcterms:modified xsi:type="dcterms:W3CDTF">2016-10-21T08:29:28Z</dcterms:modified>
  <cp:category>.</cp:category>
</cp:coreProperties>
</file>