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751" r:id="rId2"/>
    <p:sldId id="752" r:id="rId3"/>
    <p:sldId id="750" r:id="rId4"/>
    <p:sldId id="753" r:id="rId5"/>
    <p:sldId id="735" r:id="rId6"/>
    <p:sldId id="757" r:id="rId7"/>
    <p:sldId id="756" r:id="rId8"/>
    <p:sldId id="759" r:id="rId9"/>
    <p:sldId id="755" r:id="rId10"/>
    <p:sldId id="761" r:id="rId11"/>
    <p:sldId id="762" r:id="rId12"/>
  </p:sldIdLst>
  <p:sldSz cx="9144000" cy="6858000" type="screen4x3"/>
  <p:notesSz cx="6797675" cy="992822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FF0000"/>
    <a:srgbClr val="FFFF99"/>
    <a:srgbClr val="FFFF00"/>
    <a:srgbClr val="CC0066"/>
    <a:srgbClr val="FF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74" autoAdjust="0"/>
    <p:restoredTop sz="93445" autoAdjust="0"/>
  </p:normalViewPr>
  <p:slideViewPr>
    <p:cSldViewPr>
      <p:cViewPr>
        <p:scale>
          <a:sx n="90" d="100"/>
          <a:sy n="90" d="100"/>
        </p:scale>
        <p:origin x="-2394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4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530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9" tIns="45299" rIns="90599" bIns="45299" numCol="1" anchor="t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8575" y="0"/>
            <a:ext cx="2933700" cy="530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9" tIns="45299" rIns="90599" bIns="45299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1427"/>
            <a:ext cx="2935288" cy="454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9" tIns="45299" rIns="90599" bIns="45299" numCol="1" anchor="b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8575" y="9461427"/>
            <a:ext cx="2933700" cy="454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9" tIns="45299" rIns="90599" bIns="45299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EF68A82-14F1-4110-898F-A709FE75B0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708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530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2" tIns="45295" rIns="90592" bIns="45295" numCol="1" anchor="t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8575" y="0"/>
            <a:ext cx="2933700" cy="530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2" tIns="45295" rIns="90592" bIns="45295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57238"/>
            <a:ext cx="4945063" cy="3708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693400"/>
            <a:ext cx="4965700" cy="446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2" tIns="45295" rIns="90592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1427"/>
            <a:ext cx="2935288" cy="454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2" tIns="45295" rIns="90592" bIns="45295" numCol="1" anchor="b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8575" y="9461427"/>
            <a:ext cx="2933700" cy="454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2" tIns="45295" rIns="90592" bIns="45295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B4DE472-3927-4BA5-8B3D-A8B0345B78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3822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34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723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974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elementi: 1 in alto, 1 in bas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228600"/>
          </a:xfrm>
          <a:prstGeom prst="rect">
            <a:avLst/>
          </a:prstGeo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504199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47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71024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48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16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41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676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2095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2119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152400" y="6538913"/>
          <a:ext cx="194627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Fotografia Photo Editor" r:id="rId15" imgW="5447619" imgH="895238" progId="">
                  <p:embed/>
                </p:oleObj>
              </mc:Choice>
              <mc:Fallback>
                <p:oleObj name="Fotografia Photo Editor" r:id="rId15" imgW="5447619" imgH="895238" progId="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538913"/>
                        <a:ext cx="194627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>
                            <a:solidFill>
                              <a:srgbClr val="BECDC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6"/>
          <p:cNvSpPr>
            <a:spLocks noChangeArrowheads="1"/>
          </p:cNvSpPr>
          <p:nvPr/>
        </p:nvSpPr>
        <p:spPr bwMode="auto">
          <a:xfrm>
            <a:off x="2286000" y="64770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360000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1800" b="1" smtClean="0">
                <a:solidFill>
                  <a:schemeClr val="bg1"/>
                </a:solidFill>
              </a:rPr>
              <a:t>Ufficio Studi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755576" y="980728"/>
            <a:ext cx="7704856" cy="537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it-IT" sz="4400" b="1" dirty="0" smtClean="0">
              <a:solidFill>
                <a:srgbClr val="0070C0"/>
              </a:solidFill>
            </a:endParaRPr>
          </a:p>
          <a:p>
            <a:pPr algn="ctr"/>
            <a:r>
              <a:rPr lang="it-IT" sz="4400" b="1" dirty="0" smtClean="0">
                <a:solidFill>
                  <a:srgbClr val="0070C0"/>
                </a:solidFill>
              </a:rPr>
              <a:t>A</a:t>
            </a:r>
            <a:r>
              <a:rPr lang="it-IT" sz="4400" b="1" dirty="0" smtClean="0">
                <a:solidFill>
                  <a:srgbClr val="0070C0"/>
                </a:solidFill>
              </a:rPr>
              <a:t>ppunti </a:t>
            </a:r>
            <a:r>
              <a:rPr lang="it-IT" sz="4400" b="1" dirty="0">
                <a:solidFill>
                  <a:srgbClr val="0070C0"/>
                </a:solidFill>
              </a:rPr>
              <a:t>sulle professioni non </a:t>
            </a:r>
            <a:r>
              <a:rPr lang="it-IT" sz="4400" b="1" dirty="0" smtClean="0">
                <a:solidFill>
                  <a:srgbClr val="0070C0"/>
                </a:solidFill>
              </a:rPr>
              <a:t>ordinistiche</a:t>
            </a:r>
          </a:p>
          <a:p>
            <a:pPr algn="ctr"/>
            <a:endParaRPr lang="it-IT" b="1" dirty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it-IT" sz="2000" b="1" dirty="0">
                <a:solidFill>
                  <a:srgbClr val="0070C0"/>
                </a:solidFill>
                <a:cs typeface="Times New Roman" pitchFamily="18" charset="0"/>
              </a:rPr>
              <a:t>MARIANO BELLA</a:t>
            </a:r>
          </a:p>
          <a:p>
            <a:pPr algn="ctr"/>
            <a:r>
              <a:rPr lang="it-IT" sz="2000" b="1" dirty="0">
                <a:solidFill>
                  <a:srgbClr val="0070C0"/>
                </a:solidFill>
                <a:cs typeface="Times New Roman" pitchFamily="18" charset="0"/>
              </a:rPr>
              <a:t>DIRETTORE UFFICIO STUDI CONFCOMMERCIO</a:t>
            </a:r>
          </a:p>
          <a:p>
            <a:pPr algn="ctr"/>
            <a:endParaRPr lang="it-IT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it-IT" sz="2000" b="1" dirty="0" smtClean="0">
                <a:solidFill>
                  <a:srgbClr val="0070C0"/>
                </a:solidFill>
                <a:cs typeface="Times New Roman" pitchFamily="18" charset="0"/>
              </a:rPr>
              <a:t>ROMA</a:t>
            </a:r>
          </a:p>
          <a:p>
            <a:pPr algn="ctr"/>
            <a:r>
              <a:rPr lang="it-IT" sz="2000" b="1" dirty="0">
                <a:solidFill>
                  <a:srgbClr val="0070C0"/>
                </a:solidFill>
                <a:cs typeface="Times New Roman" pitchFamily="18" charset="0"/>
              </a:rPr>
              <a:t>8</a:t>
            </a:r>
            <a:r>
              <a:rPr lang="it-IT" sz="2000" b="1" dirty="0" smtClean="0">
                <a:solidFill>
                  <a:srgbClr val="0070C0"/>
                </a:solidFill>
                <a:cs typeface="Times New Roman" pitchFamily="18" charset="0"/>
              </a:rPr>
              <a:t> novembre 2018</a:t>
            </a:r>
          </a:p>
          <a:p>
            <a:pPr algn="ctr"/>
            <a:endParaRPr lang="it-IT" sz="2000" b="1" dirty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endParaRPr lang="it-IT" sz="20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it-IT" sz="1900" b="1" i="1" dirty="0">
                <a:cs typeface="Times New Roman" pitchFamily="18" charset="0"/>
              </a:rPr>
              <a:t>t</a:t>
            </a:r>
            <a:r>
              <a:rPr lang="it-IT" sz="1900" b="1" i="1" dirty="0" smtClean="0">
                <a:cs typeface="Times New Roman" pitchFamily="18" charset="0"/>
              </a:rPr>
              <a:t>raccia per una presentazione orale</a:t>
            </a:r>
            <a:endParaRPr lang="it-IT" sz="1900" b="1" i="1" dirty="0">
              <a:cs typeface="Times New Roman" pitchFamily="18" charset="0"/>
            </a:endParaRPr>
          </a:p>
        </p:txBody>
      </p:sp>
      <p:pic>
        <p:nvPicPr>
          <p:cNvPr id="3" name="Immagin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725" y="332135"/>
            <a:ext cx="21145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27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-17463" y="-27384"/>
            <a:ext cx="4877495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f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onti</a:t>
            </a:r>
            <a:endParaRPr lang="it-IT" altLang="it-IT" sz="2800" b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3175" y="515770"/>
            <a:ext cx="9109075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  <a:tab pos="349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it-IT" altLang="it-IT" sz="1800" b="1" dirty="0" smtClean="0">
                <a:solidFill>
                  <a:srgbClr val="CC0066"/>
                </a:solidFill>
              </a:rPr>
              <a:t>chart 1: </a:t>
            </a:r>
            <a:r>
              <a:rPr lang="it-IT" altLang="it-IT" sz="1800" dirty="0"/>
              <a:t>elaborazioni </a:t>
            </a:r>
            <a:r>
              <a:rPr lang="it-IT" altLang="it-IT" sz="1800" dirty="0" smtClean="0"/>
              <a:t>Ufficio Studi Confcommercio (USC) </a:t>
            </a:r>
            <a:r>
              <a:rPr lang="it-IT" altLang="it-IT" sz="1800" dirty="0"/>
              <a:t>su dati Commissione </a:t>
            </a:r>
            <a:r>
              <a:rPr lang="it-IT" altLang="it-IT" sz="1800" dirty="0" smtClean="0"/>
              <a:t>Europea-AMECO </a:t>
            </a:r>
            <a:r>
              <a:rPr lang="it-IT" altLang="it-IT" sz="1800" dirty="0"/>
              <a:t>e U.S. Bureau </a:t>
            </a:r>
            <a:r>
              <a:rPr lang="it-IT" altLang="it-IT" sz="1800" dirty="0" err="1"/>
              <a:t>of</a:t>
            </a:r>
            <a:r>
              <a:rPr lang="it-IT" altLang="it-IT" sz="1800" dirty="0"/>
              <a:t> </a:t>
            </a:r>
            <a:r>
              <a:rPr lang="it-IT" altLang="it-IT" sz="1800" dirty="0" err="1"/>
              <a:t>Economic</a:t>
            </a:r>
            <a:r>
              <a:rPr lang="it-IT" altLang="it-IT" sz="1800" dirty="0"/>
              <a:t> </a:t>
            </a:r>
            <a:r>
              <a:rPr lang="it-IT" altLang="it-IT" sz="1800" dirty="0" err="1"/>
              <a:t>Analysis</a:t>
            </a:r>
            <a:r>
              <a:rPr lang="it-IT" altLang="it-IT" sz="1800" dirty="0"/>
              <a:t> (BEA).</a:t>
            </a:r>
          </a:p>
          <a:p>
            <a:pPr algn="just"/>
            <a:r>
              <a:rPr lang="it-IT" altLang="it-IT" sz="1800" b="1" dirty="0">
                <a:solidFill>
                  <a:srgbClr val="CC0066"/>
                </a:solidFill>
              </a:rPr>
              <a:t>chart </a:t>
            </a:r>
            <a:r>
              <a:rPr lang="it-IT" altLang="it-IT" sz="1800" b="1" dirty="0" smtClean="0">
                <a:solidFill>
                  <a:srgbClr val="CC0066"/>
                </a:solidFill>
              </a:rPr>
              <a:t>2: </a:t>
            </a:r>
            <a:r>
              <a:rPr lang="it-IT" altLang="it-IT" sz="1800" dirty="0"/>
              <a:t>elaborazioni USC </a:t>
            </a:r>
            <a:r>
              <a:rPr lang="it-IT" altLang="it-IT" sz="1800" dirty="0" smtClean="0"/>
              <a:t> su </a:t>
            </a:r>
            <a:r>
              <a:rPr lang="it-IT" altLang="it-IT" sz="1800" dirty="0"/>
              <a:t>dati Eurostat.</a:t>
            </a:r>
            <a:endParaRPr lang="it-IT" altLang="it-IT" sz="1800" dirty="0">
              <a:solidFill>
                <a:srgbClr val="000000"/>
              </a:solidFill>
            </a:endParaRPr>
          </a:p>
          <a:p>
            <a:pPr algn="just"/>
            <a:r>
              <a:rPr lang="it-IT" altLang="it-IT" sz="1800" b="1" dirty="0">
                <a:solidFill>
                  <a:srgbClr val="CC0066"/>
                </a:solidFill>
              </a:rPr>
              <a:t>chart </a:t>
            </a:r>
            <a:r>
              <a:rPr lang="it-IT" altLang="it-IT" sz="1800" b="1" dirty="0" smtClean="0">
                <a:solidFill>
                  <a:srgbClr val="CC0066"/>
                </a:solidFill>
              </a:rPr>
              <a:t>3:</a:t>
            </a:r>
            <a:r>
              <a:rPr lang="it-IT" altLang="it-IT" sz="1800" dirty="0" smtClean="0"/>
              <a:t> </a:t>
            </a:r>
            <a:r>
              <a:rPr lang="it-IT" altLang="it-IT" sz="1800" dirty="0"/>
              <a:t>elaborazioni USC su dati </a:t>
            </a:r>
            <a:r>
              <a:rPr lang="it-IT" altLang="it-IT" sz="1800" dirty="0" smtClean="0"/>
              <a:t>Istat - Forze di Lavoro e </a:t>
            </a:r>
            <a:r>
              <a:rPr lang="it-IT" altLang="it-IT" sz="1800" dirty="0"/>
              <a:t>MEF - Dipartimento delle Finanze, Dichiarazioni Fiscali Anno d’Imposta 2008 e </a:t>
            </a:r>
            <a:r>
              <a:rPr lang="it-IT" altLang="it-IT" sz="1800" dirty="0" smtClean="0"/>
              <a:t>2016.</a:t>
            </a:r>
            <a:endParaRPr lang="it-IT" altLang="it-IT" sz="1800" dirty="0"/>
          </a:p>
          <a:p>
            <a:pPr algn="just" eaLnBrk="1" hangingPunct="1"/>
            <a:r>
              <a:rPr lang="it-IT" altLang="it-IT" sz="1800" b="1" dirty="0">
                <a:solidFill>
                  <a:srgbClr val="CC0066"/>
                </a:solidFill>
              </a:rPr>
              <a:t>chart </a:t>
            </a:r>
            <a:r>
              <a:rPr lang="it-IT" altLang="it-IT" sz="1800" b="1" dirty="0" smtClean="0">
                <a:solidFill>
                  <a:srgbClr val="CC0066"/>
                </a:solidFill>
              </a:rPr>
              <a:t>4: </a:t>
            </a:r>
            <a:r>
              <a:rPr lang="it-IT" altLang="it-IT" sz="1800" dirty="0"/>
              <a:t>elaborazioni USC su dati </a:t>
            </a:r>
            <a:r>
              <a:rPr lang="it-IT" altLang="it-IT" sz="1800" dirty="0" smtClean="0"/>
              <a:t>MEF </a:t>
            </a:r>
            <a:r>
              <a:rPr lang="it-IT" altLang="it-IT" sz="1800" dirty="0"/>
              <a:t>- Dipartimento delle Finanze, Dichiarazioni Fiscali Anno d’Imposta 2008 e </a:t>
            </a:r>
            <a:r>
              <a:rPr lang="it-IT" altLang="it-IT" sz="1800" dirty="0" smtClean="0"/>
              <a:t>2016.</a:t>
            </a:r>
            <a:endParaRPr lang="it-IT" altLang="it-IT" sz="1800" dirty="0"/>
          </a:p>
          <a:p>
            <a:pPr algn="just"/>
            <a:r>
              <a:rPr lang="it-IT" altLang="it-IT" sz="1800" b="1" dirty="0">
                <a:solidFill>
                  <a:srgbClr val="CC0066"/>
                </a:solidFill>
              </a:rPr>
              <a:t>chart </a:t>
            </a:r>
            <a:r>
              <a:rPr lang="it-IT" altLang="it-IT" sz="1800" b="1" dirty="0" smtClean="0">
                <a:solidFill>
                  <a:srgbClr val="CC0066"/>
                </a:solidFill>
              </a:rPr>
              <a:t>5-6:</a:t>
            </a:r>
            <a:r>
              <a:rPr lang="it-IT" altLang="it-IT" sz="1800" dirty="0" smtClean="0"/>
              <a:t> </a:t>
            </a:r>
            <a:r>
              <a:rPr lang="it-IT" altLang="it-IT" sz="1800" dirty="0"/>
              <a:t>elaborazioni USC su dati Istat -</a:t>
            </a:r>
            <a:r>
              <a:rPr lang="it-IT" altLang="it-IT" sz="1800" dirty="0" smtClean="0"/>
              <a:t> Contabilità Nazionale </a:t>
            </a:r>
            <a:r>
              <a:rPr lang="it-IT" altLang="it-IT" sz="1800" dirty="0"/>
              <a:t>e MEF - Dipartimento delle Finanze, Dichiarazioni Fiscali Anno d’Imposta 2008 e </a:t>
            </a:r>
            <a:r>
              <a:rPr lang="it-IT" altLang="it-IT" sz="1800" dirty="0" smtClean="0"/>
              <a:t>2016.</a:t>
            </a:r>
            <a:endParaRPr lang="it-IT" altLang="it-IT" sz="1800" dirty="0"/>
          </a:p>
          <a:p>
            <a:pPr algn="just"/>
            <a:r>
              <a:rPr lang="it-IT" altLang="it-IT" sz="1800" b="1" dirty="0" smtClean="0">
                <a:solidFill>
                  <a:srgbClr val="CC0066"/>
                </a:solidFill>
              </a:rPr>
              <a:t>chart 7: </a:t>
            </a:r>
            <a:r>
              <a:rPr lang="it-IT" altLang="it-IT" sz="1800" dirty="0"/>
              <a:t>elaborazioni USC su dati MEF - Dipartimento delle Finanze, Dichiarazioni Fiscali Anno d’Imposta 2008 e </a:t>
            </a:r>
            <a:r>
              <a:rPr lang="it-IT" altLang="it-IT" sz="1800" dirty="0" smtClean="0"/>
              <a:t>2016.</a:t>
            </a:r>
          </a:p>
          <a:p>
            <a:pPr algn="just"/>
            <a:r>
              <a:rPr lang="it-IT" altLang="it-IT" sz="1800" b="1" dirty="0">
                <a:solidFill>
                  <a:srgbClr val="CC0066"/>
                </a:solidFill>
              </a:rPr>
              <a:t>chart </a:t>
            </a:r>
            <a:r>
              <a:rPr lang="it-IT" altLang="it-IT" sz="1800" b="1" dirty="0" smtClean="0">
                <a:solidFill>
                  <a:srgbClr val="CC0066"/>
                </a:solidFill>
              </a:rPr>
              <a:t>8: </a:t>
            </a:r>
            <a:r>
              <a:rPr lang="it-IT" altLang="it-IT" sz="1800" dirty="0" smtClean="0"/>
              <a:t>elaborazioni </a:t>
            </a:r>
            <a:r>
              <a:rPr lang="it-IT" altLang="it-IT" sz="1800" dirty="0"/>
              <a:t>USC su dati </a:t>
            </a:r>
            <a:r>
              <a:rPr lang="it-IT" altLang="it-IT" sz="1800" dirty="0" smtClean="0"/>
              <a:t>World </a:t>
            </a:r>
            <a:r>
              <a:rPr lang="it-IT" altLang="it-IT" sz="1800" dirty="0" err="1" smtClean="0"/>
              <a:t>Bank</a:t>
            </a:r>
            <a:r>
              <a:rPr lang="it-IT" altLang="it-IT" sz="1800" dirty="0" smtClean="0"/>
              <a:t> - </a:t>
            </a:r>
            <a:r>
              <a:rPr lang="it-IT" altLang="it-IT" sz="1800" dirty="0" err="1" smtClean="0"/>
              <a:t>Doing</a:t>
            </a:r>
            <a:r>
              <a:rPr lang="it-IT" altLang="it-IT" sz="1800" dirty="0" smtClean="0"/>
              <a:t> Business, </a:t>
            </a:r>
            <a:r>
              <a:rPr lang="it-IT" altLang="it-IT" sz="1800" dirty="0" err="1" smtClean="0"/>
              <a:t>European</a:t>
            </a:r>
            <a:r>
              <a:rPr lang="it-IT" altLang="it-IT" sz="1800" dirty="0" smtClean="0"/>
              <a:t> </a:t>
            </a:r>
            <a:r>
              <a:rPr lang="it-IT" altLang="it-IT" sz="1800" dirty="0" err="1" smtClean="0"/>
              <a:t>Payment</a:t>
            </a:r>
            <a:r>
              <a:rPr lang="it-IT" altLang="it-IT" sz="1800" dirty="0" smtClean="0"/>
              <a:t> Index - </a:t>
            </a:r>
            <a:r>
              <a:rPr lang="it-IT" altLang="it-IT" sz="1800" dirty="0" err="1" smtClean="0"/>
              <a:t>Intrum</a:t>
            </a:r>
            <a:r>
              <a:rPr lang="it-IT" altLang="it-IT" sz="1800" dirty="0" smtClean="0"/>
              <a:t> </a:t>
            </a:r>
            <a:r>
              <a:rPr lang="it-IT" altLang="it-IT" sz="1800" dirty="0" err="1" smtClean="0"/>
              <a:t>Justitia</a:t>
            </a:r>
            <a:r>
              <a:rPr lang="it-IT" altLang="it-IT" sz="1800" dirty="0" smtClean="0"/>
              <a:t>, Istat e Commissione Europea -  AMECO, Eurostat.</a:t>
            </a:r>
            <a:endParaRPr lang="it-IT" altLang="it-IT" sz="1800" b="1" dirty="0">
              <a:solidFill>
                <a:srgbClr val="CC0066"/>
              </a:solidFill>
            </a:endParaRPr>
          </a:p>
          <a:p>
            <a:pPr algn="just" eaLnBrk="1" hangingPunct="1"/>
            <a:endParaRPr lang="it-IT" altLang="it-IT" sz="1400" b="1" dirty="0">
              <a:solidFill>
                <a:srgbClr val="CC0066"/>
              </a:solidFill>
            </a:endParaRPr>
          </a:p>
          <a:p>
            <a:pPr algn="just" eaLnBrk="1" hangingPunct="1"/>
            <a:r>
              <a:rPr lang="it-IT" altLang="it-IT" sz="1600" b="1" dirty="0">
                <a:solidFill>
                  <a:srgbClr val="0000FF"/>
                </a:solidFill>
              </a:rPr>
              <a:t>Indicazioni metodologiche</a:t>
            </a:r>
          </a:p>
          <a:p>
            <a:pPr algn="just" eaLnBrk="1" hangingPunct="1"/>
            <a:r>
              <a:rPr lang="it-IT" altLang="it-IT" sz="1600" dirty="0"/>
              <a:t>Il totale dei professionisti </a:t>
            </a:r>
            <a:r>
              <a:rPr lang="it-IT" altLang="it-IT" sz="1600" i="1" dirty="0"/>
              <a:t>non </a:t>
            </a:r>
            <a:r>
              <a:rPr lang="it-IT" altLang="it-IT" sz="1600" i="1" dirty="0" err="1"/>
              <a:t>ordinistici</a:t>
            </a:r>
            <a:r>
              <a:rPr lang="it-IT" altLang="it-IT" sz="1600" dirty="0"/>
              <a:t> è stato stimato a livello di Divisione, Gruppo, Classe o Categoria ATECO, laddove il dato del Dipartimento delle Finanze è risultato criptato per la tutela del segreto statistico, imputando convenzionalmente un numero pari a 2. Il numero di </a:t>
            </a:r>
            <a:r>
              <a:rPr lang="it-IT" altLang="it-IT" sz="1600" dirty="0" smtClean="0"/>
              <a:t>professionisti </a:t>
            </a:r>
            <a:r>
              <a:rPr lang="it-IT" altLang="it-IT" sz="1600" i="1" dirty="0" err="1"/>
              <a:t>ordinistici</a:t>
            </a:r>
            <a:r>
              <a:rPr lang="it-IT" altLang="it-IT" sz="1600" dirty="0"/>
              <a:t> è stato ottenuto per differenza, sottraendo dal totale dei liberi professionisti di fonte Istat, l’ammontare dei </a:t>
            </a:r>
            <a:r>
              <a:rPr lang="it-IT" altLang="it-IT" sz="1600" i="1" dirty="0"/>
              <a:t>non </a:t>
            </a:r>
            <a:r>
              <a:rPr lang="it-IT" altLang="it-IT" sz="1600" i="1" dirty="0" err="1"/>
              <a:t>ordinistici</a:t>
            </a:r>
            <a:r>
              <a:rPr lang="it-IT" altLang="it-IT" sz="1600" dirty="0"/>
              <a:t> desunti dai dati delle Dichiarazioni Fiscali. Il reddito prodotto dai liberi professionisti nel complesso e dai </a:t>
            </a:r>
            <a:r>
              <a:rPr lang="it-IT" altLang="it-IT" sz="1600" i="1" dirty="0"/>
              <a:t>non </a:t>
            </a:r>
            <a:r>
              <a:rPr lang="it-IT" altLang="it-IT" sz="1600" i="1" dirty="0" err="1"/>
              <a:t>ordinistici</a:t>
            </a:r>
            <a:r>
              <a:rPr lang="it-IT" altLang="it-IT" sz="1600" dirty="0"/>
              <a:t> è derivato dai dati delle Dichiarazioni Fiscali, ottenendo per sottrazione dei </a:t>
            </a:r>
            <a:r>
              <a:rPr lang="it-IT" altLang="it-IT" sz="1600" i="1" dirty="0"/>
              <a:t>non </a:t>
            </a:r>
            <a:r>
              <a:rPr lang="it-IT" altLang="it-IT" sz="1600" i="1" dirty="0" err="1"/>
              <a:t>ordinistici</a:t>
            </a:r>
            <a:r>
              <a:rPr lang="it-IT" altLang="it-IT" sz="1600" dirty="0"/>
              <a:t> dal totale, il reddito degli </a:t>
            </a:r>
            <a:r>
              <a:rPr lang="it-IT" altLang="it-IT" sz="1600" i="1" dirty="0" err="1"/>
              <a:t>ordinistici</a:t>
            </a:r>
            <a:r>
              <a:rPr lang="it-IT" altLang="it-IT" sz="1600" dirty="0"/>
              <a:t>.</a:t>
            </a:r>
          </a:p>
          <a:p>
            <a:pPr algn="just" eaLnBrk="1" hangingPunct="1"/>
            <a:endParaRPr lang="it-IT" altLang="it-IT" sz="1400" i="1" dirty="0"/>
          </a:p>
          <a:p>
            <a:pPr algn="just" eaLnBrk="1" hangingPunct="1"/>
            <a:r>
              <a:rPr lang="it-IT" altLang="it-IT" sz="1800" i="1" dirty="0"/>
              <a:t>La presentazione è stata redatta con le informazioni disponibili al </a:t>
            </a:r>
            <a:r>
              <a:rPr lang="it-IT" altLang="it-IT" sz="1800" i="1" dirty="0" smtClean="0"/>
              <a:t>26 ottobre 2018.</a:t>
            </a:r>
            <a:endParaRPr lang="it-IT" altLang="it-IT" sz="1800" i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677275" y="-27384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9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39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755576" y="980728"/>
            <a:ext cx="7704856" cy="57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it-IT" sz="4400" b="1" dirty="0" smtClean="0">
              <a:solidFill>
                <a:srgbClr val="0070C0"/>
              </a:solidFill>
            </a:endParaRPr>
          </a:p>
          <a:p>
            <a:pPr algn="ctr"/>
            <a:r>
              <a:rPr lang="it-IT" sz="4400" b="1" dirty="0" smtClean="0">
                <a:solidFill>
                  <a:srgbClr val="0070C0"/>
                </a:solidFill>
              </a:rPr>
              <a:t>A</a:t>
            </a:r>
            <a:r>
              <a:rPr lang="it-IT" sz="4400" b="1" dirty="0" smtClean="0">
                <a:solidFill>
                  <a:srgbClr val="0070C0"/>
                </a:solidFill>
              </a:rPr>
              <a:t>ppunti </a:t>
            </a:r>
            <a:r>
              <a:rPr lang="it-IT" sz="4400" b="1" dirty="0">
                <a:solidFill>
                  <a:srgbClr val="0070C0"/>
                </a:solidFill>
              </a:rPr>
              <a:t>sulle professioni non </a:t>
            </a:r>
            <a:r>
              <a:rPr lang="it-IT" sz="4400" b="1" dirty="0" smtClean="0">
                <a:solidFill>
                  <a:srgbClr val="0070C0"/>
                </a:solidFill>
              </a:rPr>
              <a:t>ordinistiche</a:t>
            </a:r>
          </a:p>
          <a:p>
            <a:pPr algn="ctr"/>
            <a:endParaRPr lang="it-IT" b="1" dirty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it-IT" sz="2000" b="1" dirty="0">
                <a:solidFill>
                  <a:srgbClr val="0070C0"/>
                </a:solidFill>
                <a:cs typeface="Times New Roman" pitchFamily="18" charset="0"/>
              </a:rPr>
              <a:t>MARIANO BELLA</a:t>
            </a:r>
          </a:p>
          <a:p>
            <a:pPr algn="ctr"/>
            <a:r>
              <a:rPr lang="it-IT" sz="2000" b="1" dirty="0">
                <a:solidFill>
                  <a:srgbClr val="0070C0"/>
                </a:solidFill>
                <a:cs typeface="Times New Roman" pitchFamily="18" charset="0"/>
              </a:rPr>
              <a:t>DIRETTORE UFFICIO STUDI CONFCOMMERCIO</a:t>
            </a:r>
          </a:p>
          <a:p>
            <a:pPr algn="ctr"/>
            <a:endParaRPr lang="it-IT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endParaRPr lang="it-IT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it-IT" sz="2000" b="1" dirty="0" smtClean="0">
                <a:solidFill>
                  <a:srgbClr val="0070C0"/>
                </a:solidFill>
                <a:cs typeface="Times New Roman" pitchFamily="18" charset="0"/>
              </a:rPr>
              <a:t>ROMA</a:t>
            </a:r>
          </a:p>
          <a:p>
            <a:pPr algn="ctr"/>
            <a:r>
              <a:rPr lang="it-IT" sz="2000" b="1" dirty="0">
                <a:solidFill>
                  <a:srgbClr val="0070C0"/>
                </a:solidFill>
                <a:cs typeface="Times New Roman" pitchFamily="18" charset="0"/>
              </a:rPr>
              <a:t>8</a:t>
            </a:r>
            <a:r>
              <a:rPr lang="it-IT" sz="2000" b="1" dirty="0" smtClean="0">
                <a:solidFill>
                  <a:srgbClr val="0070C0"/>
                </a:solidFill>
                <a:cs typeface="Times New Roman" pitchFamily="18" charset="0"/>
              </a:rPr>
              <a:t> novembre 2018</a:t>
            </a:r>
          </a:p>
          <a:p>
            <a:pPr algn="ctr"/>
            <a:endParaRPr lang="it-IT" sz="2000" b="1" dirty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endParaRPr lang="it-IT" sz="20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it-IT" sz="1900" b="1" i="1" dirty="0">
                <a:cs typeface="Times New Roman" pitchFamily="18" charset="0"/>
              </a:rPr>
              <a:t>t</a:t>
            </a:r>
            <a:r>
              <a:rPr lang="it-IT" sz="1900" b="1" i="1" dirty="0" smtClean="0">
                <a:cs typeface="Times New Roman" pitchFamily="18" charset="0"/>
              </a:rPr>
              <a:t>raccia per una presentazione orale</a:t>
            </a:r>
            <a:endParaRPr lang="it-IT" sz="1900" b="1" i="1" dirty="0">
              <a:cs typeface="Times New Roman" pitchFamily="18" charset="0"/>
            </a:endParaRPr>
          </a:p>
        </p:txBody>
      </p:sp>
      <p:pic>
        <p:nvPicPr>
          <p:cNvPr id="3" name="Immagin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725" y="332135"/>
            <a:ext cx="21145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058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5496" y="37771"/>
            <a:ext cx="8424936" cy="890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200" b="1" dirty="0">
                <a:solidFill>
                  <a:srgbClr val="CC0066"/>
                </a:solidFill>
                <a:cs typeface="Times New Roman" pitchFamily="18" charset="0"/>
              </a:rPr>
              <a:t>l</a:t>
            </a:r>
            <a:r>
              <a:rPr lang="it-IT" altLang="it-IT" sz="3200" b="1" dirty="0" smtClean="0">
                <a:solidFill>
                  <a:srgbClr val="CC0066"/>
                </a:solidFill>
                <a:cs typeface="Times New Roman" pitchFamily="18" charset="0"/>
              </a:rPr>
              <a:t>’evoluzione dell’occupazione settoriale</a:t>
            </a:r>
          </a:p>
          <a:p>
            <a:pPr>
              <a:lnSpc>
                <a:spcPct val="85000"/>
              </a:lnSpc>
            </a:pPr>
            <a:r>
              <a:rPr lang="it-IT" altLang="it-IT" sz="2900" b="1" dirty="0">
                <a:solidFill>
                  <a:srgbClr val="CC0066"/>
                </a:solidFill>
                <a:cs typeface="Times New Roman" pitchFamily="18" charset="0"/>
              </a:rPr>
              <a:t>q</a:t>
            </a:r>
            <a:r>
              <a:rPr lang="it-IT" altLang="it-IT" sz="2900" b="1" dirty="0" smtClean="0">
                <a:solidFill>
                  <a:srgbClr val="CC0066"/>
                </a:solidFill>
                <a:cs typeface="Times New Roman" pitchFamily="18" charset="0"/>
              </a:rPr>
              <a:t>uote % sul totale</a:t>
            </a:r>
            <a:endParaRPr lang="it-IT" altLang="it-IT" sz="2900" b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677275" y="-27384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1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5040560" cy="5615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e 2"/>
          <p:cNvSpPr/>
          <p:nvPr/>
        </p:nvSpPr>
        <p:spPr bwMode="auto">
          <a:xfrm>
            <a:off x="4355976" y="2780928"/>
            <a:ext cx="1008112" cy="504056"/>
          </a:xfrm>
          <a:prstGeom prst="ellipse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e 5"/>
          <p:cNvSpPr/>
          <p:nvPr/>
        </p:nvSpPr>
        <p:spPr bwMode="auto">
          <a:xfrm>
            <a:off x="4355976" y="4509120"/>
            <a:ext cx="1008112" cy="504056"/>
          </a:xfrm>
          <a:prstGeom prst="ellipse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e 6"/>
          <p:cNvSpPr/>
          <p:nvPr/>
        </p:nvSpPr>
        <p:spPr bwMode="auto">
          <a:xfrm>
            <a:off x="4427984" y="6237312"/>
            <a:ext cx="1008112" cy="504056"/>
          </a:xfrm>
          <a:prstGeom prst="ellipse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" name="Connettore 1 15"/>
          <p:cNvCxnSpPr/>
          <p:nvPr/>
        </p:nvCxnSpPr>
        <p:spPr bwMode="auto">
          <a:xfrm flipV="1">
            <a:off x="5364088" y="5301208"/>
            <a:ext cx="504056" cy="1080120"/>
          </a:xfrm>
          <a:prstGeom prst="line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20" name="Connettore 1 19"/>
          <p:cNvCxnSpPr>
            <a:stCxn id="6" idx="6"/>
          </p:cNvCxnSpPr>
          <p:nvPr/>
        </p:nvCxnSpPr>
        <p:spPr bwMode="auto">
          <a:xfrm flipV="1">
            <a:off x="5364088" y="4509120"/>
            <a:ext cx="504056" cy="252028"/>
          </a:xfrm>
          <a:prstGeom prst="line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22" name="Connettore 1 21"/>
          <p:cNvCxnSpPr>
            <a:stCxn id="3" idx="6"/>
          </p:cNvCxnSpPr>
          <p:nvPr/>
        </p:nvCxnSpPr>
        <p:spPr bwMode="auto">
          <a:xfrm>
            <a:off x="5364088" y="3032956"/>
            <a:ext cx="504056" cy="558062"/>
          </a:xfrm>
          <a:prstGeom prst="line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23" name="CasellaDiTesto 22"/>
          <p:cNvSpPr txBox="1"/>
          <p:nvPr/>
        </p:nvSpPr>
        <p:spPr>
          <a:xfrm>
            <a:off x="5868143" y="1988840"/>
            <a:ext cx="3168353" cy="4524315"/>
          </a:xfrm>
          <a:prstGeom prst="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00B050"/>
                </a:solidFill>
              </a:rPr>
              <a:t>La lunga marcia del terziario…</a:t>
            </a:r>
          </a:p>
          <a:p>
            <a:r>
              <a:rPr lang="it-IT" sz="3200" b="1" dirty="0" smtClean="0">
                <a:solidFill>
                  <a:srgbClr val="00B050"/>
                </a:solidFill>
              </a:rPr>
              <a:t>(non è finita).</a:t>
            </a:r>
          </a:p>
          <a:p>
            <a:r>
              <a:rPr lang="it-IT" sz="3200" b="1" dirty="0" smtClean="0">
                <a:solidFill>
                  <a:srgbClr val="00B050"/>
                </a:solidFill>
              </a:rPr>
              <a:t>La sfida, per l’Italia, è renderlo massimamente produttivo.</a:t>
            </a:r>
            <a:endParaRPr lang="it-IT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79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-27384"/>
            <a:ext cx="9180512" cy="83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000" b="1" dirty="0">
                <a:solidFill>
                  <a:srgbClr val="CC0066"/>
                </a:solidFill>
                <a:cs typeface="Times New Roman" pitchFamily="18" charset="0"/>
              </a:rPr>
              <a:t>g</a:t>
            </a:r>
            <a:r>
              <a:rPr lang="it-IT" altLang="it-IT" sz="3000" b="1" dirty="0" smtClean="0">
                <a:solidFill>
                  <a:srgbClr val="CC0066"/>
                </a:solidFill>
                <a:cs typeface="Times New Roman" pitchFamily="18" charset="0"/>
              </a:rPr>
              <a:t>li occupati indipendenti: confronti internazionali</a:t>
            </a:r>
          </a:p>
          <a:p>
            <a:pPr>
              <a:lnSpc>
                <a:spcPct val="85000"/>
              </a:lnSpc>
            </a:pPr>
            <a:r>
              <a:rPr lang="it-IT" altLang="it-IT" sz="2700" b="1" dirty="0" smtClean="0">
                <a:solidFill>
                  <a:srgbClr val="CC0066"/>
                </a:solidFill>
                <a:cs typeface="Times New Roman" pitchFamily="18" charset="0"/>
              </a:rPr>
              <a:t>quote % sul totale occupati, livelli e var. in migliaia</a:t>
            </a:r>
            <a:endParaRPr lang="it-IT" altLang="it-IT" sz="2700" b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820472" y="6453336"/>
            <a:ext cx="360040" cy="432048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2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sp>
        <p:nvSpPr>
          <p:cNvPr id="8" name="Rettangolo 7"/>
          <p:cNvSpPr/>
          <p:nvPr/>
        </p:nvSpPr>
        <p:spPr bwMode="auto">
          <a:xfrm>
            <a:off x="35496" y="5661248"/>
            <a:ext cx="8496944" cy="1152128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500" b="1" i="1" dirty="0" smtClean="0">
                <a:solidFill>
                  <a:srgbClr val="FF0000"/>
                </a:solidFill>
              </a:rPr>
              <a:t>… in Italia, alla riduzione di 605mila indipendenti si contrappone la crescita di 232mila dipendenti per un saldo complessivo di periodo pari a -373mila occupati</a:t>
            </a:r>
            <a:endParaRPr kumimoji="0" lang="it-IT" sz="25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84" y="1793604"/>
            <a:ext cx="5578344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8015" y="1323242"/>
            <a:ext cx="513082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 indipendenti sul totale occupati</a:t>
            </a:r>
            <a:endParaRPr lang="it-IT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 bwMode="auto">
          <a:xfrm>
            <a:off x="2627784" y="2924944"/>
            <a:ext cx="864096" cy="43204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ttangolo 11"/>
          <p:cNvSpPr/>
          <p:nvPr/>
        </p:nvSpPr>
        <p:spPr bwMode="auto">
          <a:xfrm>
            <a:off x="2699792" y="4437112"/>
            <a:ext cx="864096" cy="43204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ttangolo 12"/>
          <p:cNvSpPr/>
          <p:nvPr/>
        </p:nvSpPr>
        <p:spPr bwMode="auto">
          <a:xfrm>
            <a:off x="4716016" y="4437112"/>
            <a:ext cx="864096" cy="43204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ttangolo 13"/>
          <p:cNvSpPr/>
          <p:nvPr/>
        </p:nvSpPr>
        <p:spPr bwMode="auto">
          <a:xfrm>
            <a:off x="4788024" y="2924944"/>
            <a:ext cx="864096" cy="43204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810538"/>
            <a:ext cx="3419872" cy="4655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864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4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08520" y="5301208"/>
            <a:ext cx="8999984" cy="142192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it-IT" altLang="it-IT" b="1" i="1" dirty="0">
                <a:cs typeface="Times New Roman" pitchFamily="18" charset="0"/>
              </a:rPr>
              <a:t>i</a:t>
            </a:r>
            <a:r>
              <a:rPr lang="it-IT" altLang="it-IT" b="1" i="1" dirty="0" smtClean="0">
                <a:cs typeface="Times New Roman" pitchFamily="18" charset="0"/>
              </a:rPr>
              <a:t>l </a:t>
            </a:r>
            <a:r>
              <a:rPr lang="it-IT" altLang="it-IT" b="1" i="1" dirty="0">
                <a:cs typeface="Times New Roman" pitchFamily="18" charset="0"/>
              </a:rPr>
              <a:t>perimetro di riferimento è rappresentato dal numero di soggetti che esercitano abitualmente un’arte o una professione ex art. 50 TUIR e risultano iscritti alla Gestione Separata </a:t>
            </a:r>
            <a:r>
              <a:rPr lang="it-IT" altLang="it-IT" b="1" i="1" dirty="0" smtClean="0">
                <a:cs typeface="Times New Roman" pitchFamily="18" charset="0"/>
              </a:rPr>
              <a:t>dell’INPS più i «quadri LM» per il regime agevolato</a:t>
            </a:r>
            <a:endParaRPr lang="it-IT" altLang="it-IT" b="1" i="1" dirty="0">
              <a:cs typeface="Times New Roman" pitchFamily="18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-27384"/>
            <a:ext cx="8388424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200" b="1" dirty="0">
                <a:solidFill>
                  <a:srgbClr val="CC0066"/>
                </a:solidFill>
                <a:cs typeface="Times New Roman" pitchFamily="18" charset="0"/>
              </a:rPr>
              <a:t>o</a:t>
            </a:r>
            <a:r>
              <a:rPr lang="it-IT" altLang="it-IT" sz="3200" b="1" dirty="0" smtClean="0">
                <a:solidFill>
                  <a:srgbClr val="CC0066"/>
                </a:solidFill>
                <a:cs typeface="Times New Roman" pitchFamily="18" charset="0"/>
              </a:rPr>
              <a:t>ccupati totali (RCFL) e professionisti</a:t>
            </a:r>
          </a:p>
          <a:p>
            <a:pPr>
              <a:lnSpc>
                <a:spcPct val="85000"/>
              </a:lnSpc>
            </a:pPr>
            <a:r>
              <a:rPr lang="it-IT" altLang="it-IT" sz="2800" b="1" dirty="0" smtClean="0">
                <a:solidFill>
                  <a:srgbClr val="CC0066"/>
                </a:solidFill>
                <a:cs typeface="Times New Roman" pitchFamily="18" charset="0"/>
              </a:rPr>
              <a:t>Italia, migliaia di persone, peso % e var. ass. e %</a:t>
            </a:r>
            <a:endParaRPr lang="it-IT" altLang="it-IT" sz="2800" b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677275" y="-27384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3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980728"/>
            <a:ext cx="9001001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10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0" y="-27384"/>
            <a:ext cx="8675688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n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ei </a:t>
            </a: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servizi 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di mercato opera </a:t>
            </a: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il </a:t>
            </a: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98,1% </a:t>
            </a:r>
            <a:r>
              <a:rPr lang="it-IT" altLang="it-IT" sz="3600" b="1" dirty="0">
                <a:solidFill>
                  <a:srgbClr val="CC0066"/>
                </a:solidFill>
                <a:cs typeface="Times New Roman" pitchFamily="18" charset="0"/>
              </a:rPr>
              <a:t>delle </a:t>
            </a:r>
            <a:r>
              <a:rPr lang="it-IT" altLang="it-IT" sz="3600" b="1" i="1" dirty="0">
                <a:solidFill>
                  <a:srgbClr val="CC0066"/>
                </a:solidFill>
                <a:cs typeface="Times New Roman" pitchFamily="18" charset="0"/>
              </a:rPr>
              <a:t>professioni non </a:t>
            </a:r>
            <a:r>
              <a:rPr lang="it-IT" altLang="it-IT" sz="3600" b="1" i="1" dirty="0" err="1">
                <a:solidFill>
                  <a:srgbClr val="CC0066"/>
                </a:solidFill>
                <a:cs typeface="Times New Roman" pitchFamily="18" charset="0"/>
              </a:rPr>
              <a:t>ordinistiche</a:t>
            </a:r>
            <a:endParaRPr lang="it-IT" altLang="it-IT" sz="2800" b="1" i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677275" y="-27384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4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4409852" y="1988840"/>
            <a:ext cx="882228" cy="3456384"/>
          </a:xfrm>
          <a:prstGeom prst="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Connettore 1 8"/>
          <p:cNvCxnSpPr/>
          <p:nvPr/>
        </p:nvCxnSpPr>
        <p:spPr bwMode="auto">
          <a:xfrm flipH="1">
            <a:off x="3510012" y="5445224"/>
            <a:ext cx="917972" cy="648072"/>
          </a:xfrm>
          <a:prstGeom prst="line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13" name="Rettangolo 12"/>
          <p:cNvSpPr/>
          <p:nvPr/>
        </p:nvSpPr>
        <p:spPr bwMode="auto">
          <a:xfrm>
            <a:off x="467544" y="6093296"/>
            <a:ext cx="8064896" cy="648072"/>
          </a:xfrm>
          <a:prstGeom prst="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it-IT" sz="2200" b="1" dirty="0"/>
              <a:t>q</a:t>
            </a:r>
            <a:r>
              <a:rPr lang="it-IT" sz="2200" b="1" dirty="0" smtClean="0"/>
              <a:t>uesti sommano a 331mila cui aggiungere 14mila di altre attività di servizi=345mila che su 352mila totali fa il 98,1%</a:t>
            </a:r>
            <a:endParaRPr lang="it-IT" sz="2200" b="1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91" y="1006078"/>
            <a:ext cx="6924081" cy="4943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998342"/>
            <a:ext cx="2016224" cy="49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Ovale 14"/>
          <p:cNvSpPr/>
          <p:nvPr/>
        </p:nvSpPr>
        <p:spPr bwMode="auto">
          <a:xfrm>
            <a:off x="6444208" y="3020281"/>
            <a:ext cx="648072" cy="480727"/>
          </a:xfrm>
          <a:prstGeom prst="ellipse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0" y="44450"/>
            <a:ext cx="8675688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il reddito prodotto da dipendenti e autonomi in termini pro capite (euro)</a:t>
            </a:r>
            <a:endParaRPr lang="it-IT" altLang="it-IT" sz="2800" b="1" i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677275" y="-27384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5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74" y="1268760"/>
            <a:ext cx="8475001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330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0" y="-27384"/>
            <a:ext cx="9144000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it-IT" altLang="it-IT" sz="3600" b="1" dirty="0" smtClean="0">
                <a:solidFill>
                  <a:srgbClr val="CC0066"/>
                </a:solidFill>
                <a:cs typeface="Times New Roman" pitchFamily="18" charset="0"/>
              </a:rPr>
              <a:t>il reddito (aggregato) prodotto da dipendenti e autonomi</a:t>
            </a:r>
            <a:endParaRPr lang="it-IT" altLang="it-IT" sz="2800" b="1" i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677275" y="-27384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6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604867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33256"/>
            <a:ext cx="604867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268760"/>
            <a:ext cx="2448272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tangolo 2"/>
          <p:cNvSpPr/>
          <p:nvPr/>
        </p:nvSpPr>
        <p:spPr bwMode="auto">
          <a:xfrm>
            <a:off x="107504" y="5733256"/>
            <a:ext cx="8569771" cy="504056"/>
          </a:xfrm>
          <a:prstGeom prst="rect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30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0" y="-2738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it-IT" altLang="it-IT" sz="3000" b="1" dirty="0" smtClean="0">
                <a:solidFill>
                  <a:srgbClr val="CC0066"/>
                </a:solidFill>
                <a:cs typeface="Times New Roman" pitchFamily="18" charset="0"/>
              </a:rPr>
              <a:t>alcune tipologie di nuovi professionisti (2015)</a:t>
            </a:r>
            <a:endParaRPr lang="it-IT" altLang="it-IT" sz="3000" b="1" i="1" dirty="0">
              <a:solidFill>
                <a:srgbClr val="CC0066"/>
              </a:solidFill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820472" y="-27383"/>
            <a:ext cx="360040" cy="360040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7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79512" y="764704"/>
            <a:ext cx="4060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/>
              <a:t>c</a:t>
            </a:r>
            <a:r>
              <a:rPr lang="it-IT" b="1" i="1" dirty="0" smtClean="0"/>
              <a:t>odici e definizioni ATECO</a:t>
            </a:r>
            <a:endParaRPr lang="it-IT" b="1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28" y="620688"/>
            <a:ext cx="9024671" cy="623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330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35913"/>
            <a:ext cx="8374408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it-IT" sz="3200" b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it-IT" sz="3200" b="1" dirty="0" smtClean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di contesto: produttività-competitività</a:t>
            </a:r>
            <a:endParaRPr lang="it-IT" sz="3200" b="1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677275" y="-27384"/>
            <a:ext cx="503237" cy="504825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altLang="it-IT" b="1" dirty="0" smtClean="0">
                <a:solidFill>
                  <a:srgbClr val="FFFF00"/>
                </a:solidFill>
              </a:rPr>
              <a:t>8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836712"/>
            <a:ext cx="8821389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8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31761</TotalTime>
  <Words>548</Words>
  <Application>Microsoft Office PowerPoint</Application>
  <PresentationFormat>Presentazione su schermo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3" baseType="lpstr">
      <vt:lpstr>Struttura predefinita</vt:lpstr>
      <vt:lpstr>Fotografia Photo Editor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Prometeia Calcolo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Claudia Lipparini</dc:creator>
  <cp:lastModifiedBy>Ragaini</cp:lastModifiedBy>
  <cp:revision>1132</cp:revision>
  <cp:lastPrinted>2018-10-26T10:06:34Z</cp:lastPrinted>
  <dcterms:created xsi:type="dcterms:W3CDTF">2005-05-17T15:30:15Z</dcterms:created>
  <dcterms:modified xsi:type="dcterms:W3CDTF">2018-10-31T16:19:03Z</dcterms:modified>
</cp:coreProperties>
</file>