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460" r:id="rId3"/>
    <p:sldId id="451" r:id="rId4"/>
    <p:sldId id="470" r:id="rId5"/>
    <p:sldId id="480" r:id="rId6"/>
    <p:sldId id="466" r:id="rId7"/>
    <p:sldId id="467" r:id="rId8"/>
    <p:sldId id="468" r:id="rId9"/>
    <p:sldId id="481" r:id="rId10"/>
    <p:sldId id="469" r:id="rId11"/>
    <p:sldId id="474" r:id="rId12"/>
    <p:sldId id="473" r:id="rId13"/>
    <p:sldId id="464" r:id="rId14"/>
    <p:sldId id="482" r:id="rId15"/>
    <p:sldId id="479" r:id="rId16"/>
    <p:sldId id="475" r:id="rId17"/>
    <p:sldId id="477" r:id="rId18"/>
    <p:sldId id="483" r:id="rId19"/>
    <p:sldId id="465" r:id="rId20"/>
    <p:sldId id="478" r:id="rId21"/>
    <p:sldId id="471" r:id="rId22"/>
    <p:sldId id="472" r:id="rId23"/>
  </p:sldIdLst>
  <p:sldSz cx="9144000" cy="6858000" type="screen4x3"/>
  <p:notesSz cx="6867525" cy="99933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48518"/>
    <a:srgbClr val="00204F"/>
    <a:srgbClr val="003399"/>
    <a:srgbClr val="0099FF"/>
    <a:srgbClr val="3366FF"/>
    <a:srgbClr val="3399FF"/>
    <a:srgbClr val="008080"/>
    <a:srgbClr val="29A38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94660"/>
  </p:normalViewPr>
  <p:slideViewPr>
    <p:cSldViewPr>
      <p:cViewPr>
        <p:scale>
          <a:sx n="100" d="100"/>
          <a:sy n="100" d="100"/>
        </p:scale>
        <p:origin x="-1046" y="91"/>
      </p:cViewPr>
      <p:guideLst>
        <p:guide orient="horz" pos="2160"/>
        <p:guide pos="2880"/>
      </p:guideLst>
    </p:cSldViewPr>
  </p:slideViewPr>
  <p:notesTextViewPr>
    <p:cViewPr>
      <p:scale>
        <a:sx n="1" d="1"/>
        <a:sy n="1" d="1"/>
      </p:scale>
      <p:origin x="0" y="0"/>
    </p:cViewPr>
  </p:notesTextViewPr>
  <p:sorterViewPr>
    <p:cViewPr>
      <p:scale>
        <a:sx n="100" d="100"/>
        <a:sy n="100" d="100"/>
      </p:scale>
      <p:origin x="0" y="2060"/>
    </p:cViewPr>
  </p:sorterViewPr>
  <p:notesViewPr>
    <p:cSldViewPr>
      <p:cViewPr varScale="1">
        <p:scale>
          <a:sx n="72" d="100"/>
          <a:sy n="72" d="100"/>
        </p:scale>
        <p:origin x="-3354" y="-10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Desktop\TT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dre\Desktop\TT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dre\Desktop\TT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dre\Desktop\TTG.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dre\Desktop\TTG.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dre\Desktop\TTG.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ndre\Desktop\TTG.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ndre\Desktop\Andrea28062014\TRA%20Consulting\Confturismo\Trend%20Confturism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Advance Purchase Incoming (Primi 8 mesi)</a:t>
            </a:r>
          </a:p>
        </c:rich>
      </c:tx>
      <c:layout/>
      <c:overlay val="0"/>
    </c:title>
    <c:autoTitleDeleted val="0"/>
    <c:plotArea>
      <c:layout/>
      <c:barChart>
        <c:barDir val="col"/>
        <c:grouping val="clustered"/>
        <c:varyColors val="0"/>
        <c:ser>
          <c:idx val="0"/>
          <c:order val="0"/>
          <c:tx>
            <c:strRef>
              <c:f>Foglio1!$A$6</c:f>
              <c:strCache>
                <c:ptCount val="1"/>
                <c:pt idx="0">
                  <c:v>Advance Purchase (8 mesi)</c:v>
                </c:pt>
              </c:strCache>
            </c:strRef>
          </c:tx>
          <c:invertIfNegative val="0"/>
          <c:dLbls>
            <c:showLegendKey val="0"/>
            <c:showVal val="1"/>
            <c:showCatName val="0"/>
            <c:showSerName val="0"/>
            <c:showPercent val="0"/>
            <c:showBubbleSize val="0"/>
            <c:showLeaderLines val="0"/>
          </c:dLbls>
          <c:cat>
            <c:numRef>
              <c:f>Foglio1!$B$4:$E$4</c:f>
              <c:numCache>
                <c:formatCode>General</c:formatCode>
                <c:ptCount val="4"/>
                <c:pt idx="0">
                  <c:v>2012</c:v>
                </c:pt>
                <c:pt idx="1">
                  <c:v>2013</c:v>
                </c:pt>
                <c:pt idx="2">
                  <c:v>2014</c:v>
                </c:pt>
                <c:pt idx="3">
                  <c:v>2015</c:v>
                </c:pt>
              </c:numCache>
            </c:numRef>
          </c:cat>
          <c:val>
            <c:numRef>
              <c:f>Foglio1!$B$6:$E$6</c:f>
              <c:numCache>
                <c:formatCode>General</c:formatCode>
                <c:ptCount val="4"/>
                <c:pt idx="0">
                  <c:v>46.4</c:v>
                </c:pt>
                <c:pt idx="1">
                  <c:v>47</c:v>
                </c:pt>
                <c:pt idx="2">
                  <c:v>47.5</c:v>
                </c:pt>
                <c:pt idx="3">
                  <c:v>48</c:v>
                </c:pt>
              </c:numCache>
            </c:numRef>
          </c:val>
        </c:ser>
        <c:dLbls>
          <c:showLegendKey val="0"/>
          <c:showVal val="0"/>
          <c:showCatName val="0"/>
          <c:showSerName val="0"/>
          <c:showPercent val="0"/>
          <c:showBubbleSize val="0"/>
        </c:dLbls>
        <c:gapWidth val="150"/>
        <c:axId val="90893696"/>
        <c:axId val="43914368"/>
      </c:barChart>
      <c:catAx>
        <c:axId val="90893696"/>
        <c:scaling>
          <c:orientation val="minMax"/>
        </c:scaling>
        <c:delete val="0"/>
        <c:axPos val="b"/>
        <c:numFmt formatCode="General" sourceLinked="1"/>
        <c:majorTickMark val="out"/>
        <c:minorTickMark val="none"/>
        <c:tickLblPos val="nextTo"/>
        <c:crossAx val="43914368"/>
        <c:crosses val="autoZero"/>
        <c:auto val="1"/>
        <c:lblAlgn val="ctr"/>
        <c:lblOffset val="100"/>
        <c:noMultiLvlLbl val="0"/>
      </c:catAx>
      <c:valAx>
        <c:axId val="43914368"/>
        <c:scaling>
          <c:orientation val="minMax"/>
        </c:scaling>
        <c:delete val="0"/>
        <c:axPos val="l"/>
        <c:majorGridlines/>
        <c:title>
          <c:tx>
            <c:rich>
              <a:bodyPr rot="-5400000" vert="horz"/>
              <a:lstStyle/>
              <a:p>
                <a:pPr>
                  <a:defRPr/>
                </a:pPr>
                <a:r>
                  <a:rPr lang="it-IT"/>
                  <a:t>Giorni di Anticipo</a:t>
                </a:r>
              </a:p>
            </c:rich>
          </c:tx>
          <c:layout/>
          <c:overlay val="0"/>
        </c:title>
        <c:numFmt formatCode="General" sourceLinked="1"/>
        <c:majorTickMark val="out"/>
        <c:minorTickMark val="none"/>
        <c:tickLblPos val="nextTo"/>
        <c:crossAx val="90893696"/>
        <c:crosses val="autoZero"/>
        <c:crossBetween val="between"/>
      </c:valAx>
    </c:plotArea>
    <c:plotVisOnly val="1"/>
    <c:dispBlanksAs val="gap"/>
    <c:showDLblsOverMax val="0"/>
  </c:chart>
  <c:txPr>
    <a:bodyPr/>
    <a:lstStyle/>
    <a:p>
      <a:pPr>
        <a:defRPr sz="1400">
          <a:latin typeface="Garamond" pitchFamily="18" charset="0"/>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Giorni d'anticipo nella prenotazione </a:t>
            </a:r>
            <a:r>
              <a:rPr lang="en-US" dirty="0" smtClean="0"/>
              <a:t>dei turisti </a:t>
            </a:r>
            <a:r>
              <a:rPr lang="en-US" dirty="0"/>
              <a:t>i</a:t>
            </a:r>
            <a:r>
              <a:rPr lang="en-US" dirty="0" smtClean="0"/>
              <a:t>ncoming (estate </a:t>
            </a:r>
            <a:r>
              <a:rPr lang="en-US" dirty="0"/>
              <a:t>2015)
</a:t>
            </a:r>
          </a:p>
        </c:rich>
      </c:tx>
      <c:layout/>
      <c:overlay val="0"/>
    </c:title>
    <c:autoTitleDeleted val="0"/>
    <c:plotArea>
      <c:layout/>
      <c:barChart>
        <c:barDir val="col"/>
        <c:grouping val="clustered"/>
        <c:varyColors val="0"/>
        <c:ser>
          <c:idx val="0"/>
          <c:order val="0"/>
          <c:invertIfNegative val="0"/>
          <c:dLbls>
            <c:txPr>
              <a:bodyPr/>
              <a:lstStyle/>
              <a:p>
                <a:pPr>
                  <a:defRPr sz="1800" b="1"/>
                </a:pPr>
                <a:endParaRPr lang="it-IT"/>
              </a:p>
            </c:txPr>
            <c:showLegendKey val="0"/>
            <c:showVal val="1"/>
            <c:showCatName val="0"/>
            <c:showSerName val="0"/>
            <c:showPercent val="0"/>
            <c:showBubbleSize val="0"/>
            <c:showLeaderLines val="0"/>
          </c:dLbls>
          <c:cat>
            <c:strRef>
              <c:f>Foglio1!$A$31:$A$33</c:f>
              <c:strCache>
                <c:ptCount val="3"/>
                <c:pt idx="0">
                  <c:v>USA</c:v>
                </c:pt>
                <c:pt idx="1">
                  <c:v>Giappone</c:v>
                </c:pt>
                <c:pt idx="2">
                  <c:v>Russia</c:v>
                </c:pt>
              </c:strCache>
            </c:strRef>
          </c:cat>
          <c:val>
            <c:numRef>
              <c:f>Foglio1!$B$31:$B$33</c:f>
              <c:numCache>
                <c:formatCode>General</c:formatCode>
                <c:ptCount val="3"/>
                <c:pt idx="0">
                  <c:v>79.900000000000006</c:v>
                </c:pt>
                <c:pt idx="1">
                  <c:v>57.9</c:v>
                </c:pt>
                <c:pt idx="2">
                  <c:v>44.5</c:v>
                </c:pt>
              </c:numCache>
            </c:numRef>
          </c:val>
        </c:ser>
        <c:dLbls>
          <c:showLegendKey val="0"/>
          <c:showVal val="0"/>
          <c:showCatName val="0"/>
          <c:showSerName val="0"/>
          <c:showPercent val="0"/>
          <c:showBubbleSize val="0"/>
        </c:dLbls>
        <c:gapWidth val="150"/>
        <c:axId val="43811584"/>
        <c:axId val="43813120"/>
      </c:barChart>
      <c:catAx>
        <c:axId val="43811584"/>
        <c:scaling>
          <c:orientation val="minMax"/>
        </c:scaling>
        <c:delete val="0"/>
        <c:axPos val="b"/>
        <c:majorTickMark val="out"/>
        <c:minorTickMark val="none"/>
        <c:tickLblPos val="nextTo"/>
        <c:txPr>
          <a:bodyPr/>
          <a:lstStyle/>
          <a:p>
            <a:pPr>
              <a:defRPr sz="1600"/>
            </a:pPr>
            <a:endParaRPr lang="it-IT"/>
          </a:p>
        </c:txPr>
        <c:crossAx val="43813120"/>
        <c:crosses val="autoZero"/>
        <c:auto val="1"/>
        <c:lblAlgn val="ctr"/>
        <c:lblOffset val="100"/>
        <c:noMultiLvlLbl val="0"/>
      </c:catAx>
      <c:valAx>
        <c:axId val="43813120"/>
        <c:scaling>
          <c:orientation val="minMax"/>
        </c:scaling>
        <c:delete val="0"/>
        <c:axPos val="l"/>
        <c:majorGridlines/>
        <c:numFmt formatCode="General" sourceLinked="1"/>
        <c:majorTickMark val="out"/>
        <c:minorTickMark val="none"/>
        <c:tickLblPos val="nextTo"/>
        <c:txPr>
          <a:bodyPr/>
          <a:lstStyle/>
          <a:p>
            <a:pPr>
              <a:defRPr sz="1200"/>
            </a:pPr>
            <a:endParaRPr lang="it-IT"/>
          </a:p>
        </c:txPr>
        <c:crossAx val="43811584"/>
        <c:crosses val="autoZero"/>
        <c:crossBetween val="between"/>
      </c:valAx>
    </c:plotArea>
    <c:plotVisOnly val="1"/>
    <c:dispBlanksAs val="gap"/>
    <c:showDLblsOverMax val="0"/>
  </c:chart>
  <c:txPr>
    <a:bodyPr/>
    <a:lstStyle/>
    <a:p>
      <a:pPr>
        <a:defRPr>
          <a:latin typeface="Garamond" pitchFamily="18" charset="0"/>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smtClean="0"/>
              <a:t>Prenotazioni di origine intercontinentale su </a:t>
            </a:r>
            <a:r>
              <a:rPr lang="it-IT" sz="1600" dirty="0"/>
              <a:t>Milano</a:t>
            </a:r>
            <a:r>
              <a:rPr lang="it-IT" sz="1100" dirty="0"/>
              <a:t> </a:t>
            </a:r>
            <a:endParaRPr lang="it-IT" sz="1100" dirty="0" smtClean="0"/>
          </a:p>
          <a:p>
            <a:pPr>
              <a:defRPr/>
            </a:pPr>
            <a:r>
              <a:rPr lang="it-IT" sz="1100" b="1" dirty="0" smtClean="0"/>
              <a:t>(</a:t>
            </a:r>
            <a:r>
              <a:rPr lang="it-IT" sz="1600" b="1" dirty="0"/>
              <a:t>2015 </a:t>
            </a:r>
            <a:r>
              <a:rPr lang="it-IT" sz="1600" b="1" dirty="0" smtClean="0"/>
              <a:t>rispetto</a:t>
            </a:r>
            <a:r>
              <a:rPr lang="it-IT" sz="1600" b="1" baseline="0" dirty="0" smtClean="0"/>
              <a:t> a </a:t>
            </a:r>
            <a:r>
              <a:rPr lang="it-IT" sz="1600" b="1" dirty="0" smtClean="0"/>
              <a:t>2014</a:t>
            </a:r>
            <a:r>
              <a:rPr lang="it-IT" sz="1100" b="1" dirty="0"/>
              <a:t>)</a:t>
            </a:r>
          </a:p>
        </c:rich>
      </c:tx>
      <c:layout>
        <c:manualLayout>
          <c:xMode val="edge"/>
          <c:yMode val="edge"/>
          <c:x val="0.19422922134733156"/>
          <c:y val="1.0940094369081744E-2"/>
        </c:manualLayout>
      </c:layout>
      <c:overlay val="0"/>
    </c:title>
    <c:autoTitleDeleted val="0"/>
    <c:plotArea>
      <c:layout/>
      <c:barChart>
        <c:barDir val="col"/>
        <c:grouping val="clustered"/>
        <c:varyColors val="0"/>
        <c:ser>
          <c:idx val="0"/>
          <c:order val="0"/>
          <c:tx>
            <c:strRef>
              <c:f>Foglio1!$B$42</c:f>
              <c:strCache>
                <c:ptCount val="1"/>
                <c:pt idx="0">
                  <c:v>Totale</c:v>
                </c:pt>
              </c:strCache>
            </c:strRef>
          </c:tx>
          <c:invertIfNegative val="0"/>
          <c:dLbls>
            <c:txPr>
              <a:bodyPr/>
              <a:lstStyle/>
              <a:p>
                <a:pPr>
                  <a:defRPr sz="1200"/>
                </a:pPr>
                <a:endParaRPr lang="it-IT"/>
              </a:p>
            </c:txPr>
            <c:showLegendKey val="0"/>
            <c:showVal val="1"/>
            <c:showCatName val="0"/>
            <c:showSerName val="0"/>
            <c:showPercent val="0"/>
            <c:showBubbleSize val="0"/>
            <c:showLeaderLines val="0"/>
          </c:dLbls>
          <c:cat>
            <c:strRef>
              <c:f>Foglio1!$A$43:$A$49</c:f>
              <c:strCache>
                <c:ptCount val="7"/>
                <c:pt idx="0">
                  <c:v>Febbraio</c:v>
                </c:pt>
                <c:pt idx="1">
                  <c:v>Marzo</c:v>
                </c:pt>
                <c:pt idx="2">
                  <c:v>Aprile</c:v>
                </c:pt>
                <c:pt idx="3">
                  <c:v>Maggio</c:v>
                </c:pt>
                <c:pt idx="4">
                  <c:v>Giugno</c:v>
                </c:pt>
                <c:pt idx="5">
                  <c:v>Luglio</c:v>
                </c:pt>
                <c:pt idx="6">
                  <c:v>Agosto</c:v>
                </c:pt>
              </c:strCache>
            </c:strRef>
          </c:cat>
          <c:val>
            <c:numRef>
              <c:f>Foglio1!$B$43:$B$49</c:f>
              <c:numCache>
                <c:formatCode>0%</c:formatCode>
                <c:ptCount val="7"/>
                <c:pt idx="0">
                  <c:v>-0.04</c:v>
                </c:pt>
                <c:pt idx="1">
                  <c:v>0.05</c:v>
                </c:pt>
                <c:pt idx="2">
                  <c:v>0.12</c:v>
                </c:pt>
                <c:pt idx="3">
                  <c:v>-0.05</c:v>
                </c:pt>
                <c:pt idx="4">
                  <c:v>0.1</c:v>
                </c:pt>
                <c:pt idx="5">
                  <c:v>0</c:v>
                </c:pt>
                <c:pt idx="6">
                  <c:v>0.15</c:v>
                </c:pt>
              </c:numCache>
            </c:numRef>
          </c:val>
        </c:ser>
        <c:ser>
          <c:idx val="1"/>
          <c:order val="1"/>
          <c:tx>
            <c:strRef>
              <c:f>Foglio1!$C$42</c:f>
              <c:strCache>
                <c:ptCount val="1"/>
                <c:pt idx="0">
                  <c:v>USA</c:v>
                </c:pt>
              </c:strCache>
            </c:strRef>
          </c:tx>
          <c:invertIfNegative val="0"/>
          <c:dLbls>
            <c:dLbl>
              <c:idx val="0"/>
              <c:layout>
                <c:manualLayout>
                  <c:x val="5.5555555555555558E-3"/>
                  <c:y val="0"/>
                </c:manualLayout>
              </c:layout>
              <c:showLegendKey val="0"/>
              <c:showVal val="1"/>
              <c:showCatName val="0"/>
              <c:showSerName val="0"/>
              <c:showPercent val="0"/>
              <c:showBubbleSize val="0"/>
            </c:dLbl>
            <c:dLbl>
              <c:idx val="2"/>
              <c:layout>
                <c:manualLayout>
                  <c:x val="1.6666666666666673E-2"/>
                  <c:y val="-3.563288930524552E-17"/>
                </c:manualLayout>
              </c:layout>
              <c:showLegendKey val="0"/>
              <c:showVal val="1"/>
              <c:showCatName val="0"/>
              <c:showSerName val="0"/>
              <c:showPercent val="0"/>
              <c:showBubbleSize val="0"/>
            </c:dLbl>
            <c:txPr>
              <a:bodyPr/>
              <a:lstStyle/>
              <a:p>
                <a:pPr>
                  <a:defRPr sz="1100"/>
                </a:pPr>
                <a:endParaRPr lang="it-IT"/>
              </a:p>
            </c:txPr>
            <c:showLegendKey val="0"/>
            <c:showVal val="1"/>
            <c:showCatName val="0"/>
            <c:showSerName val="0"/>
            <c:showPercent val="0"/>
            <c:showBubbleSize val="0"/>
            <c:showLeaderLines val="0"/>
          </c:dLbls>
          <c:cat>
            <c:strRef>
              <c:f>Foglio1!$A$43:$A$49</c:f>
              <c:strCache>
                <c:ptCount val="7"/>
                <c:pt idx="0">
                  <c:v>Febbraio</c:v>
                </c:pt>
                <c:pt idx="1">
                  <c:v>Marzo</c:v>
                </c:pt>
                <c:pt idx="2">
                  <c:v>Aprile</c:v>
                </c:pt>
                <c:pt idx="3">
                  <c:v>Maggio</c:v>
                </c:pt>
                <c:pt idx="4">
                  <c:v>Giugno</c:v>
                </c:pt>
                <c:pt idx="5">
                  <c:v>Luglio</c:v>
                </c:pt>
                <c:pt idx="6">
                  <c:v>Agosto</c:v>
                </c:pt>
              </c:strCache>
            </c:strRef>
          </c:cat>
          <c:val>
            <c:numRef>
              <c:f>Foglio1!$C$43:$C$49</c:f>
              <c:numCache>
                <c:formatCode>0%</c:formatCode>
                <c:ptCount val="7"/>
                <c:pt idx="0">
                  <c:v>-0.05</c:v>
                </c:pt>
                <c:pt idx="1">
                  <c:v>0.09</c:v>
                </c:pt>
                <c:pt idx="2">
                  <c:v>0.11</c:v>
                </c:pt>
                <c:pt idx="3">
                  <c:v>-0.24</c:v>
                </c:pt>
                <c:pt idx="4">
                  <c:v>0.09</c:v>
                </c:pt>
                <c:pt idx="5">
                  <c:v>0.03</c:v>
                </c:pt>
                <c:pt idx="6">
                  <c:v>0.22</c:v>
                </c:pt>
              </c:numCache>
            </c:numRef>
          </c:val>
        </c:ser>
        <c:dLbls>
          <c:showLegendKey val="0"/>
          <c:showVal val="0"/>
          <c:showCatName val="0"/>
          <c:showSerName val="0"/>
          <c:showPercent val="0"/>
          <c:showBubbleSize val="0"/>
        </c:dLbls>
        <c:gapWidth val="74"/>
        <c:axId val="91423872"/>
        <c:axId val="91425408"/>
      </c:barChart>
      <c:catAx>
        <c:axId val="91423872"/>
        <c:scaling>
          <c:orientation val="minMax"/>
        </c:scaling>
        <c:delete val="0"/>
        <c:axPos val="b"/>
        <c:majorTickMark val="out"/>
        <c:minorTickMark val="none"/>
        <c:tickLblPos val="low"/>
        <c:txPr>
          <a:bodyPr/>
          <a:lstStyle/>
          <a:p>
            <a:pPr>
              <a:defRPr sz="1200"/>
            </a:pPr>
            <a:endParaRPr lang="it-IT"/>
          </a:p>
        </c:txPr>
        <c:crossAx val="91425408"/>
        <c:crosses val="autoZero"/>
        <c:auto val="1"/>
        <c:lblAlgn val="ctr"/>
        <c:lblOffset val="100"/>
        <c:noMultiLvlLbl val="0"/>
      </c:catAx>
      <c:valAx>
        <c:axId val="91425408"/>
        <c:scaling>
          <c:orientation val="minMax"/>
        </c:scaling>
        <c:delete val="0"/>
        <c:axPos val="l"/>
        <c:majorGridlines/>
        <c:numFmt formatCode="0%" sourceLinked="1"/>
        <c:majorTickMark val="out"/>
        <c:minorTickMark val="none"/>
        <c:tickLblPos val="nextTo"/>
        <c:txPr>
          <a:bodyPr/>
          <a:lstStyle/>
          <a:p>
            <a:pPr>
              <a:defRPr sz="1200"/>
            </a:pPr>
            <a:endParaRPr lang="it-IT"/>
          </a:p>
        </c:txPr>
        <c:crossAx val="91423872"/>
        <c:crosses val="autoZero"/>
        <c:crossBetween val="between"/>
      </c:valAx>
    </c:plotArea>
    <c:legend>
      <c:legendPos val="b"/>
      <c:overlay val="0"/>
      <c:txPr>
        <a:bodyPr/>
        <a:lstStyle/>
        <a:p>
          <a:pPr>
            <a:defRPr sz="1600"/>
          </a:pPr>
          <a:endParaRPr lang="it-IT"/>
        </a:p>
      </c:txPr>
    </c:legend>
    <c:plotVisOnly val="1"/>
    <c:dispBlanksAs val="gap"/>
    <c:showDLblsOverMax val="0"/>
  </c:chart>
  <c:txPr>
    <a:bodyPr/>
    <a:lstStyle/>
    <a:p>
      <a:pPr>
        <a:defRPr sz="1400">
          <a:latin typeface="Garamond" pitchFamily="18" charset="0"/>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1600" dirty="0"/>
              <a:t>Prenotazioni </a:t>
            </a:r>
            <a:r>
              <a:rPr lang="en-US" sz="1600" dirty="0" smtClean="0"/>
              <a:t>di origine </a:t>
            </a:r>
          </a:p>
          <a:p>
            <a:pPr>
              <a:defRPr sz="2000"/>
            </a:pPr>
            <a:r>
              <a:rPr lang="en-US" sz="1600" dirty="0" smtClean="0"/>
              <a:t>intercontinentale</a:t>
            </a:r>
            <a:r>
              <a:rPr lang="en-US" sz="1600" baseline="0" dirty="0" smtClean="0"/>
              <a:t> su Roma </a:t>
            </a:r>
          </a:p>
          <a:p>
            <a:pPr>
              <a:defRPr sz="2000"/>
            </a:pPr>
            <a:r>
              <a:rPr lang="en-US" sz="1600" baseline="0" dirty="0" smtClean="0"/>
              <a:t>(</a:t>
            </a:r>
            <a:r>
              <a:rPr lang="en-US" sz="1600" baseline="0" dirty="0"/>
              <a:t>2015 </a:t>
            </a:r>
            <a:r>
              <a:rPr lang="en-US" sz="1600" baseline="0" dirty="0" smtClean="0"/>
              <a:t>rispetto a </a:t>
            </a:r>
            <a:r>
              <a:rPr lang="en-US" sz="1600" baseline="0" dirty="0"/>
              <a:t>2014)</a:t>
            </a:r>
            <a:endParaRPr lang="en-US" sz="1600" dirty="0"/>
          </a:p>
        </c:rich>
      </c:tx>
      <c:layout>
        <c:manualLayout>
          <c:xMode val="edge"/>
          <c:yMode val="edge"/>
          <c:x val="0.27348210624432867"/>
          <c:y val="2.8630399891691909E-2"/>
        </c:manualLayout>
      </c:layout>
      <c:overlay val="0"/>
    </c:title>
    <c:autoTitleDeleted val="0"/>
    <c:plotArea>
      <c:layout/>
      <c:barChart>
        <c:barDir val="col"/>
        <c:grouping val="clustered"/>
        <c:varyColors val="0"/>
        <c:ser>
          <c:idx val="0"/>
          <c:order val="0"/>
          <c:tx>
            <c:strRef>
              <c:f>Foglio1!$B$42</c:f>
              <c:strCache>
                <c:ptCount val="1"/>
                <c:pt idx="0">
                  <c:v>Totale</c:v>
                </c:pt>
              </c:strCache>
            </c:strRef>
          </c:tx>
          <c:invertIfNegative val="0"/>
          <c:dLbls>
            <c:txPr>
              <a:bodyPr/>
              <a:lstStyle/>
              <a:p>
                <a:pPr>
                  <a:defRPr sz="1200"/>
                </a:pPr>
                <a:endParaRPr lang="it-IT"/>
              </a:p>
            </c:txPr>
            <c:showLegendKey val="0"/>
            <c:showVal val="1"/>
            <c:showCatName val="0"/>
            <c:showSerName val="0"/>
            <c:showPercent val="0"/>
            <c:showBubbleSize val="0"/>
            <c:showLeaderLines val="0"/>
          </c:dLbls>
          <c:cat>
            <c:strRef>
              <c:f>Foglio1!$A$44:$A$49</c:f>
              <c:strCache>
                <c:ptCount val="6"/>
                <c:pt idx="0">
                  <c:v>Marzo</c:v>
                </c:pt>
                <c:pt idx="1">
                  <c:v>Aprile</c:v>
                </c:pt>
                <c:pt idx="2">
                  <c:v>Maggio</c:v>
                </c:pt>
                <c:pt idx="3">
                  <c:v>Giugno</c:v>
                </c:pt>
                <c:pt idx="4">
                  <c:v>Luglio</c:v>
                </c:pt>
                <c:pt idx="5">
                  <c:v>Agosto</c:v>
                </c:pt>
              </c:strCache>
            </c:strRef>
          </c:cat>
          <c:val>
            <c:numRef>
              <c:f>Foglio1!$D$44:$D$49</c:f>
              <c:numCache>
                <c:formatCode>0%</c:formatCode>
                <c:ptCount val="6"/>
                <c:pt idx="0">
                  <c:v>0.02</c:v>
                </c:pt>
                <c:pt idx="1">
                  <c:v>0.11</c:v>
                </c:pt>
                <c:pt idx="2">
                  <c:v>-0.06</c:v>
                </c:pt>
                <c:pt idx="3">
                  <c:v>0.03</c:v>
                </c:pt>
                <c:pt idx="4">
                  <c:v>-0.03</c:v>
                </c:pt>
                <c:pt idx="5">
                  <c:v>0.06</c:v>
                </c:pt>
              </c:numCache>
            </c:numRef>
          </c:val>
        </c:ser>
        <c:ser>
          <c:idx val="1"/>
          <c:order val="1"/>
          <c:tx>
            <c:strRef>
              <c:f>Foglio1!$C$42</c:f>
              <c:strCache>
                <c:ptCount val="1"/>
                <c:pt idx="0">
                  <c:v>USA</c:v>
                </c:pt>
              </c:strCache>
            </c:strRef>
          </c:tx>
          <c:invertIfNegative val="0"/>
          <c:dLbls>
            <c:dLbl>
              <c:idx val="1"/>
              <c:layout>
                <c:manualLayout>
                  <c:x val="1.1111111111111117E-2"/>
                  <c:y val="0"/>
                </c:manualLayout>
              </c:layout>
              <c:showLegendKey val="0"/>
              <c:showVal val="1"/>
              <c:showCatName val="0"/>
              <c:showSerName val="0"/>
              <c:showPercent val="0"/>
              <c:showBubbleSize val="0"/>
            </c:dLbl>
            <c:txPr>
              <a:bodyPr/>
              <a:lstStyle/>
              <a:p>
                <a:pPr>
                  <a:defRPr sz="1200"/>
                </a:pPr>
                <a:endParaRPr lang="it-IT"/>
              </a:p>
            </c:txPr>
            <c:showLegendKey val="0"/>
            <c:showVal val="1"/>
            <c:showCatName val="0"/>
            <c:showSerName val="0"/>
            <c:showPercent val="0"/>
            <c:showBubbleSize val="0"/>
            <c:showLeaderLines val="0"/>
          </c:dLbls>
          <c:cat>
            <c:strRef>
              <c:f>Foglio1!$A$44:$A$49</c:f>
              <c:strCache>
                <c:ptCount val="6"/>
                <c:pt idx="0">
                  <c:v>Marzo</c:v>
                </c:pt>
                <c:pt idx="1">
                  <c:v>Aprile</c:v>
                </c:pt>
                <c:pt idx="2">
                  <c:v>Maggio</c:v>
                </c:pt>
                <c:pt idx="3">
                  <c:v>Giugno</c:v>
                </c:pt>
                <c:pt idx="4">
                  <c:v>Luglio</c:v>
                </c:pt>
                <c:pt idx="5">
                  <c:v>Agosto</c:v>
                </c:pt>
              </c:strCache>
            </c:strRef>
          </c:cat>
          <c:val>
            <c:numRef>
              <c:f>Foglio1!$E$44:$E$49</c:f>
              <c:numCache>
                <c:formatCode>0%</c:formatCode>
                <c:ptCount val="6"/>
                <c:pt idx="0">
                  <c:v>0.05</c:v>
                </c:pt>
                <c:pt idx="1">
                  <c:v>0.11</c:v>
                </c:pt>
                <c:pt idx="2">
                  <c:v>-0.01</c:v>
                </c:pt>
                <c:pt idx="3">
                  <c:v>0.02</c:v>
                </c:pt>
                <c:pt idx="4">
                  <c:v>7.0000000000000007E-2</c:v>
                </c:pt>
                <c:pt idx="5">
                  <c:v>0.24</c:v>
                </c:pt>
              </c:numCache>
            </c:numRef>
          </c:val>
        </c:ser>
        <c:dLbls>
          <c:showLegendKey val="0"/>
          <c:showVal val="0"/>
          <c:showCatName val="0"/>
          <c:showSerName val="0"/>
          <c:showPercent val="0"/>
          <c:showBubbleSize val="0"/>
        </c:dLbls>
        <c:gapWidth val="74"/>
        <c:axId val="91478272"/>
        <c:axId val="91484160"/>
      </c:barChart>
      <c:catAx>
        <c:axId val="91478272"/>
        <c:scaling>
          <c:orientation val="minMax"/>
        </c:scaling>
        <c:delete val="0"/>
        <c:axPos val="b"/>
        <c:majorTickMark val="out"/>
        <c:minorTickMark val="none"/>
        <c:tickLblPos val="low"/>
        <c:txPr>
          <a:bodyPr/>
          <a:lstStyle/>
          <a:p>
            <a:pPr>
              <a:defRPr sz="1200"/>
            </a:pPr>
            <a:endParaRPr lang="it-IT"/>
          </a:p>
        </c:txPr>
        <c:crossAx val="91484160"/>
        <c:crosses val="autoZero"/>
        <c:auto val="1"/>
        <c:lblAlgn val="ctr"/>
        <c:lblOffset val="100"/>
        <c:noMultiLvlLbl val="0"/>
      </c:catAx>
      <c:valAx>
        <c:axId val="91484160"/>
        <c:scaling>
          <c:orientation val="minMax"/>
        </c:scaling>
        <c:delete val="0"/>
        <c:axPos val="l"/>
        <c:majorGridlines/>
        <c:numFmt formatCode="0%" sourceLinked="1"/>
        <c:majorTickMark val="out"/>
        <c:minorTickMark val="none"/>
        <c:tickLblPos val="nextTo"/>
        <c:txPr>
          <a:bodyPr/>
          <a:lstStyle/>
          <a:p>
            <a:pPr>
              <a:defRPr sz="1200"/>
            </a:pPr>
            <a:endParaRPr lang="it-IT"/>
          </a:p>
        </c:txPr>
        <c:crossAx val="91478272"/>
        <c:crosses val="autoZero"/>
        <c:crossBetween val="between"/>
      </c:valAx>
    </c:plotArea>
    <c:legend>
      <c:legendPos val="b"/>
      <c:overlay val="0"/>
    </c:legend>
    <c:plotVisOnly val="1"/>
    <c:dispBlanksAs val="gap"/>
    <c:showDLblsOverMax val="0"/>
  </c:chart>
  <c:txPr>
    <a:bodyPr/>
    <a:lstStyle/>
    <a:p>
      <a:pPr>
        <a:defRPr sz="1400">
          <a:latin typeface="Garamond" pitchFamily="18" charset="0"/>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Comportamento d'acquisto Incoming 2015</a:t>
            </a:r>
          </a:p>
        </c:rich>
      </c:tx>
      <c:overlay val="0"/>
    </c:title>
    <c:autoTitleDeleted val="0"/>
    <c:plotArea>
      <c:layout/>
      <c:barChart>
        <c:barDir val="col"/>
        <c:grouping val="clustered"/>
        <c:varyColors val="0"/>
        <c:ser>
          <c:idx val="0"/>
          <c:order val="0"/>
          <c:invertIfNegative val="0"/>
          <c:dLbls>
            <c:dLbl>
              <c:idx val="2"/>
              <c:delete val="1"/>
            </c:dLbl>
            <c:txPr>
              <a:bodyPr/>
              <a:lstStyle/>
              <a:p>
                <a:pPr>
                  <a:defRPr sz="1400" b="1"/>
                </a:pPr>
                <a:endParaRPr lang="it-IT"/>
              </a:p>
            </c:txPr>
            <c:showLegendKey val="0"/>
            <c:showVal val="1"/>
            <c:showCatName val="0"/>
            <c:showSerName val="0"/>
            <c:showPercent val="0"/>
            <c:showBubbleSize val="0"/>
            <c:showLeaderLines val="0"/>
          </c:dLbls>
          <c:cat>
            <c:strRef>
              <c:f>Foglio1!$A$26:$A$28</c:f>
              <c:strCache>
                <c:ptCount val="3"/>
                <c:pt idx="0">
                  <c:v>Prenotazione Volo</c:v>
                </c:pt>
                <c:pt idx="1">
                  <c:v>Prenotazione Hotel</c:v>
                </c:pt>
                <c:pt idx="2">
                  <c:v>Volo</c:v>
                </c:pt>
              </c:strCache>
            </c:strRef>
          </c:cat>
          <c:val>
            <c:numRef>
              <c:f>Foglio1!$B$26:$B$28</c:f>
              <c:numCache>
                <c:formatCode>General</c:formatCode>
                <c:ptCount val="3"/>
                <c:pt idx="0">
                  <c:v>-48</c:v>
                </c:pt>
                <c:pt idx="1">
                  <c:v>-33</c:v>
                </c:pt>
                <c:pt idx="2">
                  <c:v>0</c:v>
                </c:pt>
              </c:numCache>
            </c:numRef>
          </c:val>
        </c:ser>
        <c:dLbls>
          <c:showLegendKey val="0"/>
          <c:showVal val="0"/>
          <c:showCatName val="0"/>
          <c:showSerName val="0"/>
          <c:showPercent val="0"/>
          <c:showBubbleSize val="0"/>
        </c:dLbls>
        <c:gapWidth val="150"/>
        <c:axId val="91789952"/>
        <c:axId val="91795840"/>
      </c:barChart>
      <c:catAx>
        <c:axId val="91789952"/>
        <c:scaling>
          <c:orientation val="minMax"/>
        </c:scaling>
        <c:delete val="0"/>
        <c:axPos val="b"/>
        <c:majorTickMark val="out"/>
        <c:minorTickMark val="none"/>
        <c:tickLblPos val="low"/>
        <c:txPr>
          <a:bodyPr/>
          <a:lstStyle/>
          <a:p>
            <a:pPr>
              <a:defRPr sz="1400"/>
            </a:pPr>
            <a:endParaRPr lang="it-IT"/>
          </a:p>
        </c:txPr>
        <c:crossAx val="91795840"/>
        <c:crosses val="autoZero"/>
        <c:auto val="1"/>
        <c:lblAlgn val="ctr"/>
        <c:lblOffset val="100"/>
        <c:noMultiLvlLbl val="0"/>
      </c:catAx>
      <c:valAx>
        <c:axId val="91795840"/>
        <c:scaling>
          <c:orientation val="minMax"/>
        </c:scaling>
        <c:delete val="0"/>
        <c:axPos val="l"/>
        <c:majorGridlines/>
        <c:title>
          <c:tx>
            <c:rich>
              <a:bodyPr rot="-5400000" vert="horz"/>
              <a:lstStyle/>
              <a:p>
                <a:pPr>
                  <a:defRPr/>
                </a:pPr>
                <a:r>
                  <a:rPr lang="it-IT"/>
                  <a:t>Giorni d'anticipo</a:t>
                </a:r>
              </a:p>
            </c:rich>
          </c:tx>
          <c:overlay val="0"/>
        </c:title>
        <c:numFmt formatCode="General" sourceLinked="1"/>
        <c:majorTickMark val="out"/>
        <c:minorTickMark val="none"/>
        <c:tickLblPos val="nextTo"/>
        <c:crossAx val="91789952"/>
        <c:crosses val="autoZero"/>
        <c:crossBetween val="between"/>
      </c:valAx>
    </c:plotArea>
    <c:plotVisOnly val="1"/>
    <c:dispBlanksAs val="gap"/>
    <c:showDLblsOverMax val="0"/>
  </c:chart>
  <c:txPr>
    <a:bodyPr/>
    <a:lstStyle/>
    <a:p>
      <a:pPr>
        <a:defRPr>
          <a:latin typeface="Garamond" pitchFamily="18" charset="0"/>
        </a:defRPr>
      </a:pPr>
      <a:endParaRPr lang="it-IT"/>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it-IT" sz="2400" dirty="0"/>
              <a:t>Pernottamenti nel 2015 </a:t>
            </a:r>
            <a:r>
              <a:rPr lang="it-IT" sz="1400" dirty="0"/>
              <a:t>(Gennaio-Agosto)</a:t>
            </a:r>
            <a:endParaRPr lang="it-IT" sz="2400" dirty="0"/>
          </a:p>
        </c:rich>
      </c:tx>
      <c:overlay val="0"/>
    </c:title>
    <c:autoTitleDeleted val="0"/>
    <c:plotArea>
      <c:layout>
        <c:manualLayout>
          <c:layoutTarget val="inner"/>
          <c:xMode val="edge"/>
          <c:yMode val="edge"/>
          <c:x val="0.11026837270341207"/>
          <c:y val="0.16873704874346418"/>
          <c:w val="0.85917607174103239"/>
          <c:h val="0.71481422079404167"/>
        </c:manualLayout>
      </c:layout>
      <c:barChart>
        <c:barDir val="col"/>
        <c:grouping val="clustered"/>
        <c:varyColors val="0"/>
        <c:ser>
          <c:idx val="0"/>
          <c:order val="0"/>
          <c:invertIfNegative val="0"/>
          <c:dLbls>
            <c:dLbl>
              <c:idx val="0"/>
              <c:layout>
                <c:manualLayout>
                  <c:x val="2.5462668816039986E-17"/>
                  <c:y val="1.4548113547316839E-2"/>
                </c:manualLayout>
              </c:layout>
              <c:showLegendKey val="0"/>
              <c:showVal val="1"/>
              <c:showCatName val="0"/>
              <c:showSerName val="0"/>
              <c:showPercent val="0"/>
              <c:showBubbleSize val="0"/>
            </c:dLbl>
            <c:txPr>
              <a:bodyPr/>
              <a:lstStyle/>
              <a:p>
                <a:pPr>
                  <a:defRPr sz="1600" b="1"/>
                </a:pPr>
                <a:endParaRPr lang="it-IT"/>
              </a:p>
            </c:txPr>
            <c:showLegendKey val="0"/>
            <c:showVal val="1"/>
            <c:showCatName val="0"/>
            <c:showSerName val="0"/>
            <c:showPercent val="0"/>
            <c:showBubbleSize val="0"/>
            <c:showLeaderLines val="0"/>
          </c:dLbls>
          <c:cat>
            <c:strRef>
              <c:f>Foglio1!$A$87:$A$89</c:f>
              <c:strCache>
                <c:ptCount val="3"/>
                <c:pt idx="0">
                  <c:v>Stranieri</c:v>
                </c:pt>
                <c:pt idx="1">
                  <c:v>Italiani</c:v>
                </c:pt>
                <c:pt idx="2">
                  <c:v>Totale</c:v>
                </c:pt>
              </c:strCache>
            </c:strRef>
          </c:cat>
          <c:val>
            <c:numRef>
              <c:f>Foglio1!$B$87:$B$89</c:f>
              <c:numCache>
                <c:formatCode>0.0%</c:formatCode>
                <c:ptCount val="3"/>
                <c:pt idx="0">
                  <c:v>3.7999999999999999E-2</c:v>
                </c:pt>
                <c:pt idx="1">
                  <c:v>2.7E-2</c:v>
                </c:pt>
                <c:pt idx="2">
                  <c:v>3.2000000000000001E-2</c:v>
                </c:pt>
              </c:numCache>
            </c:numRef>
          </c:val>
        </c:ser>
        <c:dLbls>
          <c:showLegendKey val="0"/>
          <c:showVal val="0"/>
          <c:showCatName val="0"/>
          <c:showSerName val="0"/>
          <c:showPercent val="0"/>
          <c:showBubbleSize val="0"/>
        </c:dLbls>
        <c:gapWidth val="150"/>
        <c:axId val="91838720"/>
        <c:axId val="91844608"/>
      </c:barChart>
      <c:catAx>
        <c:axId val="91838720"/>
        <c:scaling>
          <c:orientation val="minMax"/>
        </c:scaling>
        <c:delete val="0"/>
        <c:axPos val="b"/>
        <c:majorTickMark val="out"/>
        <c:minorTickMark val="none"/>
        <c:tickLblPos val="nextTo"/>
        <c:txPr>
          <a:bodyPr/>
          <a:lstStyle/>
          <a:p>
            <a:pPr>
              <a:defRPr sz="1800"/>
            </a:pPr>
            <a:endParaRPr lang="it-IT"/>
          </a:p>
        </c:txPr>
        <c:crossAx val="91844608"/>
        <c:crosses val="autoZero"/>
        <c:auto val="1"/>
        <c:lblAlgn val="ctr"/>
        <c:lblOffset val="100"/>
        <c:noMultiLvlLbl val="0"/>
      </c:catAx>
      <c:valAx>
        <c:axId val="91844608"/>
        <c:scaling>
          <c:orientation val="minMax"/>
        </c:scaling>
        <c:delete val="0"/>
        <c:axPos val="l"/>
        <c:majorGridlines/>
        <c:numFmt formatCode="0%" sourceLinked="0"/>
        <c:majorTickMark val="out"/>
        <c:minorTickMark val="none"/>
        <c:tickLblPos val="nextTo"/>
        <c:txPr>
          <a:bodyPr/>
          <a:lstStyle/>
          <a:p>
            <a:pPr>
              <a:defRPr sz="1600"/>
            </a:pPr>
            <a:endParaRPr lang="it-IT"/>
          </a:p>
        </c:txPr>
        <c:crossAx val="91838720"/>
        <c:crosses val="autoZero"/>
        <c:crossBetween val="between"/>
        <c:majorUnit val="1.0000000000000005E-2"/>
      </c:valAx>
    </c:plotArea>
    <c:plotVisOnly val="1"/>
    <c:dispBlanksAs val="gap"/>
    <c:showDLblsOverMax val="0"/>
  </c:chart>
  <c:txPr>
    <a:bodyPr/>
    <a:lstStyle/>
    <a:p>
      <a:pPr>
        <a:defRPr>
          <a:latin typeface="Garamond" pitchFamily="18" charset="0"/>
        </a:defRPr>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Advance Purchase Outgoing (Primi 8 mesi)</a:t>
            </a:r>
          </a:p>
        </c:rich>
      </c:tx>
      <c:layout>
        <c:manualLayout>
          <c:xMode val="edge"/>
          <c:yMode val="edge"/>
          <c:x val="0.22842097286619292"/>
          <c:y val="1.3888888888888888E-2"/>
        </c:manualLayout>
      </c:layout>
      <c:overlay val="0"/>
    </c:title>
    <c:autoTitleDeleted val="0"/>
    <c:plotArea>
      <c:layout/>
      <c:barChart>
        <c:barDir val="col"/>
        <c:grouping val="clustered"/>
        <c:varyColors val="0"/>
        <c:ser>
          <c:idx val="0"/>
          <c:order val="0"/>
          <c:tx>
            <c:strRef>
              <c:f>Foglio1!$A$6</c:f>
              <c:strCache>
                <c:ptCount val="1"/>
                <c:pt idx="0">
                  <c:v>Advance Purchase (8 mesi)</c:v>
                </c:pt>
              </c:strCache>
            </c:strRef>
          </c:tx>
          <c:invertIfNegative val="0"/>
          <c:dLbls>
            <c:showLegendKey val="0"/>
            <c:showVal val="1"/>
            <c:showCatName val="0"/>
            <c:showSerName val="0"/>
            <c:showPercent val="0"/>
            <c:showBubbleSize val="0"/>
            <c:showLeaderLines val="0"/>
          </c:dLbls>
          <c:cat>
            <c:numRef>
              <c:f>Foglio1!$B$4:$E$4</c:f>
              <c:numCache>
                <c:formatCode>General</c:formatCode>
                <c:ptCount val="4"/>
                <c:pt idx="0">
                  <c:v>2012</c:v>
                </c:pt>
                <c:pt idx="1">
                  <c:v>2013</c:v>
                </c:pt>
                <c:pt idx="2">
                  <c:v>2014</c:v>
                </c:pt>
                <c:pt idx="3">
                  <c:v>2015</c:v>
                </c:pt>
              </c:numCache>
            </c:numRef>
          </c:cat>
          <c:val>
            <c:numRef>
              <c:f>Foglio1!$B$7:$E$7</c:f>
              <c:numCache>
                <c:formatCode>General</c:formatCode>
                <c:ptCount val="4"/>
                <c:pt idx="0">
                  <c:v>27</c:v>
                </c:pt>
                <c:pt idx="1">
                  <c:v>26.6</c:v>
                </c:pt>
                <c:pt idx="2">
                  <c:v>27.8</c:v>
                </c:pt>
                <c:pt idx="3">
                  <c:v>27.5</c:v>
                </c:pt>
              </c:numCache>
            </c:numRef>
          </c:val>
        </c:ser>
        <c:dLbls>
          <c:showLegendKey val="0"/>
          <c:showVal val="0"/>
          <c:showCatName val="0"/>
          <c:showSerName val="0"/>
          <c:showPercent val="0"/>
          <c:showBubbleSize val="0"/>
        </c:dLbls>
        <c:gapWidth val="150"/>
        <c:axId val="92433024"/>
        <c:axId val="92434816"/>
      </c:barChart>
      <c:catAx>
        <c:axId val="92433024"/>
        <c:scaling>
          <c:orientation val="minMax"/>
        </c:scaling>
        <c:delete val="0"/>
        <c:axPos val="b"/>
        <c:numFmt formatCode="General" sourceLinked="1"/>
        <c:majorTickMark val="out"/>
        <c:minorTickMark val="none"/>
        <c:tickLblPos val="nextTo"/>
        <c:crossAx val="92434816"/>
        <c:crosses val="autoZero"/>
        <c:auto val="1"/>
        <c:lblAlgn val="ctr"/>
        <c:lblOffset val="100"/>
        <c:noMultiLvlLbl val="0"/>
      </c:catAx>
      <c:valAx>
        <c:axId val="92434816"/>
        <c:scaling>
          <c:orientation val="minMax"/>
        </c:scaling>
        <c:delete val="0"/>
        <c:axPos val="l"/>
        <c:majorGridlines/>
        <c:title>
          <c:tx>
            <c:rich>
              <a:bodyPr rot="-5400000" vert="horz"/>
              <a:lstStyle/>
              <a:p>
                <a:pPr>
                  <a:defRPr/>
                </a:pPr>
                <a:r>
                  <a:rPr lang="it-IT"/>
                  <a:t>Giorni di Anticipo</a:t>
                </a:r>
              </a:p>
            </c:rich>
          </c:tx>
          <c:overlay val="0"/>
        </c:title>
        <c:numFmt formatCode="General" sourceLinked="1"/>
        <c:majorTickMark val="out"/>
        <c:minorTickMark val="none"/>
        <c:tickLblPos val="nextTo"/>
        <c:crossAx val="92433024"/>
        <c:crosses val="autoZero"/>
        <c:crossBetween val="between"/>
      </c:valAx>
    </c:plotArea>
    <c:plotVisOnly val="1"/>
    <c:dispBlanksAs val="gap"/>
    <c:showDLblsOverMax val="0"/>
  </c:chart>
  <c:txPr>
    <a:bodyPr/>
    <a:lstStyle/>
    <a:p>
      <a:pPr>
        <a:defRPr sz="1400">
          <a:latin typeface="Garamond" pitchFamily="18" charset="0"/>
        </a:defRPr>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a:t>Durata media dei viaggi </a:t>
            </a:r>
            <a:r>
              <a:rPr lang="it-IT" dirty="0" smtClean="0"/>
              <a:t>2015 rispetto </a:t>
            </a:r>
            <a:r>
              <a:rPr lang="it-IT" dirty="0"/>
              <a:t>allo stesso mese </a:t>
            </a:r>
            <a:r>
              <a:rPr lang="it-IT" dirty="0" smtClean="0"/>
              <a:t>del 2014 </a:t>
            </a:r>
          </a:p>
          <a:p>
            <a:pPr>
              <a:defRPr/>
            </a:pPr>
            <a:r>
              <a:rPr lang="it-IT" dirty="0" smtClean="0"/>
              <a:t>(misurati in notti)</a:t>
            </a:r>
            <a:endParaRPr lang="it-IT" dirty="0"/>
          </a:p>
        </c:rich>
      </c:tx>
      <c:overlay val="0"/>
    </c:title>
    <c:autoTitleDeleted val="0"/>
    <c:plotArea>
      <c:layout/>
      <c:bar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92D050"/>
              </a:solidFill>
            </c:spPr>
          </c:dPt>
          <c:dPt>
            <c:idx val="3"/>
            <c:invertIfNegative val="0"/>
            <c:bubble3D val="0"/>
            <c:spPr>
              <a:solidFill>
                <a:srgbClr val="FF0000"/>
              </a:solidFill>
            </c:spPr>
          </c:dPt>
          <c:dPt>
            <c:idx val="4"/>
            <c:invertIfNegative val="0"/>
            <c:bubble3D val="0"/>
            <c:spPr>
              <a:solidFill>
                <a:srgbClr val="FF0000"/>
              </a:solidFill>
            </c:spPr>
          </c:dPt>
          <c:cat>
            <c:strRef>
              <c:f>Foglio1!$Q$16:$Q$20</c:f>
              <c:strCache>
                <c:ptCount val="5"/>
                <c:pt idx="0">
                  <c:v>Maggio</c:v>
                </c:pt>
                <c:pt idx="1">
                  <c:v>Giugno</c:v>
                </c:pt>
                <c:pt idx="2">
                  <c:v>Luglio</c:v>
                </c:pt>
                <c:pt idx="3">
                  <c:v>Agosto</c:v>
                </c:pt>
                <c:pt idx="4">
                  <c:v>Settembre</c:v>
                </c:pt>
              </c:strCache>
            </c:strRef>
          </c:cat>
          <c:val>
            <c:numRef>
              <c:f>Foglio1!$T$16:$T$20</c:f>
              <c:numCache>
                <c:formatCode>0%</c:formatCode>
                <c:ptCount val="5"/>
                <c:pt idx="0">
                  <c:v>-0.15873015873015872</c:v>
                </c:pt>
                <c:pt idx="1">
                  <c:v>-6.0975609756097504E-2</c:v>
                </c:pt>
                <c:pt idx="2">
                  <c:v>1.3698630136986356E-2</c:v>
                </c:pt>
                <c:pt idx="3">
                  <c:v>-4.7619047619047672E-2</c:v>
                </c:pt>
                <c:pt idx="4">
                  <c:v>-5.0000000000000044E-2</c:v>
                </c:pt>
              </c:numCache>
            </c:numRef>
          </c:val>
        </c:ser>
        <c:dLbls>
          <c:showLegendKey val="0"/>
          <c:showVal val="0"/>
          <c:showCatName val="0"/>
          <c:showSerName val="0"/>
          <c:showPercent val="0"/>
          <c:showBubbleSize val="0"/>
        </c:dLbls>
        <c:gapWidth val="75"/>
        <c:overlap val="-25"/>
        <c:axId val="92889472"/>
        <c:axId val="92891008"/>
      </c:barChart>
      <c:catAx>
        <c:axId val="92889472"/>
        <c:scaling>
          <c:orientation val="minMax"/>
        </c:scaling>
        <c:delete val="0"/>
        <c:axPos val="b"/>
        <c:majorTickMark val="none"/>
        <c:minorTickMark val="none"/>
        <c:tickLblPos val="low"/>
        <c:txPr>
          <a:bodyPr/>
          <a:lstStyle/>
          <a:p>
            <a:pPr>
              <a:defRPr sz="1600"/>
            </a:pPr>
            <a:endParaRPr lang="it-IT"/>
          </a:p>
        </c:txPr>
        <c:crossAx val="92891008"/>
        <c:crosses val="autoZero"/>
        <c:auto val="1"/>
        <c:lblAlgn val="ctr"/>
        <c:lblOffset val="100"/>
        <c:noMultiLvlLbl val="0"/>
      </c:catAx>
      <c:valAx>
        <c:axId val="92891008"/>
        <c:scaling>
          <c:orientation val="minMax"/>
        </c:scaling>
        <c:delete val="0"/>
        <c:axPos val="l"/>
        <c:majorGridlines/>
        <c:numFmt formatCode="0%" sourceLinked="1"/>
        <c:majorTickMark val="none"/>
        <c:minorTickMark val="none"/>
        <c:tickLblPos val="nextTo"/>
        <c:spPr>
          <a:ln w="9525">
            <a:noFill/>
          </a:ln>
        </c:spPr>
        <c:txPr>
          <a:bodyPr/>
          <a:lstStyle/>
          <a:p>
            <a:pPr>
              <a:defRPr sz="1400"/>
            </a:pPr>
            <a:endParaRPr lang="it-IT"/>
          </a:p>
        </c:txPr>
        <c:crossAx val="92889472"/>
        <c:crosses val="autoZero"/>
        <c:crossBetween val="between"/>
      </c:valAx>
    </c:plotArea>
    <c:plotVisOnly val="1"/>
    <c:dispBlanksAs val="gap"/>
    <c:showDLblsOverMax val="0"/>
  </c:chart>
  <c:txPr>
    <a:bodyPr/>
    <a:lstStyle/>
    <a:p>
      <a:pPr>
        <a:defRPr>
          <a:latin typeface="Garamond" pitchFamily="18" charset="0"/>
        </a:defRPr>
      </a:pPr>
      <a:endParaRPr lang="it-IT"/>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0.7483</cdr:x>
      <cdr:y>0.28552</cdr:y>
    </cdr:from>
    <cdr:to>
      <cdr:x>0.8859</cdr:x>
      <cdr:y>0.40194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933742" y="917864"/>
          <a:ext cx="1091122" cy="37426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76463" cy="499025"/>
          </a:xfrm>
          <a:prstGeom prst="rect">
            <a:avLst/>
          </a:prstGeom>
        </p:spPr>
        <p:txBody>
          <a:bodyPr vert="horz" lIns="92236" tIns="46118" rIns="92236" bIns="46118" rtlCol="0"/>
          <a:lstStyle>
            <a:lvl1pPr algn="l">
              <a:defRPr sz="1200"/>
            </a:lvl1pPr>
          </a:lstStyle>
          <a:p>
            <a:endParaRPr lang="it-IT"/>
          </a:p>
        </p:txBody>
      </p:sp>
      <p:sp>
        <p:nvSpPr>
          <p:cNvPr id="3" name="Segnaposto data 2"/>
          <p:cNvSpPr>
            <a:spLocks noGrp="1"/>
          </p:cNvSpPr>
          <p:nvPr>
            <p:ph type="dt" sz="quarter" idx="1"/>
          </p:nvPr>
        </p:nvSpPr>
        <p:spPr>
          <a:xfrm>
            <a:off x="3889459" y="0"/>
            <a:ext cx="2976463" cy="499025"/>
          </a:xfrm>
          <a:prstGeom prst="rect">
            <a:avLst/>
          </a:prstGeom>
        </p:spPr>
        <p:txBody>
          <a:bodyPr vert="horz" lIns="92236" tIns="46118" rIns="92236" bIns="46118" rtlCol="0"/>
          <a:lstStyle>
            <a:lvl1pPr algn="r">
              <a:defRPr sz="1200"/>
            </a:lvl1pPr>
          </a:lstStyle>
          <a:p>
            <a:fld id="{CF04AEED-64CD-4FD3-994E-349F24C6B65A}" type="datetimeFigureOut">
              <a:rPr lang="it-IT" smtClean="0"/>
              <a:pPr/>
              <a:t>08/10/2015</a:t>
            </a:fld>
            <a:endParaRPr lang="it-IT"/>
          </a:p>
        </p:txBody>
      </p:sp>
      <p:sp>
        <p:nvSpPr>
          <p:cNvPr id="4" name="Segnaposto piè di pagina 3"/>
          <p:cNvSpPr>
            <a:spLocks noGrp="1"/>
          </p:cNvSpPr>
          <p:nvPr>
            <p:ph type="ftr" sz="quarter" idx="2"/>
          </p:nvPr>
        </p:nvSpPr>
        <p:spPr>
          <a:xfrm>
            <a:off x="1" y="9492689"/>
            <a:ext cx="2976463" cy="499025"/>
          </a:xfrm>
          <a:prstGeom prst="rect">
            <a:avLst/>
          </a:prstGeom>
        </p:spPr>
        <p:txBody>
          <a:bodyPr vert="horz" lIns="92236" tIns="46118" rIns="92236" bIns="46118" rtlCol="0" anchor="b"/>
          <a:lstStyle>
            <a:lvl1pPr algn="l">
              <a:defRPr sz="1200"/>
            </a:lvl1pPr>
          </a:lstStyle>
          <a:p>
            <a:endParaRPr lang="it-IT"/>
          </a:p>
        </p:txBody>
      </p:sp>
      <p:sp>
        <p:nvSpPr>
          <p:cNvPr id="5" name="Segnaposto numero diapositiva 4"/>
          <p:cNvSpPr>
            <a:spLocks noGrp="1"/>
          </p:cNvSpPr>
          <p:nvPr>
            <p:ph type="sldNum" sz="quarter" idx="3"/>
          </p:nvPr>
        </p:nvSpPr>
        <p:spPr>
          <a:xfrm>
            <a:off x="3889459" y="9492689"/>
            <a:ext cx="2976463" cy="499025"/>
          </a:xfrm>
          <a:prstGeom prst="rect">
            <a:avLst/>
          </a:prstGeom>
        </p:spPr>
        <p:txBody>
          <a:bodyPr vert="horz" lIns="92236" tIns="46118" rIns="92236" bIns="46118" rtlCol="0" anchor="b"/>
          <a:lstStyle>
            <a:lvl1pPr algn="r">
              <a:defRPr sz="1200"/>
            </a:lvl1pPr>
          </a:lstStyle>
          <a:p>
            <a:fld id="{A41611B6-E02A-4A67-ABB7-1DDF2D2A71B6}" type="slidenum">
              <a:rPr lang="it-IT" smtClean="0"/>
              <a:pPr/>
              <a:t>‹N›</a:t>
            </a:fld>
            <a:endParaRPr lang="it-IT"/>
          </a:p>
        </p:txBody>
      </p:sp>
    </p:spTree>
    <p:extLst>
      <p:ext uri="{BB962C8B-B14F-4D97-AF65-F5344CB8AC3E}">
        <p14:creationId xmlns:p14="http://schemas.microsoft.com/office/powerpoint/2010/main" val="3916265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75927" cy="499666"/>
          </a:xfrm>
          <a:prstGeom prst="rect">
            <a:avLst/>
          </a:prstGeom>
        </p:spPr>
        <p:txBody>
          <a:bodyPr vert="horz" lIns="92236" tIns="46118" rIns="92236" bIns="46118" rtlCol="0"/>
          <a:lstStyle>
            <a:lvl1pPr algn="l">
              <a:defRPr sz="1200"/>
            </a:lvl1pPr>
          </a:lstStyle>
          <a:p>
            <a:endParaRPr lang="it-IT"/>
          </a:p>
        </p:txBody>
      </p:sp>
      <p:sp>
        <p:nvSpPr>
          <p:cNvPr id="3" name="Segnaposto data 2"/>
          <p:cNvSpPr>
            <a:spLocks noGrp="1"/>
          </p:cNvSpPr>
          <p:nvPr>
            <p:ph type="dt" idx="1"/>
          </p:nvPr>
        </p:nvSpPr>
        <p:spPr>
          <a:xfrm>
            <a:off x="3890010" y="0"/>
            <a:ext cx="2975927" cy="499666"/>
          </a:xfrm>
          <a:prstGeom prst="rect">
            <a:avLst/>
          </a:prstGeom>
        </p:spPr>
        <p:txBody>
          <a:bodyPr vert="horz" lIns="92236" tIns="46118" rIns="92236" bIns="46118" rtlCol="0"/>
          <a:lstStyle>
            <a:lvl1pPr algn="r">
              <a:defRPr sz="1200"/>
            </a:lvl1pPr>
          </a:lstStyle>
          <a:p>
            <a:fld id="{A5F06E59-F520-4323-AB3B-232B095F9084}" type="datetimeFigureOut">
              <a:rPr lang="it-IT" smtClean="0"/>
              <a:pPr/>
              <a:t>08/10/2015</a:t>
            </a:fld>
            <a:endParaRPr lang="it-IT"/>
          </a:p>
        </p:txBody>
      </p:sp>
      <p:sp>
        <p:nvSpPr>
          <p:cNvPr id="4" name="Segnaposto immagine diapositiva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2236" tIns="46118" rIns="92236" bIns="46118" rtlCol="0" anchor="ctr"/>
          <a:lstStyle/>
          <a:p>
            <a:endParaRPr lang="it-IT"/>
          </a:p>
        </p:txBody>
      </p:sp>
      <p:sp>
        <p:nvSpPr>
          <p:cNvPr id="5" name="Segnaposto note 4"/>
          <p:cNvSpPr>
            <a:spLocks noGrp="1"/>
          </p:cNvSpPr>
          <p:nvPr>
            <p:ph type="body" sz="quarter" idx="3"/>
          </p:nvPr>
        </p:nvSpPr>
        <p:spPr>
          <a:xfrm>
            <a:off x="686753" y="4746825"/>
            <a:ext cx="5494020" cy="4496991"/>
          </a:xfrm>
          <a:prstGeom prst="rect">
            <a:avLst/>
          </a:prstGeom>
        </p:spPr>
        <p:txBody>
          <a:bodyPr vert="horz" lIns="92236" tIns="46118" rIns="92236" bIns="46118"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491914"/>
            <a:ext cx="2975927" cy="499666"/>
          </a:xfrm>
          <a:prstGeom prst="rect">
            <a:avLst/>
          </a:prstGeom>
        </p:spPr>
        <p:txBody>
          <a:bodyPr vert="horz" lIns="92236" tIns="46118" rIns="92236" bIns="46118" rtlCol="0" anchor="b"/>
          <a:lstStyle>
            <a:lvl1pPr algn="l">
              <a:defRPr sz="1200"/>
            </a:lvl1pPr>
          </a:lstStyle>
          <a:p>
            <a:endParaRPr lang="it-IT"/>
          </a:p>
        </p:txBody>
      </p:sp>
      <p:sp>
        <p:nvSpPr>
          <p:cNvPr id="7" name="Segnaposto numero diapositiva 6"/>
          <p:cNvSpPr>
            <a:spLocks noGrp="1"/>
          </p:cNvSpPr>
          <p:nvPr>
            <p:ph type="sldNum" sz="quarter" idx="5"/>
          </p:nvPr>
        </p:nvSpPr>
        <p:spPr>
          <a:xfrm>
            <a:off x="3890010" y="9491914"/>
            <a:ext cx="2975927" cy="499666"/>
          </a:xfrm>
          <a:prstGeom prst="rect">
            <a:avLst/>
          </a:prstGeom>
        </p:spPr>
        <p:txBody>
          <a:bodyPr vert="horz" lIns="92236" tIns="46118" rIns="92236" bIns="46118" rtlCol="0" anchor="b"/>
          <a:lstStyle>
            <a:lvl1pPr algn="r">
              <a:defRPr sz="1200"/>
            </a:lvl1pPr>
          </a:lstStyle>
          <a:p>
            <a:fld id="{519A064C-8A6B-4BE6-A4E5-AC8A9BD246C3}" type="slidenum">
              <a:rPr lang="it-IT" smtClean="0"/>
              <a:pPr/>
              <a:t>‹N›</a:t>
            </a:fld>
            <a:endParaRPr lang="it-IT"/>
          </a:p>
        </p:txBody>
      </p:sp>
    </p:spTree>
    <p:extLst>
      <p:ext uri="{BB962C8B-B14F-4D97-AF65-F5344CB8AC3E}">
        <p14:creationId xmlns:p14="http://schemas.microsoft.com/office/powerpoint/2010/main" val="98464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a:ln/>
        </p:spPr>
      </p:sp>
      <p:sp>
        <p:nvSpPr>
          <p:cNvPr id="93187" name="Segnaposto note 2"/>
          <p:cNvSpPr>
            <a:spLocks noGrp="1"/>
          </p:cNvSpPr>
          <p:nvPr>
            <p:ph type="body" idx="1"/>
          </p:nvPr>
        </p:nvSpPr>
        <p:spPr>
          <a:noFill/>
          <a:ln/>
        </p:spPr>
        <p:txBody>
          <a:bodyPr/>
          <a:lstStyle/>
          <a:p>
            <a:pPr>
              <a:spcBef>
                <a:spcPts val="1172"/>
              </a:spcBef>
              <a:spcAft>
                <a:spcPts val="1172"/>
              </a:spcAft>
              <a:buClr>
                <a:srgbClr val="F26200"/>
              </a:buClr>
            </a:pPr>
            <a:endParaRPr lang="it-IT" altLang="it-IT" sz="2300" dirty="0">
              <a:solidFill>
                <a:srgbClr val="EA5F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a:ln/>
        </p:spPr>
      </p:sp>
      <p:sp>
        <p:nvSpPr>
          <p:cNvPr id="93187" name="Segnaposto note 2"/>
          <p:cNvSpPr>
            <a:spLocks noGrp="1"/>
          </p:cNvSpPr>
          <p:nvPr>
            <p:ph type="body" idx="1"/>
          </p:nvPr>
        </p:nvSpPr>
        <p:spPr>
          <a:noFill/>
          <a:ln/>
        </p:spPr>
        <p:txBody>
          <a:bodyPr/>
          <a:lstStyle/>
          <a:p>
            <a:pPr>
              <a:spcBef>
                <a:spcPts val="1172"/>
              </a:spcBef>
              <a:spcAft>
                <a:spcPts val="1172"/>
              </a:spcAft>
              <a:buClr>
                <a:srgbClr val="F26200"/>
              </a:buClr>
            </a:pPr>
            <a:endParaRPr lang="it-IT" altLang="it-IT" sz="2300" dirty="0">
              <a:solidFill>
                <a:srgbClr val="EA5F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a:ln/>
        </p:spPr>
      </p:sp>
      <p:sp>
        <p:nvSpPr>
          <p:cNvPr id="93187" name="Segnaposto note 2"/>
          <p:cNvSpPr>
            <a:spLocks noGrp="1"/>
          </p:cNvSpPr>
          <p:nvPr>
            <p:ph type="body" idx="1"/>
          </p:nvPr>
        </p:nvSpPr>
        <p:spPr>
          <a:noFill/>
          <a:ln/>
        </p:spPr>
        <p:txBody>
          <a:bodyPr/>
          <a:lstStyle/>
          <a:p>
            <a:pPr>
              <a:spcBef>
                <a:spcPts val="1172"/>
              </a:spcBef>
              <a:spcAft>
                <a:spcPts val="1172"/>
              </a:spcAft>
              <a:buClr>
                <a:srgbClr val="F26200"/>
              </a:buClr>
            </a:pPr>
            <a:endParaRPr lang="it-IT" altLang="it-IT" sz="2300" dirty="0">
              <a:solidFill>
                <a:srgbClr val="EA5F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a:ln/>
        </p:spPr>
      </p:sp>
      <p:sp>
        <p:nvSpPr>
          <p:cNvPr id="93187" name="Segnaposto note 2"/>
          <p:cNvSpPr>
            <a:spLocks noGrp="1"/>
          </p:cNvSpPr>
          <p:nvPr>
            <p:ph type="body" idx="1"/>
          </p:nvPr>
        </p:nvSpPr>
        <p:spPr>
          <a:noFill/>
          <a:ln/>
        </p:spPr>
        <p:txBody>
          <a:bodyPr/>
          <a:lstStyle/>
          <a:p>
            <a:pPr>
              <a:spcBef>
                <a:spcPts val="1172"/>
              </a:spcBef>
              <a:spcAft>
                <a:spcPts val="1172"/>
              </a:spcAft>
              <a:buClr>
                <a:srgbClr val="F26200"/>
              </a:buClr>
            </a:pPr>
            <a:endParaRPr lang="it-IT" altLang="it-IT" sz="2300" dirty="0">
              <a:solidFill>
                <a:srgbClr val="EA5F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GENERALE">
    <p:spTree>
      <p:nvGrpSpPr>
        <p:cNvPr id="1" name=""/>
        <p:cNvGrpSpPr/>
        <p:nvPr/>
      </p:nvGrpSpPr>
      <p:grpSpPr>
        <a:xfrm>
          <a:off x="0" y="0"/>
          <a:ext cx="0" cy="0"/>
          <a:chOff x="0" y="0"/>
          <a:chExt cx="0" cy="0"/>
        </a:xfrm>
      </p:grpSpPr>
      <p:pic>
        <p:nvPicPr>
          <p:cNvPr id="7" name="Picture 2" descr="\\tsclient\Desktop\shutterstock_96692719.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ottotitolo 2"/>
          <p:cNvSpPr>
            <a:spLocks noGrp="1"/>
          </p:cNvSpPr>
          <p:nvPr>
            <p:ph type="subTitle" idx="1"/>
          </p:nvPr>
        </p:nvSpPr>
        <p:spPr>
          <a:xfrm>
            <a:off x="-3747" y="2924944"/>
            <a:ext cx="9150373" cy="648072"/>
          </a:xfrm>
          <a:solidFill>
            <a:schemeClr val="bg1">
              <a:alpha val="10000"/>
            </a:schemeClr>
          </a:solidFill>
          <a:ln>
            <a:noFill/>
          </a:ln>
        </p:spPr>
        <p:txBody>
          <a:bodyPr lIns="360000" tIns="360000" rIns="360000" bIns="360000" anchor="ctr">
            <a:noAutofit/>
          </a:bodyPr>
          <a:lstStyle>
            <a:lvl1pPr marL="0" indent="0" algn="l">
              <a:buNone/>
              <a:defRPr sz="1800">
                <a:solidFill>
                  <a:srgbClr val="00204F"/>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pic>
        <p:nvPicPr>
          <p:cNvPr id="8"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82469" y="248559"/>
            <a:ext cx="1984846" cy="1020201"/>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8" name="Segnaposto testo 17"/>
          <p:cNvSpPr>
            <a:spLocks noGrp="1"/>
          </p:cNvSpPr>
          <p:nvPr>
            <p:ph type="body" sz="quarter" idx="13" hasCustomPrompt="1"/>
          </p:nvPr>
        </p:nvSpPr>
        <p:spPr>
          <a:xfrm>
            <a:off x="4140151" y="4003799"/>
            <a:ext cx="4535537" cy="288925"/>
          </a:xfrm>
        </p:spPr>
        <p:txBody>
          <a:bodyPr anchor="ctr">
            <a:noAutofit/>
          </a:bodyPr>
          <a:lstStyle>
            <a:lvl1pPr marL="0" indent="0" algn="r">
              <a:buNone/>
              <a:defRPr sz="1400" b="1" baseline="0">
                <a:solidFill>
                  <a:srgbClr val="00204F"/>
                </a:solidFill>
              </a:defRPr>
            </a:lvl1pPr>
          </a:lstStyle>
          <a:p>
            <a:pPr lvl="0"/>
            <a:r>
              <a:rPr lang="it-IT" dirty="0" smtClean="0"/>
              <a:t>Nome e Cognome</a:t>
            </a:r>
            <a:endParaRPr lang="it-IT" dirty="0"/>
          </a:p>
        </p:txBody>
      </p:sp>
      <p:sp>
        <p:nvSpPr>
          <p:cNvPr id="19" name="Segnaposto testo 17"/>
          <p:cNvSpPr>
            <a:spLocks noGrp="1"/>
          </p:cNvSpPr>
          <p:nvPr>
            <p:ph type="body" sz="quarter" idx="14" hasCustomPrompt="1"/>
          </p:nvPr>
        </p:nvSpPr>
        <p:spPr>
          <a:xfrm>
            <a:off x="4139952" y="4292203"/>
            <a:ext cx="4535537" cy="288925"/>
          </a:xfrm>
        </p:spPr>
        <p:txBody>
          <a:bodyPr anchor="ctr">
            <a:noAutofit/>
          </a:bodyPr>
          <a:lstStyle>
            <a:lvl1pPr marL="0" indent="0" algn="r">
              <a:buNone/>
              <a:defRPr sz="1200" baseline="0">
                <a:solidFill>
                  <a:schemeClr val="bg1">
                    <a:lumMod val="50000"/>
                  </a:schemeClr>
                </a:solidFill>
              </a:defRPr>
            </a:lvl1pPr>
          </a:lstStyle>
          <a:p>
            <a:pPr lvl="0"/>
            <a:r>
              <a:rPr lang="it-IT" dirty="0" smtClean="0"/>
              <a:t>Società</a:t>
            </a:r>
            <a:endParaRPr lang="it-IT" dirty="0"/>
          </a:p>
        </p:txBody>
      </p:sp>
      <p:sp>
        <p:nvSpPr>
          <p:cNvPr id="20" name="Segnaposto testo 17"/>
          <p:cNvSpPr>
            <a:spLocks noGrp="1"/>
          </p:cNvSpPr>
          <p:nvPr>
            <p:ph type="body" sz="quarter" idx="15" hasCustomPrompt="1"/>
          </p:nvPr>
        </p:nvSpPr>
        <p:spPr>
          <a:xfrm>
            <a:off x="4139952" y="4580235"/>
            <a:ext cx="4535537" cy="288925"/>
          </a:xfrm>
        </p:spPr>
        <p:txBody>
          <a:bodyPr anchor="ctr">
            <a:noAutofit/>
          </a:bodyPr>
          <a:lstStyle>
            <a:lvl1pPr marL="0" indent="0" algn="r">
              <a:buNone/>
              <a:defRPr sz="1400" b="1" baseline="0">
                <a:solidFill>
                  <a:srgbClr val="00204F"/>
                </a:solidFill>
              </a:defRPr>
            </a:lvl1pPr>
          </a:lstStyle>
          <a:p>
            <a:pPr lvl="0"/>
            <a:r>
              <a:rPr lang="it-IT" dirty="0" smtClean="0"/>
              <a:t>Ruolo</a:t>
            </a:r>
            <a:endParaRPr lang="it-IT" dirty="0"/>
          </a:p>
        </p:txBody>
      </p:sp>
      <p:sp>
        <p:nvSpPr>
          <p:cNvPr id="21" name="Titolo 20"/>
          <p:cNvSpPr>
            <a:spLocks noGrp="1"/>
          </p:cNvSpPr>
          <p:nvPr>
            <p:ph type="title"/>
          </p:nvPr>
        </p:nvSpPr>
        <p:spPr>
          <a:xfrm>
            <a:off x="-1120" y="1844823"/>
            <a:ext cx="9144000" cy="1008113"/>
          </a:xfrm>
        </p:spPr>
        <p:txBody>
          <a:bodyPr lIns="360000" tIns="360000" rIns="360000" bIns="360000"/>
          <a:lstStyle>
            <a:lvl1pPr>
              <a:defRPr sz="3200">
                <a:solidFill>
                  <a:srgbClr val="00204F"/>
                </a:solidFill>
              </a:defRPr>
            </a:lvl1pPr>
          </a:lstStyle>
          <a:p>
            <a:r>
              <a:rPr lang="it-IT" dirty="0" smtClean="0"/>
              <a:t>Fare clic per modificare lo stile del titolo</a:t>
            </a:r>
            <a:endParaRPr lang="it-IT" dirty="0"/>
          </a:p>
        </p:txBody>
      </p:sp>
      <p:sp>
        <p:nvSpPr>
          <p:cNvPr id="25" name="Segnaposto testo 17"/>
          <p:cNvSpPr>
            <a:spLocks noGrp="1"/>
          </p:cNvSpPr>
          <p:nvPr>
            <p:ph type="body" sz="quarter" idx="19" hasCustomPrompt="1"/>
          </p:nvPr>
        </p:nvSpPr>
        <p:spPr>
          <a:xfrm>
            <a:off x="323529" y="4581128"/>
            <a:ext cx="2160240" cy="288032"/>
          </a:xfrm>
        </p:spPr>
        <p:txBody>
          <a:bodyPr anchor="ctr">
            <a:noAutofit/>
          </a:bodyPr>
          <a:lstStyle>
            <a:lvl1pPr marL="0" indent="0" algn="l">
              <a:buNone/>
              <a:defRPr sz="1100" b="0" i="1" baseline="0">
                <a:solidFill>
                  <a:srgbClr val="00204F"/>
                </a:solidFill>
              </a:defRPr>
            </a:lvl1pPr>
          </a:lstStyle>
          <a:p>
            <a:pPr lvl="0"/>
            <a:r>
              <a:rPr lang="it-IT" dirty="0" smtClean="0"/>
              <a:t>Data</a:t>
            </a:r>
            <a:endParaRPr lang="it-IT" dirty="0"/>
          </a:p>
        </p:txBody>
      </p:sp>
    </p:spTree>
    <p:extLst>
      <p:ext uri="{BB962C8B-B14F-4D97-AF65-F5344CB8AC3E}">
        <p14:creationId xmlns:p14="http://schemas.microsoft.com/office/powerpoint/2010/main" val="1713845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ARANCIO - EU">
    <p:spTree>
      <p:nvGrpSpPr>
        <p:cNvPr id="1" name=""/>
        <p:cNvGrpSpPr/>
        <p:nvPr/>
      </p:nvGrpSpPr>
      <p:grpSpPr>
        <a:xfrm>
          <a:off x="0" y="0"/>
          <a:ext cx="0" cy="0"/>
          <a:chOff x="0" y="0"/>
          <a:chExt cx="0" cy="0"/>
        </a:xfrm>
      </p:grpSpPr>
      <p:pic>
        <p:nvPicPr>
          <p:cNvPr id="7" name="Picture 2" descr="\\tsclient\Desktop\shutterstock_96692719.jpg"/>
          <p:cNvPicPr>
            <a:picLocks noChangeAspect="1" noChangeArrowheads="1"/>
          </p:cNvPicPr>
          <p:nvPr userDrawn="1"/>
        </p:nvPicPr>
        <p:blipFill rotWithShape="1">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solidFill>
            <a:srgbClr val="00204F"/>
          </a:solidFill>
          <a:extLst/>
        </p:spPr>
      </p:pic>
      <p:sp>
        <p:nvSpPr>
          <p:cNvPr id="13" name="Rettangolo 12"/>
          <p:cNvSpPr/>
          <p:nvPr userDrawn="1"/>
        </p:nvSpPr>
        <p:spPr>
          <a:xfrm>
            <a:off x="-1120" y="6237313"/>
            <a:ext cx="9145120" cy="6206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userDrawn="1"/>
        </p:nvSpPr>
        <p:spPr>
          <a:xfrm>
            <a:off x="-1120" y="980728"/>
            <a:ext cx="9145120" cy="52565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412775"/>
            <a:ext cx="8229600" cy="4680521"/>
          </a:xfrm>
        </p:spPr>
        <p:txBody>
          <a:bodyPr>
            <a:normAutofit/>
          </a:bodyPr>
          <a:lstStyle>
            <a:lvl1pPr>
              <a:defRPr sz="2000">
                <a:solidFill>
                  <a:srgbClr val="00204F"/>
                </a:solidFill>
              </a:defRPr>
            </a:lvl1pPr>
            <a:lvl2pPr>
              <a:defRPr sz="1800">
                <a:solidFill>
                  <a:srgbClr val="00204F"/>
                </a:solidFill>
              </a:defRPr>
            </a:lvl2pPr>
            <a:lvl3pPr>
              <a:defRPr sz="1600">
                <a:solidFill>
                  <a:srgbClr val="00204F"/>
                </a:solidFill>
              </a:defRPr>
            </a:lvl3pPr>
            <a:lvl4pPr>
              <a:defRPr sz="1400">
                <a:solidFill>
                  <a:srgbClr val="00204F"/>
                </a:solidFill>
              </a:defRPr>
            </a:lvl4pPr>
            <a:lvl5pPr>
              <a:defRPr sz="1400">
                <a:solidFill>
                  <a:srgbClr val="00204F"/>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1"/>
          </p:nvPr>
        </p:nvSpPr>
        <p:spPr/>
        <p:txBody>
          <a:bodyPr/>
          <a:lstStyle>
            <a:lvl1pPr>
              <a:defRPr>
                <a:solidFill>
                  <a:srgbClr val="00204F"/>
                </a:solidFill>
              </a:defRPr>
            </a:lvl1pPr>
          </a:lstStyle>
          <a:p>
            <a:endParaRPr lang="it-IT"/>
          </a:p>
        </p:txBody>
      </p:sp>
      <p:sp>
        <p:nvSpPr>
          <p:cNvPr id="9" name="Segnaposto testo 8"/>
          <p:cNvSpPr>
            <a:spLocks noGrp="1"/>
          </p:cNvSpPr>
          <p:nvPr>
            <p:ph type="body" sz="quarter" idx="12"/>
          </p:nvPr>
        </p:nvSpPr>
        <p:spPr>
          <a:xfrm>
            <a:off x="0" y="980728"/>
            <a:ext cx="9144000" cy="215677"/>
          </a:xfrm>
          <a:gradFill flip="none" rotWithShape="1">
            <a:gsLst>
              <a:gs pos="0">
                <a:srgbClr val="F48518"/>
              </a:gs>
              <a:gs pos="50000">
                <a:schemeClr val="accent6">
                  <a:lumMod val="60000"/>
                  <a:lumOff val="40000"/>
                </a:schemeClr>
              </a:gs>
              <a:gs pos="100000">
                <a:schemeClr val="bg1"/>
              </a:gs>
            </a:gsLst>
            <a:lin ang="10800000" scaled="1"/>
            <a:tileRect/>
          </a:gradFill>
          <a:ln>
            <a:noFill/>
          </a:ln>
        </p:spPr>
        <p:txBody>
          <a:bodyPr lIns="360000" tIns="36000" rIns="360000" bIns="36000" anchor="ctr">
            <a:noAutofit/>
          </a:bodyPr>
          <a:lstStyle>
            <a:lvl1pPr marL="0" indent="0" algn="r">
              <a:buNone/>
              <a:defRPr sz="1100" b="1">
                <a:solidFill>
                  <a:schemeClr val="bg1"/>
                </a:solidFill>
              </a:defRPr>
            </a:lvl1pPr>
          </a:lstStyle>
          <a:p>
            <a:pPr lvl="0"/>
            <a:endParaRPr lang="it-IT" dirty="0"/>
          </a:p>
        </p:txBody>
      </p:sp>
      <p:sp>
        <p:nvSpPr>
          <p:cNvPr id="12" name="Segnaposto numero diapositiva 5"/>
          <p:cNvSpPr>
            <a:spLocks noGrp="1"/>
          </p:cNvSpPr>
          <p:nvPr>
            <p:ph type="sldNum" sz="quarter" idx="4"/>
          </p:nvPr>
        </p:nvSpPr>
        <p:spPr>
          <a:xfrm>
            <a:off x="467544" y="6434026"/>
            <a:ext cx="504056" cy="307342"/>
          </a:xfrm>
          <a:prstGeom prst="rect">
            <a:avLst/>
          </a:prstGeom>
        </p:spPr>
        <p:txBody>
          <a:bodyPr vert="horz" lIns="91440" tIns="45720" rIns="91440" bIns="45720" rtlCol="0" anchor="ctr"/>
          <a:lstStyle>
            <a:lvl1pPr algn="l">
              <a:defRPr sz="1050" b="1">
                <a:solidFill>
                  <a:srgbClr val="00204F"/>
                </a:solidFill>
              </a:defRPr>
            </a:lvl1pPr>
          </a:lstStyle>
          <a:p>
            <a:fld id="{56D9516B-78A2-44E5-9C2B-273625E7E95A}" type="slidenum">
              <a:rPr lang="it-IT" smtClean="0"/>
              <a:pPr/>
              <a:t>‹N›</a:t>
            </a:fld>
            <a:endParaRPr lang="it-IT" dirty="0"/>
          </a:p>
        </p:txBody>
      </p:sp>
      <p:pic>
        <p:nvPicPr>
          <p:cNvPr id="11"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28384" y="6362018"/>
            <a:ext cx="712233" cy="36608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2" descr="\\tsclient\Desktop\europa.png"/>
          <p:cNvPicPr>
            <a:picLocks noChangeAspect="1" noChangeArrowheads="1"/>
          </p:cNvPicPr>
          <p:nvPr userDrawn="1"/>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2399" y="188640"/>
            <a:ext cx="856065" cy="67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841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TTOCOPERTINA VERDE - ITA">
    <p:spTree>
      <p:nvGrpSpPr>
        <p:cNvPr id="1" name=""/>
        <p:cNvGrpSpPr/>
        <p:nvPr/>
      </p:nvGrpSpPr>
      <p:grpSpPr>
        <a:xfrm>
          <a:off x="0" y="0"/>
          <a:ext cx="0" cy="0"/>
          <a:chOff x="0" y="0"/>
          <a:chExt cx="0" cy="0"/>
        </a:xfrm>
      </p:grpSpPr>
      <p:pic>
        <p:nvPicPr>
          <p:cNvPr id="6" name="Picture 2" descr="\\tsclient\Desktop\shutterstock_96692719.jpg"/>
          <p:cNvPicPr>
            <a:picLocks noChangeAspect="1" noChangeArrowheads="1"/>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92399" y="476672"/>
            <a:ext cx="980664" cy="504056"/>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1" name="Sottotitolo 2"/>
          <p:cNvSpPr>
            <a:spLocks noGrp="1"/>
          </p:cNvSpPr>
          <p:nvPr>
            <p:ph type="subTitle" idx="1" hasCustomPrompt="1"/>
          </p:nvPr>
        </p:nvSpPr>
        <p:spPr>
          <a:xfrm>
            <a:off x="-3747" y="1772816"/>
            <a:ext cx="9147747" cy="720080"/>
          </a:xfrm>
          <a:solidFill>
            <a:schemeClr val="bg1">
              <a:alpha val="50000"/>
            </a:schemeClr>
          </a:solidFill>
          <a:ln>
            <a:noFill/>
          </a:ln>
        </p:spPr>
        <p:txBody>
          <a:bodyPr lIns="360000" tIns="360000" rIns="360000" bIns="360000" anchor="ctr">
            <a:noAutofit/>
          </a:bodyPr>
          <a:lstStyle>
            <a:lvl1pPr marL="0" indent="0" algn="l">
              <a:buNone/>
              <a:defRPr sz="2400" b="1">
                <a:solidFill>
                  <a:srgbClr val="00204F"/>
                </a:solidFill>
                <a:effectLst/>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Titolo sottosezione</a:t>
            </a:r>
            <a:endParaRPr lang="it-IT" dirty="0"/>
          </a:p>
        </p:txBody>
      </p:sp>
      <p:sp>
        <p:nvSpPr>
          <p:cNvPr id="12" name="Titolo 20"/>
          <p:cNvSpPr>
            <a:spLocks noGrp="1"/>
          </p:cNvSpPr>
          <p:nvPr>
            <p:ph type="title" hasCustomPrompt="1"/>
          </p:nvPr>
        </p:nvSpPr>
        <p:spPr>
          <a:xfrm>
            <a:off x="-1120" y="332657"/>
            <a:ext cx="7669464" cy="864096"/>
          </a:xfrm>
          <a:solidFill>
            <a:schemeClr val="bg1">
              <a:alpha val="50000"/>
            </a:schemeClr>
          </a:solidFill>
        </p:spPr>
        <p:txBody>
          <a:bodyPr lIns="360000" tIns="360000" rIns="360000" bIns="360000"/>
          <a:lstStyle>
            <a:lvl1pPr>
              <a:defRPr sz="3200">
                <a:solidFill>
                  <a:srgbClr val="00204F"/>
                </a:solidFill>
                <a:latin typeface="Cambria" panose="02040503050406030204" pitchFamily="18" charset="0"/>
              </a:defRPr>
            </a:lvl1pPr>
          </a:lstStyle>
          <a:p>
            <a:r>
              <a:rPr lang="it-IT" dirty="0" smtClean="0"/>
              <a:t>Titolo sezione</a:t>
            </a:r>
            <a:endParaRPr lang="it-IT" dirty="0"/>
          </a:p>
        </p:txBody>
      </p:sp>
      <p:sp>
        <p:nvSpPr>
          <p:cNvPr id="14" name="Segnaposto testo 13"/>
          <p:cNvSpPr>
            <a:spLocks noGrp="1"/>
          </p:cNvSpPr>
          <p:nvPr>
            <p:ph type="body" sz="quarter" idx="10" hasCustomPrompt="1"/>
          </p:nvPr>
        </p:nvSpPr>
        <p:spPr>
          <a:xfrm>
            <a:off x="0" y="2564903"/>
            <a:ext cx="9144000" cy="1224137"/>
          </a:xfrm>
          <a:solidFill>
            <a:schemeClr val="bg1">
              <a:alpha val="50000"/>
            </a:schemeClr>
          </a:solidFill>
        </p:spPr>
        <p:txBody>
          <a:bodyPr lIns="360000" tIns="180000" rIns="360000" bIns="180000" numCol="3" anchor="ctr">
            <a:noAutofit/>
          </a:bodyPr>
          <a:lstStyle>
            <a:lvl1pPr marL="342900" indent="-342900">
              <a:buFont typeface="Arial" panose="020B0604020202020204" pitchFamily="34" charset="0"/>
              <a:buChar char="•"/>
              <a:defRPr sz="1400" b="1">
                <a:latin typeface="Cambria" panose="02040503050406030204" pitchFamily="18" charset="0"/>
              </a:defRPr>
            </a:lvl1pPr>
            <a:lvl3pPr marL="1200150" indent="-285750" algn="l">
              <a:buFont typeface="Arial" panose="020B0604020202020204" pitchFamily="34" charset="0"/>
              <a:buChar char="•"/>
              <a:defRPr sz="1400" b="1"/>
            </a:lvl3pPr>
          </a:lstStyle>
          <a:p>
            <a:r>
              <a:rPr lang="it-IT" dirty="0" smtClean="0"/>
              <a:t>Voce 01</a:t>
            </a:r>
          </a:p>
          <a:p>
            <a:r>
              <a:rPr lang="it-IT" dirty="0" smtClean="0"/>
              <a:t>Voce 02</a:t>
            </a:r>
          </a:p>
          <a:p>
            <a:r>
              <a:rPr lang="it-IT" dirty="0" smtClean="0"/>
              <a:t>Voce 03</a:t>
            </a:r>
          </a:p>
          <a:p>
            <a:r>
              <a:rPr lang="it-IT" dirty="0" smtClean="0"/>
              <a:t>Voce 04</a:t>
            </a:r>
          </a:p>
          <a:p>
            <a:r>
              <a:rPr lang="it-IT" dirty="0" smtClean="0"/>
              <a:t>Voce 05</a:t>
            </a:r>
          </a:p>
          <a:p>
            <a:r>
              <a:rPr lang="it-IT" dirty="0" smtClean="0"/>
              <a:t>Voce 06</a:t>
            </a:r>
          </a:p>
        </p:txBody>
      </p:sp>
      <p:pic>
        <p:nvPicPr>
          <p:cNvPr id="1027" name="Picture 3" descr="\\tsclient\Desktop\italia.png"/>
          <p:cNvPicPr>
            <a:picLocks noChangeAspect="1" noChangeArrowheads="1"/>
          </p:cNvPicPr>
          <p:nvPr userDrawn="1"/>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0884" y="1812128"/>
            <a:ext cx="537580" cy="66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000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TTOCOPERTINA VERDE - EU">
    <p:spTree>
      <p:nvGrpSpPr>
        <p:cNvPr id="1" name=""/>
        <p:cNvGrpSpPr/>
        <p:nvPr/>
      </p:nvGrpSpPr>
      <p:grpSpPr>
        <a:xfrm>
          <a:off x="0" y="0"/>
          <a:ext cx="0" cy="0"/>
          <a:chOff x="0" y="0"/>
          <a:chExt cx="0" cy="0"/>
        </a:xfrm>
      </p:grpSpPr>
      <p:pic>
        <p:nvPicPr>
          <p:cNvPr id="6" name="Picture 2" descr="\\tsclient\Desktop\shutterstock_96692719.jpg"/>
          <p:cNvPicPr>
            <a:picLocks noChangeAspect="1" noChangeArrowheads="1"/>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92399" y="476672"/>
            <a:ext cx="980664" cy="504056"/>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1" name="Sottotitolo 2"/>
          <p:cNvSpPr>
            <a:spLocks noGrp="1"/>
          </p:cNvSpPr>
          <p:nvPr>
            <p:ph type="subTitle" idx="1" hasCustomPrompt="1"/>
          </p:nvPr>
        </p:nvSpPr>
        <p:spPr>
          <a:xfrm>
            <a:off x="-3747" y="1772816"/>
            <a:ext cx="9147747" cy="720080"/>
          </a:xfrm>
          <a:solidFill>
            <a:schemeClr val="bg1">
              <a:alpha val="50000"/>
            </a:schemeClr>
          </a:solidFill>
          <a:ln>
            <a:noFill/>
          </a:ln>
        </p:spPr>
        <p:txBody>
          <a:bodyPr lIns="360000" tIns="360000" rIns="360000" bIns="360000" anchor="ctr">
            <a:noAutofit/>
          </a:bodyPr>
          <a:lstStyle>
            <a:lvl1pPr marL="0" indent="0" algn="l">
              <a:buNone/>
              <a:defRPr sz="2400" b="1">
                <a:solidFill>
                  <a:srgbClr val="00204F"/>
                </a:solidFill>
                <a:effectLst/>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Titolo sottosezione</a:t>
            </a:r>
            <a:endParaRPr lang="it-IT" dirty="0"/>
          </a:p>
        </p:txBody>
      </p:sp>
      <p:sp>
        <p:nvSpPr>
          <p:cNvPr id="12" name="Titolo 20"/>
          <p:cNvSpPr>
            <a:spLocks noGrp="1"/>
          </p:cNvSpPr>
          <p:nvPr>
            <p:ph type="title" hasCustomPrompt="1"/>
          </p:nvPr>
        </p:nvSpPr>
        <p:spPr>
          <a:xfrm>
            <a:off x="-1120" y="332657"/>
            <a:ext cx="7669464" cy="864096"/>
          </a:xfrm>
          <a:solidFill>
            <a:schemeClr val="bg1">
              <a:alpha val="50000"/>
            </a:schemeClr>
          </a:solidFill>
        </p:spPr>
        <p:txBody>
          <a:bodyPr lIns="360000" tIns="360000" rIns="360000" bIns="360000"/>
          <a:lstStyle>
            <a:lvl1pPr>
              <a:defRPr sz="3200">
                <a:solidFill>
                  <a:srgbClr val="00204F"/>
                </a:solidFill>
                <a:latin typeface="Cambria" panose="02040503050406030204" pitchFamily="18" charset="0"/>
              </a:defRPr>
            </a:lvl1pPr>
          </a:lstStyle>
          <a:p>
            <a:r>
              <a:rPr lang="it-IT" dirty="0" smtClean="0"/>
              <a:t>Titolo sezione</a:t>
            </a:r>
            <a:endParaRPr lang="it-IT" dirty="0"/>
          </a:p>
        </p:txBody>
      </p:sp>
      <p:sp>
        <p:nvSpPr>
          <p:cNvPr id="14" name="Segnaposto testo 13"/>
          <p:cNvSpPr>
            <a:spLocks noGrp="1"/>
          </p:cNvSpPr>
          <p:nvPr>
            <p:ph type="body" sz="quarter" idx="10" hasCustomPrompt="1"/>
          </p:nvPr>
        </p:nvSpPr>
        <p:spPr>
          <a:xfrm>
            <a:off x="0" y="2564903"/>
            <a:ext cx="9144000" cy="1224137"/>
          </a:xfrm>
          <a:solidFill>
            <a:schemeClr val="bg1">
              <a:alpha val="50000"/>
            </a:schemeClr>
          </a:solidFill>
        </p:spPr>
        <p:txBody>
          <a:bodyPr lIns="360000" tIns="180000" rIns="360000" bIns="180000" numCol="3" anchor="ctr">
            <a:noAutofit/>
          </a:bodyPr>
          <a:lstStyle>
            <a:lvl1pPr marL="342900" indent="-342900">
              <a:buFont typeface="Arial" panose="020B0604020202020204" pitchFamily="34" charset="0"/>
              <a:buChar char="•"/>
              <a:defRPr sz="1400" b="1">
                <a:latin typeface="Cambria" panose="02040503050406030204" pitchFamily="18" charset="0"/>
              </a:defRPr>
            </a:lvl1pPr>
            <a:lvl3pPr marL="1200150" indent="-285750" algn="l">
              <a:buFont typeface="Arial" panose="020B0604020202020204" pitchFamily="34" charset="0"/>
              <a:buChar char="•"/>
              <a:defRPr sz="1400" b="1"/>
            </a:lvl3pPr>
          </a:lstStyle>
          <a:p>
            <a:r>
              <a:rPr lang="it-IT" dirty="0" smtClean="0"/>
              <a:t>Voce 01</a:t>
            </a:r>
          </a:p>
          <a:p>
            <a:r>
              <a:rPr lang="it-IT" dirty="0" smtClean="0"/>
              <a:t>Voce 02</a:t>
            </a:r>
          </a:p>
          <a:p>
            <a:r>
              <a:rPr lang="it-IT" dirty="0" smtClean="0"/>
              <a:t>Voce 03</a:t>
            </a:r>
          </a:p>
          <a:p>
            <a:r>
              <a:rPr lang="it-IT" dirty="0" smtClean="0"/>
              <a:t>Voce 04</a:t>
            </a:r>
          </a:p>
          <a:p>
            <a:r>
              <a:rPr lang="it-IT" dirty="0" smtClean="0"/>
              <a:t>Voce 05</a:t>
            </a:r>
          </a:p>
          <a:p>
            <a:r>
              <a:rPr lang="it-IT" dirty="0" smtClean="0"/>
              <a:t>Voce 06</a:t>
            </a:r>
          </a:p>
        </p:txBody>
      </p:sp>
      <p:pic>
        <p:nvPicPr>
          <p:cNvPr id="1026" name="Picture 2" descr="\\tsclient\Desktop\europa.png"/>
          <p:cNvPicPr>
            <a:picLocks noChangeAspect="1" noChangeArrowheads="1"/>
          </p:cNvPicPr>
          <p:nvPr userDrawn="1"/>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2399" y="1801840"/>
            <a:ext cx="856065" cy="67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759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VERDE - ITA">
    <p:spTree>
      <p:nvGrpSpPr>
        <p:cNvPr id="1" name=""/>
        <p:cNvGrpSpPr/>
        <p:nvPr/>
      </p:nvGrpSpPr>
      <p:grpSpPr>
        <a:xfrm>
          <a:off x="0" y="0"/>
          <a:ext cx="0" cy="0"/>
          <a:chOff x="0" y="0"/>
          <a:chExt cx="0" cy="0"/>
        </a:xfrm>
      </p:grpSpPr>
      <p:pic>
        <p:nvPicPr>
          <p:cNvPr id="7" name="Picture 2" descr="\\tsclient\Desktop\shutterstock_96692719.jpg"/>
          <p:cNvPicPr>
            <a:picLocks noChangeAspect="1" noChangeArrowheads="1"/>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solidFill>
            <a:srgbClr val="00204F"/>
          </a:solidFill>
          <a:extLst/>
        </p:spPr>
      </p:pic>
      <p:sp>
        <p:nvSpPr>
          <p:cNvPr id="13" name="Rettangolo 12"/>
          <p:cNvSpPr/>
          <p:nvPr userDrawn="1"/>
        </p:nvSpPr>
        <p:spPr>
          <a:xfrm>
            <a:off x="-1120" y="6237313"/>
            <a:ext cx="9145120" cy="6206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userDrawn="1"/>
        </p:nvSpPr>
        <p:spPr>
          <a:xfrm>
            <a:off x="-1120" y="980728"/>
            <a:ext cx="9145120" cy="52565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412775"/>
            <a:ext cx="8229600" cy="4680521"/>
          </a:xfrm>
        </p:spPr>
        <p:txBody>
          <a:bodyPr>
            <a:normAutofit/>
          </a:bodyPr>
          <a:lstStyle>
            <a:lvl1pPr>
              <a:defRPr sz="2000">
                <a:solidFill>
                  <a:srgbClr val="00204F"/>
                </a:solidFill>
              </a:defRPr>
            </a:lvl1pPr>
            <a:lvl2pPr>
              <a:defRPr sz="1800">
                <a:solidFill>
                  <a:srgbClr val="00204F"/>
                </a:solidFill>
              </a:defRPr>
            </a:lvl2pPr>
            <a:lvl3pPr>
              <a:defRPr sz="1600">
                <a:solidFill>
                  <a:srgbClr val="00204F"/>
                </a:solidFill>
              </a:defRPr>
            </a:lvl3pPr>
            <a:lvl4pPr>
              <a:defRPr sz="1400">
                <a:solidFill>
                  <a:srgbClr val="00204F"/>
                </a:solidFill>
              </a:defRPr>
            </a:lvl4pPr>
            <a:lvl5pPr>
              <a:defRPr sz="1400">
                <a:solidFill>
                  <a:srgbClr val="00204F"/>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1"/>
          </p:nvPr>
        </p:nvSpPr>
        <p:spPr/>
        <p:txBody>
          <a:bodyPr/>
          <a:lstStyle>
            <a:lvl1pPr>
              <a:defRPr>
                <a:solidFill>
                  <a:srgbClr val="00204F"/>
                </a:solidFill>
              </a:defRPr>
            </a:lvl1pPr>
          </a:lstStyle>
          <a:p>
            <a:endParaRPr lang="it-IT"/>
          </a:p>
        </p:txBody>
      </p:sp>
      <p:sp>
        <p:nvSpPr>
          <p:cNvPr id="9" name="Segnaposto testo 8"/>
          <p:cNvSpPr>
            <a:spLocks noGrp="1"/>
          </p:cNvSpPr>
          <p:nvPr>
            <p:ph type="body" sz="quarter" idx="12"/>
          </p:nvPr>
        </p:nvSpPr>
        <p:spPr>
          <a:xfrm>
            <a:off x="0" y="980728"/>
            <a:ext cx="9144000" cy="215677"/>
          </a:xfrm>
          <a:gradFill flip="none" rotWithShape="1">
            <a:gsLst>
              <a:gs pos="0">
                <a:schemeClr val="accent3">
                  <a:lumMod val="50000"/>
                </a:schemeClr>
              </a:gs>
              <a:gs pos="50000">
                <a:schemeClr val="accent3">
                  <a:lumMod val="60000"/>
                  <a:lumOff val="40000"/>
                </a:schemeClr>
              </a:gs>
              <a:gs pos="100000">
                <a:schemeClr val="bg1"/>
              </a:gs>
            </a:gsLst>
            <a:lin ang="10800000" scaled="1"/>
            <a:tileRect/>
          </a:gradFill>
          <a:ln>
            <a:noFill/>
          </a:ln>
        </p:spPr>
        <p:txBody>
          <a:bodyPr lIns="360000" tIns="36000" rIns="360000" bIns="36000" anchor="ctr">
            <a:noAutofit/>
          </a:bodyPr>
          <a:lstStyle>
            <a:lvl1pPr marL="0" indent="0" algn="r">
              <a:buNone/>
              <a:defRPr sz="1100" b="1">
                <a:solidFill>
                  <a:schemeClr val="bg1"/>
                </a:solidFill>
              </a:defRPr>
            </a:lvl1pPr>
          </a:lstStyle>
          <a:p>
            <a:pPr lvl="0"/>
            <a:endParaRPr lang="it-IT" dirty="0"/>
          </a:p>
        </p:txBody>
      </p:sp>
      <p:sp>
        <p:nvSpPr>
          <p:cNvPr id="12" name="Segnaposto numero diapositiva 5"/>
          <p:cNvSpPr>
            <a:spLocks noGrp="1"/>
          </p:cNvSpPr>
          <p:nvPr>
            <p:ph type="sldNum" sz="quarter" idx="4"/>
          </p:nvPr>
        </p:nvSpPr>
        <p:spPr>
          <a:xfrm>
            <a:off x="467544" y="6434026"/>
            <a:ext cx="504056" cy="307342"/>
          </a:xfrm>
          <a:prstGeom prst="rect">
            <a:avLst/>
          </a:prstGeom>
        </p:spPr>
        <p:txBody>
          <a:bodyPr vert="horz" lIns="91440" tIns="45720" rIns="91440" bIns="45720" rtlCol="0" anchor="ctr"/>
          <a:lstStyle>
            <a:lvl1pPr algn="l">
              <a:defRPr sz="1050" b="1">
                <a:solidFill>
                  <a:srgbClr val="00204F"/>
                </a:solidFill>
              </a:defRPr>
            </a:lvl1pPr>
          </a:lstStyle>
          <a:p>
            <a:fld id="{56D9516B-78A2-44E5-9C2B-273625E7E95A}" type="slidenum">
              <a:rPr lang="it-IT" smtClean="0"/>
              <a:pPr/>
              <a:t>‹N›</a:t>
            </a:fld>
            <a:endParaRPr lang="it-IT" dirty="0"/>
          </a:p>
        </p:txBody>
      </p:sp>
      <p:pic>
        <p:nvPicPr>
          <p:cNvPr id="11"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28384" y="6362018"/>
            <a:ext cx="712233" cy="36608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3" descr="\\tsclient\Desktop\italia.png"/>
          <p:cNvPicPr>
            <a:picLocks noChangeAspect="1" noChangeArrowheads="1"/>
          </p:cNvPicPr>
          <p:nvPr userDrawn="1"/>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0884" y="188640"/>
            <a:ext cx="537580" cy="66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355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VERDE - EU">
    <p:spTree>
      <p:nvGrpSpPr>
        <p:cNvPr id="1" name=""/>
        <p:cNvGrpSpPr/>
        <p:nvPr/>
      </p:nvGrpSpPr>
      <p:grpSpPr>
        <a:xfrm>
          <a:off x="0" y="0"/>
          <a:ext cx="0" cy="0"/>
          <a:chOff x="0" y="0"/>
          <a:chExt cx="0" cy="0"/>
        </a:xfrm>
      </p:grpSpPr>
      <p:pic>
        <p:nvPicPr>
          <p:cNvPr id="7" name="Picture 2" descr="\\tsclient\Desktop\shutterstock_96692719.jpg"/>
          <p:cNvPicPr>
            <a:picLocks noChangeAspect="1" noChangeArrowheads="1"/>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solidFill>
            <a:srgbClr val="00204F"/>
          </a:solidFill>
          <a:extLst/>
        </p:spPr>
      </p:pic>
      <p:sp>
        <p:nvSpPr>
          <p:cNvPr id="13" name="Rettangolo 12"/>
          <p:cNvSpPr/>
          <p:nvPr userDrawn="1"/>
        </p:nvSpPr>
        <p:spPr>
          <a:xfrm>
            <a:off x="-1120" y="6237313"/>
            <a:ext cx="9145120" cy="6206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userDrawn="1"/>
        </p:nvSpPr>
        <p:spPr>
          <a:xfrm>
            <a:off x="-1120" y="980728"/>
            <a:ext cx="9145120" cy="52565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412775"/>
            <a:ext cx="8229600" cy="4680521"/>
          </a:xfrm>
        </p:spPr>
        <p:txBody>
          <a:bodyPr>
            <a:normAutofit/>
          </a:bodyPr>
          <a:lstStyle>
            <a:lvl1pPr>
              <a:defRPr sz="2000">
                <a:solidFill>
                  <a:srgbClr val="00204F"/>
                </a:solidFill>
              </a:defRPr>
            </a:lvl1pPr>
            <a:lvl2pPr>
              <a:defRPr sz="1800">
                <a:solidFill>
                  <a:srgbClr val="00204F"/>
                </a:solidFill>
              </a:defRPr>
            </a:lvl2pPr>
            <a:lvl3pPr>
              <a:defRPr sz="1600">
                <a:solidFill>
                  <a:srgbClr val="00204F"/>
                </a:solidFill>
              </a:defRPr>
            </a:lvl3pPr>
            <a:lvl4pPr>
              <a:defRPr sz="1400">
                <a:solidFill>
                  <a:srgbClr val="00204F"/>
                </a:solidFill>
              </a:defRPr>
            </a:lvl4pPr>
            <a:lvl5pPr>
              <a:defRPr sz="1400">
                <a:solidFill>
                  <a:srgbClr val="00204F"/>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1"/>
          </p:nvPr>
        </p:nvSpPr>
        <p:spPr/>
        <p:txBody>
          <a:bodyPr/>
          <a:lstStyle>
            <a:lvl1pPr>
              <a:defRPr>
                <a:solidFill>
                  <a:srgbClr val="00204F"/>
                </a:solidFill>
              </a:defRPr>
            </a:lvl1pPr>
          </a:lstStyle>
          <a:p>
            <a:endParaRPr lang="it-IT"/>
          </a:p>
        </p:txBody>
      </p:sp>
      <p:sp>
        <p:nvSpPr>
          <p:cNvPr id="9" name="Segnaposto testo 8"/>
          <p:cNvSpPr>
            <a:spLocks noGrp="1"/>
          </p:cNvSpPr>
          <p:nvPr>
            <p:ph type="body" sz="quarter" idx="12"/>
          </p:nvPr>
        </p:nvSpPr>
        <p:spPr>
          <a:xfrm>
            <a:off x="0" y="980728"/>
            <a:ext cx="9144000" cy="215677"/>
          </a:xfrm>
          <a:gradFill flip="none" rotWithShape="1">
            <a:gsLst>
              <a:gs pos="0">
                <a:schemeClr val="accent3">
                  <a:lumMod val="50000"/>
                </a:schemeClr>
              </a:gs>
              <a:gs pos="50000">
                <a:schemeClr val="accent3">
                  <a:lumMod val="60000"/>
                  <a:lumOff val="40000"/>
                </a:schemeClr>
              </a:gs>
              <a:gs pos="100000">
                <a:schemeClr val="bg1"/>
              </a:gs>
            </a:gsLst>
            <a:lin ang="10800000" scaled="1"/>
            <a:tileRect/>
          </a:gradFill>
          <a:ln>
            <a:noFill/>
          </a:ln>
        </p:spPr>
        <p:txBody>
          <a:bodyPr lIns="360000" tIns="36000" rIns="360000" bIns="36000" anchor="ctr">
            <a:noAutofit/>
          </a:bodyPr>
          <a:lstStyle>
            <a:lvl1pPr marL="0" indent="0" algn="r">
              <a:buNone/>
              <a:defRPr sz="1100" b="1">
                <a:solidFill>
                  <a:schemeClr val="bg1"/>
                </a:solidFill>
              </a:defRPr>
            </a:lvl1pPr>
          </a:lstStyle>
          <a:p>
            <a:pPr lvl="0"/>
            <a:endParaRPr lang="it-IT" dirty="0"/>
          </a:p>
        </p:txBody>
      </p:sp>
      <p:sp>
        <p:nvSpPr>
          <p:cNvPr id="12" name="Segnaposto numero diapositiva 5"/>
          <p:cNvSpPr>
            <a:spLocks noGrp="1"/>
          </p:cNvSpPr>
          <p:nvPr>
            <p:ph type="sldNum" sz="quarter" idx="4"/>
          </p:nvPr>
        </p:nvSpPr>
        <p:spPr>
          <a:xfrm>
            <a:off x="467544" y="6434026"/>
            <a:ext cx="504056" cy="307342"/>
          </a:xfrm>
          <a:prstGeom prst="rect">
            <a:avLst/>
          </a:prstGeom>
        </p:spPr>
        <p:txBody>
          <a:bodyPr vert="horz" lIns="91440" tIns="45720" rIns="91440" bIns="45720" rtlCol="0" anchor="ctr"/>
          <a:lstStyle>
            <a:lvl1pPr algn="l">
              <a:defRPr sz="1050" b="1">
                <a:solidFill>
                  <a:srgbClr val="00204F"/>
                </a:solidFill>
              </a:defRPr>
            </a:lvl1pPr>
          </a:lstStyle>
          <a:p>
            <a:fld id="{56D9516B-78A2-44E5-9C2B-273625E7E95A}" type="slidenum">
              <a:rPr lang="it-IT" smtClean="0"/>
              <a:pPr/>
              <a:t>‹N›</a:t>
            </a:fld>
            <a:endParaRPr lang="it-IT" dirty="0"/>
          </a:p>
        </p:txBody>
      </p:sp>
      <p:pic>
        <p:nvPicPr>
          <p:cNvPr id="11"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28384" y="6362018"/>
            <a:ext cx="712233" cy="36608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2" descr="\\tsclient\Desktop\europa.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892399" y="188640"/>
            <a:ext cx="856065" cy="67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118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IUSURA GENERALE">
    <p:spTree>
      <p:nvGrpSpPr>
        <p:cNvPr id="1" name=""/>
        <p:cNvGrpSpPr/>
        <p:nvPr/>
      </p:nvGrpSpPr>
      <p:grpSpPr>
        <a:xfrm>
          <a:off x="0" y="0"/>
          <a:ext cx="0" cy="0"/>
          <a:chOff x="0" y="0"/>
          <a:chExt cx="0" cy="0"/>
        </a:xfrm>
      </p:grpSpPr>
      <p:pic>
        <p:nvPicPr>
          <p:cNvPr id="7" name="Picture 2" descr="\\tsclient\Desktop\shutterstock_96692719.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sclient\Desktop\logo_uve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9767" y="1616711"/>
            <a:ext cx="1424467" cy="732169"/>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3" name="Sottotitolo 2"/>
          <p:cNvSpPr txBox="1">
            <a:spLocks/>
          </p:cNvSpPr>
          <p:nvPr userDrawn="1"/>
        </p:nvSpPr>
        <p:spPr>
          <a:xfrm>
            <a:off x="1" y="3295799"/>
            <a:ext cx="9143999" cy="421233"/>
          </a:xfrm>
          <a:prstGeom prst="rect">
            <a:avLst/>
          </a:prstGeom>
          <a:noFill/>
          <a:ln>
            <a:noFill/>
          </a:ln>
        </p:spPr>
        <p:txBody>
          <a:bodyPr vert="horz" lIns="360000" tIns="360000" rIns="360000" bIns="360000" rtlCol="0" anchor="ctr">
            <a:noAutofit/>
          </a:bodyPr>
          <a:lstStyle>
            <a:lvl1pPr marL="0" indent="0" algn="l" defTabSz="914400" rtl="0" eaLnBrk="1" latinLnBrk="0" hangingPunct="1">
              <a:spcBef>
                <a:spcPct val="20000"/>
              </a:spcBef>
              <a:buFont typeface="Arial" panose="020B0604020202020204" pitchFamily="34" charset="0"/>
              <a:buNone/>
              <a:defRPr sz="2000" kern="1200">
                <a:solidFill>
                  <a:srgbClr val="00204F"/>
                </a:solidFill>
                <a:effectLst/>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it-IT" sz="1800" b="1" dirty="0" smtClean="0">
                <a:solidFill>
                  <a:schemeClr val="bg1">
                    <a:lumMod val="50000"/>
                  </a:schemeClr>
                </a:solidFill>
                <a:latin typeface="Cambria" panose="02040503050406030204" pitchFamily="18" charset="0"/>
              </a:rPr>
              <a:t>Uvet Group</a:t>
            </a:r>
          </a:p>
        </p:txBody>
      </p:sp>
      <p:grpSp>
        <p:nvGrpSpPr>
          <p:cNvPr id="4" name="Gruppo 3"/>
          <p:cNvGrpSpPr/>
          <p:nvPr userDrawn="1"/>
        </p:nvGrpSpPr>
        <p:grpSpPr>
          <a:xfrm>
            <a:off x="4103948" y="3645024"/>
            <a:ext cx="966688" cy="276999"/>
            <a:chOff x="4067944" y="3645024"/>
            <a:chExt cx="966688" cy="276999"/>
          </a:xfrm>
        </p:grpSpPr>
        <p:pic>
          <p:nvPicPr>
            <p:cNvPr id="1026" name="Picture 2" descr="\\tsclient\Desktop\Twitter_logo_blue.png"/>
            <p:cNvPicPr>
              <a:picLocks noChangeAspect="1" noChangeArrowheads="1"/>
            </p:cNvPicPr>
            <p:nvPr userDrawn="1"/>
          </p:nvPicPr>
          <p:blipFill>
            <a:blip r:embed="rId4" cstate="print">
              <a:grayscl/>
              <a:extLst>
                <a:ext uri="{28A0092B-C50C-407E-A947-70E740481C1C}">
                  <a14:useLocalDpi xmlns:a14="http://schemas.microsoft.com/office/drawing/2010/main" val="0"/>
                </a:ext>
              </a:extLst>
            </a:blip>
            <a:srcRect/>
            <a:stretch>
              <a:fillRect/>
            </a:stretch>
          </p:blipFill>
          <p:spPr bwMode="auto">
            <a:xfrm>
              <a:off x="4067944" y="3728019"/>
              <a:ext cx="163686" cy="13307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userDrawn="1"/>
          </p:nvSpPr>
          <p:spPr>
            <a:xfrm>
              <a:off x="4179783" y="3645024"/>
              <a:ext cx="854849" cy="276999"/>
            </a:xfrm>
            <a:prstGeom prst="rect">
              <a:avLst/>
            </a:prstGeom>
          </p:spPr>
          <p:txBody>
            <a:bodyPr wrap="none">
              <a:spAutoFit/>
            </a:bodyPr>
            <a:lstStyle/>
            <a:p>
              <a:r>
                <a:rPr lang="it-IT" sz="1200" dirty="0" err="1" smtClean="0">
                  <a:solidFill>
                    <a:schemeClr val="bg1">
                      <a:lumMod val="50000"/>
                    </a:schemeClr>
                  </a:solidFill>
                  <a:latin typeface="Cambria" panose="02040503050406030204" pitchFamily="18" charset="0"/>
                </a:rPr>
                <a:t>uvetgroup</a:t>
              </a:r>
              <a:endParaRPr lang="it-IT" dirty="0">
                <a:latin typeface="Cambria" panose="02040503050406030204" pitchFamily="18" charset="0"/>
              </a:endParaRPr>
            </a:p>
          </p:txBody>
        </p:sp>
      </p:grpSp>
    </p:spTree>
    <p:extLst>
      <p:ext uri="{BB962C8B-B14F-4D97-AF65-F5344CB8AC3E}">
        <p14:creationId xmlns:p14="http://schemas.microsoft.com/office/powerpoint/2010/main" val="25335018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nchor="t"/>
          <a:lstStyle>
            <a:lvl1pPr>
              <a:defRPr>
                <a:solidFill>
                  <a:srgbClr val="002060"/>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0AD12BF-E8DC-48FC-A61D-0E97B489A590}" type="datetime2">
              <a:rPr lang="it-IT" smtClean="0"/>
              <a:pPr/>
              <a:t>giovedì 8 ottobre 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6335B-66E9-4F9F-A840-E3D6859BF415}"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2735AFF-3C15-45CD-AC11-C782FD11156F}" type="datetime2">
              <a:rPr lang="it-IT" smtClean="0"/>
              <a:pPr/>
              <a:t>giovedì 8 ottobre 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46335B-66E9-4F9F-A840-E3D6859BF415}"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E5E98AA-543F-4466-8BC9-9A76CB58AC67}" type="datetime2">
              <a:rPr lang="it-IT" smtClean="0"/>
              <a:pPr/>
              <a:t>giovedì 8 ottobre 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6335B-66E9-4F9F-A840-E3D6859BF415}"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Due contenuti">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a:stretch>
            <a:fillRect/>
          </a:stretch>
        </p:blipFill>
        <p:spPr bwMode="auto">
          <a:xfrm>
            <a:off x="7092280" y="6165304"/>
            <a:ext cx="1907704" cy="37144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GENERALE">
    <p:spTree>
      <p:nvGrpSpPr>
        <p:cNvPr id="1" name=""/>
        <p:cNvGrpSpPr/>
        <p:nvPr/>
      </p:nvGrpSpPr>
      <p:grpSpPr>
        <a:xfrm>
          <a:off x="0" y="0"/>
          <a:ext cx="0" cy="0"/>
          <a:chOff x="0" y="0"/>
          <a:chExt cx="0" cy="0"/>
        </a:xfrm>
      </p:grpSpPr>
      <p:pic>
        <p:nvPicPr>
          <p:cNvPr id="7" name="Picture 2" descr="\\tsclient\Desktop\shutterstock_96692719.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userDrawn="1"/>
        </p:nvSpPr>
        <p:spPr>
          <a:xfrm>
            <a:off x="-1120" y="980728"/>
            <a:ext cx="9145120" cy="52565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57200" y="274638"/>
            <a:ext cx="8219256" cy="562074"/>
          </a:xfrm>
        </p:spPr>
        <p:txBody>
          <a:bodyPr/>
          <a:lstStyle/>
          <a:p>
            <a:r>
              <a:rPr lang="it-IT" dirty="0" smtClean="0"/>
              <a:t>FARE CLIC PER MODIFICARE LO STILE DEL TITOLO</a:t>
            </a:r>
            <a:endParaRPr lang="it-IT" dirty="0"/>
          </a:p>
        </p:txBody>
      </p:sp>
      <p:sp>
        <p:nvSpPr>
          <p:cNvPr id="12" name="Segnaposto contenuto 2"/>
          <p:cNvSpPr>
            <a:spLocks noGrp="1"/>
          </p:cNvSpPr>
          <p:nvPr>
            <p:ph idx="1"/>
          </p:nvPr>
        </p:nvSpPr>
        <p:spPr>
          <a:xfrm>
            <a:off x="457200" y="1412775"/>
            <a:ext cx="8229600" cy="4680521"/>
          </a:xfrm>
        </p:spPr>
        <p:txBody>
          <a:bodyPr>
            <a:normAutofit/>
          </a:bodyPr>
          <a:lstStyle>
            <a:lvl1pPr>
              <a:defRPr sz="2000">
                <a:solidFill>
                  <a:srgbClr val="00204F"/>
                </a:solidFill>
              </a:defRPr>
            </a:lvl1pPr>
            <a:lvl2pPr>
              <a:defRPr sz="1800">
                <a:solidFill>
                  <a:srgbClr val="00204F"/>
                </a:solidFill>
              </a:defRPr>
            </a:lvl2pPr>
            <a:lvl3pPr>
              <a:defRPr sz="1600">
                <a:solidFill>
                  <a:srgbClr val="00204F"/>
                </a:solidFill>
              </a:defRPr>
            </a:lvl3pPr>
            <a:lvl4pPr>
              <a:defRPr sz="1400">
                <a:solidFill>
                  <a:srgbClr val="00204F"/>
                </a:solidFill>
              </a:defRPr>
            </a:lvl4pPr>
            <a:lvl5pPr>
              <a:defRPr sz="1400">
                <a:solidFill>
                  <a:srgbClr val="00204F"/>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13" name="Segnaposto testo 8"/>
          <p:cNvSpPr>
            <a:spLocks noGrp="1"/>
          </p:cNvSpPr>
          <p:nvPr>
            <p:ph type="body" sz="quarter" idx="12"/>
          </p:nvPr>
        </p:nvSpPr>
        <p:spPr>
          <a:xfrm>
            <a:off x="0" y="980728"/>
            <a:ext cx="9144000" cy="215677"/>
          </a:xfrm>
          <a:gradFill flip="none" rotWithShape="1">
            <a:gsLst>
              <a:gs pos="0">
                <a:schemeClr val="bg1">
                  <a:lumMod val="50000"/>
                </a:schemeClr>
              </a:gs>
              <a:gs pos="50000">
                <a:schemeClr val="bg1">
                  <a:lumMod val="85000"/>
                </a:schemeClr>
              </a:gs>
              <a:gs pos="100000">
                <a:schemeClr val="bg1"/>
              </a:gs>
            </a:gsLst>
            <a:lin ang="10800000" scaled="1"/>
            <a:tileRect/>
          </a:gradFill>
          <a:ln>
            <a:noFill/>
          </a:ln>
        </p:spPr>
        <p:txBody>
          <a:bodyPr lIns="360000" tIns="36000" rIns="360000" bIns="36000" anchor="ctr">
            <a:noAutofit/>
          </a:bodyPr>
          <a:lstStyle>
            <a:lvl1pPr marL="0" indent="0" algn="r">
              <a:buNone/>
              <a:defRPr sz="1100" b="1">
                <a:solidFill>
                  <a:schemeClr val="bg1"/>
                </a:solidFill>
              </a:defRPr>
            </a:lvl1pPr>
          </a:lstStyle>
          <a:p>
            <a:pPr lvl="0"/>
            <a:endParaRPr lang="it-IT" dirty="0"/>
          </a:p>
        </p:txBody>
      </p:sp>
      <p:sp>
        <p:nvSpPr>
          <p:cNvPr id="14" name="Segnaposto piè di pagina 4"/>
          <p:cNvSpPr>
            <a:spLocks noGrp="1"/>
          </p:cNvSpPr>
          <p:nvPr>
            <p:ph type="ftr" sz="quarter" idx="11"/>
          </p:nvPr>
        </p:nvSpPr>
        <p:spPr>
          <a:xfrm>
            <a:off x="3124200" y="6356350"/>
            <a:ext cx="2895600" cy="365125"/>
          </a:xfrm>
        </p:spPr>
        <p:txBody>
          <a:bodyPr/>
          <a:lstStyle>
            <a:lvl1pPr>
              <a:defRPr>
                <a:solidFill>
                  <a:srgbClr val="00204F"/>
                </a:solidFill>
              </a:defRPr>
            </a:lvl1pPr>
          </a:lstStyle>
          <a:p>
            <a:endParaRPr lang="it-IT"/>
          </a:p>
        </p:txBody>
      </p:sp>
      <p:sp>
        <p:nvSpPr>
          <p:cNvPr id="16" name="Rettangolo 15"/>
          <p:cNvSpPr/>
          <p:nvPr userDrawn="1"/>
        </p:nvSpPr>
        <p:spPr>
          <a:xfrm>
            <a:off x="-1120" y="6237313"/>
            <a:ext cx="9145120" cy="6206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Segnaposto numero diapositiva 5"/>
          <p:cNvSpPr>
            <a:spLocks noGrp="1"/>
          </p:cNvSpPr>
          <p:nvPr>
            <p:ph type="sldNum" sz="quarter" idx="4"/>
          </p:nvPr>
        </p:nvSpPr>
        <p:spPr>
          <a:xfrm>
            <a:off x="467544" y="6434026"/>
            <a:ext cx="504056" cy="307342"/>
          </a:xfrm>
          <a:prstGeom prst="rect">
            <a:avLst/>
          </a:prstGeom>
        </p:spPr>
        <p:txBody>
          <a:bodyPr vert="horz" lIns="91440" tIns="45720" rIns="91440" bIns="45720" rtlCol="0" anchor="ctr"/>
          <a:lstStyle>
            <a:lvl1pPr algn="l">
              <a:defRPr sz="1050" b="1">
                <a:solidFill>
                  <a:srgbClr val="00204F"/>
                </a:solidFill>
              </a:defRPr>
            </a:lvl1pPr>
          </a:lstStyle>
          <a:p>
            <a:fld id="{56D9516B-78A2-44E5-9C2B-273625E7E95A}" type="slidenum">
              <a:rPr lang="it-IT" smtClean="0"/>
              <a:pPr/>
              <a:t>‹N›</a:t>
            </a:fld>
            <a:endParaRPr lang="it-IT" dirty="0"/>
          </a:p>
        </p:txBody>
      </p:sp>
      <p:pic>
        <p:nvPicPr>
          <p:cNvPr id="18"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28384" y="6362018"/>
            <a:ext cx="712233" cy="36608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0573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Diapositiva titolo">
    <p:spTree>
      <p:nvGrpSpPr>
        <p:cNvPr id="1" name=""/>
        <p:cNvGrpSpPr/>
        <p:nvPr/>
      </p:nvGrpSpPr>
      <p:grpSpPr>
        <a:xfrm>
          <a:off x="0" y="0"/>
          <a:ext cx="0" cy="0"/>
          <a:chOff x="0" y="0"/>
          <a:chExt cx="0" cy="0"/>
        </a:xfrm>
      </p:grpSpPr>
      <p:sp>
        <p:nvSpPr>
          <p:cNvPr id="2" name="Rettangolo 1"/>
          <p:cNvSpPr/>
          <p:nvPr/>
        </p:nvSpPr>
        <p:spPr>
          <a:xfrm>
            <a:off x="0" y="6164834"/>
            <a:ext cx="9144000" cy="7255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sp>
        <p:nvSpPr>
          <p:cNvPr id="3" name="Rettangolo 2"/>
          <p:cNvSpPr/>
          <p:nvPr/>
        </p:nvSpPr>
        <p:spPr>
          <a:xfrm>
            <a:off x="0" y="5876852"/>
            <a:ext cx="9144000" cy="21654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pic>
        <p:nvPicPr>
          <p:cNvPr id="4" name="Picture 3" descr="C:\Users\lbocciardi\AppData\Local\Microsoft\Windows\Temporary Internet Files\Content.Outlook\7I743V3P\striscia uman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090" y="-27905"/>
            <a:ext cx="7567910" cy="7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bocciardi\Desktop\Corporate Identity\Loghi nuovi\thinking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34" y="476623"/>
            <a:ext cx="891852" cy="17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Corporate Identity\Loghi_Definitivi al 28-06-2012\Loghi alta risoluzione\health care altissima.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77" y="116087"/>
            <a:ext cx="1446609"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a:spLocks noChangeArrowheads="1"/>
          </p:cNvSpPr>
          <p:nvPr/>
        </p:nvSpPr>
        <p:spPr bwMode="auto">
          <a:xfrm>
            <a:off x="3635500" y="6381380"/>
            <a:ext cx="1009055" cy="22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40815" rIns="81630" bIns="40815">
            <a:spAutoFit/>
          </a:bodyPr>
          <a:lstStyle>
            <a:lvl1pPr eaLnBrk="0" hangingPunct="0">
              <a:defRPr sz="43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3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9pPr>
          </a:lstStyle>
          <a:p>
            <a:pPr eaLnBrk="1" hangingPunct="1">
              <a:defRPr/>
            </a:pPr>
            <a:r>
              <a:rPr lang="it-IT" sz="900" smtClean="0">
                <a:solidFill>
                  <a:srgbClr val="10253F"/>
                </a:solidFill>
              </a:rPr>
              <a:t>CME Provider</a:t>
            </a:r>
          </a:p>
        </p:txBody>
      </p:sp>
      <p:pic>
        <p:nvPicPr>
          <p:cNvPr id="8" name="Picture 3" descr="S:\Corporate Identity\Loghi_Definitivi al 28-06-2012\Loghi alta risoluzione\congress lab alta ris.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6428260"/>
            <a:ext cx="1156395" cy="20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48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Diapositiva titolo">
    <p:spTree>
      <p:nvGrpSpPr>
        <p:cNvPr id="1" name=""/>
        <p:cNvGrpSpPr/>
        <p:nvPr/>
      </p:nvGrpSpPr>
      <p:grpSpPr>
        <a:xfrm>
          <a:off x="0" y="0"/>
          <a:ext cx="0" cy="0"/>
          <a:chOff x="0" y="0"/>
          <a:chExt cx="0" cy="0"/>
        </a:xfrm>
      </p:grpSpPr>
      <p:sp>
        <p:nvSpPr>
          <p:cNvPr id="2" name="Rettangolo 1"/>
          <p:cNvSpPr/>
          <p:nvPr/>
        </p:nvSpPr>
        <p:spPr>
          <a:xfrm>
            <a:off x="0" y="6164834"/>
            <a:ext cx="9144000" cy="7255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sp>
        <p:nvSpPr>
          <p:cNvPr id="3" name="Rettangolo 2"/>
          <p:cNvSpPr/>
          <p:nvPr/>
        </p:nvSpPr>
        <p:spPr>
          <a:xfrm>
            <a:off x="0" y="5876852"/>
            <a:ext cx="9144000" cy="21654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pic>
        <p:nvPicPr>
          <p:cNvPr id="4" name="Picture 3" descr="C:\Users\lbocciardi\AppData\Local\Microsoft\Windows\Temporary Internet Files\Content.Outlook\7I743V3P\striscia uman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090" y="-27905"/>
            <a:ext cx="7567910" cy="7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bocciardi\Desktop\Corporate Identity\Loghi nuovi\thinking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34" y="476623"/>
            <a:ext cx="891852" cy="17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Corporate Identity\Loghi_Definitivi al 28-06-2012\Loghi alta risoluzione\health care altissima.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77" y="116087"/>
            <a:ext cx="1446609"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a:spLocks noChangeArrowheads="1"/>
          </p:cNvSpPr>
          <p:nvPr/>
        </p:nvSpPr>
        <p:spPr bwMode="auto">
          <a:xfrm>
            <a:off x="3635500" y="6381380"/>
            <a:ext cx="1009055" cy="22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40815" rIns="81630" bIns="40815">
            <a:spAutoFit/>
          </a:bodyPr>
          <a:lstStyle>
            <a:lvl1pPr eaLnBrk="0" hangingPunct="0">
              <a:defRPr sz="43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3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9pPr>
          </a:lstStyle>
          <a:p>
            <a:pPr eaLnBrk="1" hangingPunct="1">
              <a:defRPr/>
            </a:pPr>
            <a:r>
              <a:rPr lang="it-IT" sz="900" smtClean="0">
                <a:solidFill>
                  <a:srgbClr val="10253F"/>
                </a:solidFill>
              </a:rPr>
              <a:t>CME Provider</a:t>
            </a:r>
          </a:p>
        </p:txBody>
      </p:sp>
      <p:pic>
        <p:nvPicPr>
          <p:cNvPr id="8" name="Picture 3" descr="S:\Corporate Identity\Loghi_Definitivi al 28-06-2012\Loghi alta risoluzione\congress lab alta ris.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6428260"/>
            <a:ext cx="1156395" cy="20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48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Diapositiva titolo">
    <p:spTree>
      <p:nvGrpSpPr>
        <p:cNvPr id="1" name=""/>
        <p:cNvGrpSpPr/>
        <p:nvPr/>
      </p:nvGrpSpPr>
      <p:grpSpPr>
        <a:xfrm>
          <a:off x="0" y="0"/>
          <a:ext cx="0" cy="0"/>
          <a:chOff x="0" y="0"/>
          <a:chExt cx="0" cy="0"/>
        </a:xfrm>
      </p:grpSpPr>
      <p:sp>
        <p:nvSpPr>
          <p:cNvPr id="2" name="Rettangolo 1"/>
          <p:cNvSpPr/>
          <p:nvPr/>
        </p:nvSpPr>
        <p:spPr>
          <a:xfrm>
            <a:off x="0" y="6164834"/>
            <a:ext cx="9144000" cy="7255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sp>
        <p:nvSpPr>
          <p:cNvPr id="3" name="Rettangolo 2"/>
          <p:cNvSpPr/>
          <p:nvPr/>
        </p:nvSpPr>
        <p:spPr>
          <a:xfrm>
            <a:off x="0" y="5876852"/>
            <a:ext cx="9144000" cy="21654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pic>
        <p:nvPicPr>
          <p:cNvPr id="4" name="Picture 3" descr="C:\Users\lbocciardi\AppData\Local\Microsoft\Windows\Temporary Internet Files\Content.Outlook\7I743V3P\striscia uman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090" y="-27905"/>
            <a:ext cx="7567910" cy="7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bocciardi\Desktop\Corporate Identity\Loghi nuovi\thinking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34" y="476623"/>
            <a:ext cx="891852" cy="17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Corporate Identity\Loghi_Definitivi al 28-06-2012\Loghi alta risoluzione\health care altissima.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77" y="116087"/>
            <a:ext cx="1446609"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a:spLocks noChangeArrowheads="1"/>
          </p:cNvSpPr>
          <p:nvPr/>
        </p:nvSpPr>
        <p:spPr bwMode="auto">
          <a:xfrm>
            <a:off x="3635500" y="6381380"/>
            <a:ext cx="1009055" cy="22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40815" rIns="81630" bIns="40815">
            <a:spAutoFit/>
          </a:bodyPr>
          <a:lstStyle>
            <a:lvl1pPr eaLnBrk="0" hangingPunct="0">
              <a:defRPr sz="43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3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9pPr>
          </a:lstStyle>
          <a:p>
            <a:pPr eaLnBrk="1" hangingPunct="1">
              <a:defRPr/>
            </a:pPr>
            <a:r>
              <a:rPr lang="it-IT" sz="900" smtClean="0">
                <a:solidFill>
                  <a:srgbClr val="10253F"/>
                </a:solidFill>
              </a:rPr>
              <a:t>CME Provider</a:t>
            </a:r>
          </a:p>
        </p:txBody>
      </p:sp>
      <p:pic>
        <p:nvPicPr>
          <p:cNvPr id="8" name="Picture 3" descr="S:\Corporate Identity\Loghi_Definitivi al 28-06-2012\Loghi alta risoluzione\congress lab alta ris.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6428260"/>
            <a:ext cx="1156395" cy="20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48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Diapositiva titolo">
    <p:spTree>
      <p:nvGrpSpPr>
        <p:cNvPr id="1" name=""/>
        <p:cNvGrpSpPr/>
        <p:nvPr/>
      </p:nvGrpSpPr>
      <p:grpSpPr>
        <a:xfrm>
          <a:off x="0" y="0"/>
          <a:ext cx="0" cy="0"/>
          <a:chOff x="0" y="0"/>
          <a:chExt cx="0" cy="0"/>
        </a:xfrm>
      </p:grpSpPr>
      <p:sp>
        <p:nvSpPr>
          <p:cNvPr id="2" name="Rettangolo 1"/>
          <p:cNvSpPr/>
          <p:nvPr/>
        </p:nvSpPr>
        <p:spPr>
          <a:xfrm>
            <a:off x="0" y="6164834"/>
            <a:ext cx="9144000" cy="7255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sp>
        <p:nvSpPr>
          <p:cNvPr id="3" name="Rettangolo 2"/>
          <p:cNvSpPr/>
          <p:nvPr/>
        </p:nvSpPr>
        <p:spPr>
          <a:xfrm>
            <a:off x="0" y="5876852"/>
            <a:ext cx="9144000" cy="21654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pic>
        <p:nvPicPr>
          <p:cNvPr id="4" name="Picture 3" descr="C:\Users\lbocciardi\AppData\Local\Microsoft\Windows\Temporary Internet Files\Content.Outlook\7I743V3P\striscia uman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090" y="-27905"/>
            <a:ext cx="7567910" cy="7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bocciardi\Desktop\Corporate Identity\Loghi nuovi\thinking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34" y="476623"/>
            <a:ext cx="891852" cy="17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Corporate Identity\Loghi_Definitivi al 28-06-2012\Loghi alta risoluzione\health care altissima.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77" y="116087"/>
            <a:ext cx="1446609"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a:spLocks noChangeArrowheads="1"/>
          </p:cNvSpPr>
          <p:nvPr/>
        </p:nvSpPr>
        <p:spPr bwMode="auto">
          <a:xfrm>
            <a:off x="3635500" y="6381380"/>
            <a:ext cx="1009055" cy="22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40815" rIns="81630" bIns="40815">
            <a:spAutoFit/>
          </a:bodyPr>
          <a:lstStyle>
            <a:lvl1pPr eaLnBrk="0" hangingPunct="0">
              <a:defRPr sz="43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3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9pPr>
          </a:lstStyle>
          <a:p>
            <a:pPr eaLnBrk="1" hangingPunct="1">
              <a:defRPr/>
            </a:pPr>
            <a:r>
              <a:rPr lang="it-IT" sz="900" smtClean="0">
                <a:solidFill>
                  <a:srgbClr val="10253F"/>
                </a:solidFill>
              </a:rPr>
              <a:t>CME Provider</a:t>
            </a:r>
          </a:p>
        </p:txBody>
      </p:sp>
      <p:pic>
        <p:nvPicPr>
          <p:cNvPr id="8" name="Picture 3" descr="S:\Corporate Identity\Loghi_Definitivi al 28-06-2012\Loghi alta risoluzione\congress lab alta ris.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6428260"/>
            <a:ext cx="1156395" cy="20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48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Diapositiva titolo">
    <p:spTree>
      <p:nvGrpSpPr>
        <p:cNvPr id="1" name=""/>
        <p:cNvGrpSpPr/>
        <p:nvPr/>
      </p:nvGrpSpPr>
      <p:grpSpPr>
        <a:xfrm>
          <a:off x="0" y="0"/>
          <a:ext cx="0" cy="0"/>
          <a:chOff x="0" y="0"/>
          <a:chExt cx="0" cy="0"/>
        </a:xfrm>
      </p:grpSpPr>
      <p:sp>
        <p:nvSpPr>
          <p:cNvPr id="2" name="Rettangolo 1"/>
          <p:cNvSpPr/>
          <p:nvPr/>
        </p:nvSpPr>
        <p:spPr>
          <a:xfrm>
            <a:off x="0" y="6164834"/>
            <a:ext cx="9144000" cy="7255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sp>
        <p:nvSpPr>
          <p:cNvPr id="3" name="Rettangolo 2"/>
          <p:cNvSpPr/>
          <p:nvPr/>
        </p:nvSpPr>
        <p:spPr>
          <a:xfrm>
            <a:off x="0" y="5876852"/>
            <a:ext cx="9144000" cy="21654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pic>
        <p:nvPicPr>
          <p:cNvPr id="4" name="Picture 3" descr="C:\Users\lbocciardi\AppData\Local\Microsoft\Windows\Temporary Internet Files\Content.Outlook\7I743V3P\striscia uman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090" y="-27905"/>
            <a:ext cx="7567910" cy="7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bocciardi\Desktop\Corporate Identity\Loghi nuovi\thinking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34" y="476623"/>
            <a:ext cx="891852" cy="17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Corporate Identity\Loghi_Definitivi al 28-06-2012\Loghi alta risoluzione\health care altissima.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77" y="116087"/>
            <a:ext cx="1446609"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a:spLocks noChangeArrowheads="1"/>
          </p:cNvSpPr>
          <p:nvPr/>
        </p:nvSpPr>
        <p:spPr bwMode="auto">
          <a:xfrm>
            <a:off x="3635500" y="6381380"/>
            <a:ext cx="1009055" cy="22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40815" rIns="81630" bIns="40815">
            <a:spAutoFit/>
          </a:bodyPr>
          <a:lstStyle>
            <a:lvl1pPr eaLnBrk="0" hangingPunct="0">
              <a:defRPr sz="43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3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9pPr>
          </a:lstStyle>
          <a:p>
            <a:pPr eaLnBrk="1" hangingPunct="1">
              <a:defRPr/>
            </a:pPr>
            <a:r>
              <a:rPr lang="it-IT" sz="900" smtClean="0">
                <a:solidFill>
                  <a:srgbClr val="10253F"/>
                </a:solidFill>
              </a:rPr>
              <a:t>CME Provider</a:t>
            </a:r>
          </a:p>
        </p:txBody>
      </p:sp>
      <p:pic>
        <p:nvPicPr>
          <p:cNvPr id="8" name="Picture 3" descr="S:\Corporate Identity\Loghi_Definitivi al 28-06-2012\Loghi alta risoluzione\congress lab alta ris.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6428260"/>
            <a:ext cx="1156395" cy="20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48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Diapositiva titolo">
    <p:spTree>
      <p:nvGrpSpPr>
        <p:cNvPr id="1" name=""/>
        <p:cNvGrpSpPr/>
        <p:nvPr/>
      </p:nvGrpSpPr>
      <p:grpSpPr>
        <a:xfrm>
          <a:off x="0" y="0"/>
          <a:ext cx="0" cy="0"/>
          <a:chOff x="0" y="0"/>
          <a:chExt cx="0" cy="0"/>
        </a:xfrm>
      </p:grpSpPr>
      <p:sp>
        <p:nvSpPr>
          <p:cNvPr id="2" name="Rettangolo 1"/>
          <p:cNvSpPr/>
          <p:nvPr/>
        </p:nvSpPr>
        <p:spPr>
          <a:xfrm>
            <a:off x="0" y="6164834"/>
            <a:ext cx="9144000" cy="7255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sp>
        <p:nvSpPr>
          <p:cNvPr id="3" name="Rettangolo 2"/>
          <p:cNvSpPr/>
          <p:nvPr/>
        </p:nvSpPr>
        <p:spPr>
          <a:xfrm>
            <a:off x="0" y="5876852"/>
            <a:ext cx="9144000" cy="21654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1630" tIns="40815" rIns="81630" bIns="40815" anchor="ctr"/>
          <a:lstStyle/>
          <a:p>
            <a:pPr>
              <a:defRPr/>
            </a:pPr>
            <a:endParaRPr lang="it-IT">
              <a:sym typeface="Gill Sans Light" charset="0"/>
            </a:endParaRPr>
          </a:p>
        </p:txBody>
      </p:sp>
      <p:pic>
        <p:nvPicPr>
          <p:cNvPr id="4" name="Picture 3" descr="C:\Users\lbocciardi\AppData\Local\Microsoft\Windows\Temporary Internet Files\Content.Outlook\7I743V3P\striscia uman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090" y="-27905"/>
            <a:ext cx="7567910" cy="7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bocciardi\Desktop\Corporate Identity\Loghi nuovi\thinking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34" y="476623"/>
            <a:ext cx="891852" cy="17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Corporate Identity\Loghi_Definitivi al 28-06-2012\Loghi alta risoluzione\health care altissima.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77" y="116087"/>
            <a:ext cx="1446609" cy="18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a:spLocks noChangeArrowheads="1"/>
          </p:cNvSpPr>
          <p:nvPr/>
        </p:nvSpPr>
        <p:spPr bwMode="auto">
          <a:xfrm>
            <a:off x="3635500" y="6381380"/>
            <a:ext cx="1009055" cy="22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40815" rIns="81630" bIns="40815">
            <a:spAutoFit/>
          </a:bodyPr>
          <a:lstStyle>
            <a:lvl1pPr eaLnBrk="0" hangingPunct="0">
              <a:defRPr sz="43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3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3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300">
                <a:solidFill>
                  <a:srgbClr val="414141"/>
                </a:solidFill>
                <a:latin typeface="Gill Sans Light" charset="0"/>
                <a:ea typeface="ヒラギノ角ゴ ProN W3" charset="0"/>
                <a:cs typeface="ヒラギノ角ゴ ProN W3" charset="0"/>
                <a:sym typeface="Gill Sans Light" charset="0"/>
              </a:defRPr>
            </a:lvl9pPr>
          </a:lstStyle>
          <a:p>
            <a:pPr eaLnBrk="1" hangingPunct="1">
              <a:defRPr/>
            </a:pPr>
            <a:r>
              <a:rPr lang="it-IT" sz="900" smtClean="0">
                <a:solidFill>
                  <a:srgbClr val="10253F"/>
                </a:solidFill>
              </a:rPr>
              <a:t>CME Provider</a:t>
            </a:r>
          </a:p>
        </p:txBody>
      </p:sp>
      <p:pic>
        <p:nvPicPr>
          <p:cNvPr id="8" name="Picture 3" descr="S:\Corporate Identity\Loghi_Definitivi al 28-06-2012\Loghi alta risoluzione\congress lab alta ris.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6428260"/>
            <a:ext cx="1156395" cy="20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48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ttangolo 6"/>
          <p:cNvSpPr/>
          <p:nvPr userDrawn="1"/>
        </p:nvSpPr>
        <p:spPr>
          <a:xfrm>
            <a:off x="0" y="0"/>
            <a:ext cx="9144000" cy="8572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Immagine 48" descr="logo_RGB.jpg"/>
          <p:cNvPicPr>
            <a:picLocks noChangeAspect="1"/>
          </p:cNvPicPr>
          <p:nvPr userDrawn="1"/>
        </p:nvPicPr>
        <p:blipFill>
          <a:blip r:embed="rId2" cstate="print"/>
          <a:srcRect/>
          <a:stretch>
            <a:fillRect/>
          </a:stretch>
        </p:blipFill>
        <p:spPr bwMode="auto">
          <a:xfrm>
            <a:off x="251520" y="141342"/>
            <a:ext cx="576064" cy="576067"/>
          </a:xfrm>
          <a:prstGeom prst="rect">
            <a:avLst/>
          </a:prstGeom>
          <a:noFill/>
          <a:ln w="9525">
            <a:noFill/>
            <a:miter lim="800000"/>
            <a:headEnd/>
            <a:tailEnd/>
          </a:ln>
        </p:spPr>
      </p:pic>
      <p:pic>
        <p:nvPicPr>
          <p:cNvPr id="32770" name="Picture 2" descr="http://cms.nexuscommunication.be/r2/FCK_STOCK/Image/FEU%20event/edition%202013/logo%20traxallinternationa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6376" y="6061825"/>
            <a:ext cx="934780" cy="796175"/>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3"/>
          <p:cNvSpPr>
            <a:spLocks noGrp="1"/>
          </p:cNvSpPr>
          <p:nvPr>
            <p:ph type="title"/>
          </p:nvPr>
        </p:nvSpPr>
        <p:spPr/>
        <p:txBody>
          <a:bodyPr/>
          <a:lstStyle/>
          <a:p>
            <a:r>
              <a:rPr lang="it-IT" smtClean="0"/>
              <a:t>Fare clic per modificare lo stile del titolo</a:t>
            </a:r>
            <a:endParaRPr lang="it-IT"/>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pic>
        <p:nvPicPr>
          <p:cNvPr id="2" name="Immagine 6" descr="fond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Immagine 8" descr="clubviaggi_payoff.png"/>
          <p:cNvPicPr>
            <a:picLocks noChangeAspect="1"/>
          </p:cNvPicPr>
          <p:nvPr userDrawn="1"/>
        </p:nvPicPr>
        <p:blipFill>
          <a:blip r:embed="rId3" cstate="print"/>
          <a:srcRect/>
          <a:stretch>
            <a:fillRect/>
          </a:stretch>
        </p:blipFill>
        <p:spPr bwMode="auto">
          <a:xfrm>
            <a:off x="7164266" y="6245226"/>
            <a:ext cx="1960685" cy="56832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TTOCOPERTINA BLU - ITA">
    <p:spTree>
      <p:nvGrpSpPr>
        <p:cNvPr id="1" name=""/>
        <p:cNvGrpSpPr/>
        <p:nvPr/>
      </p:nvGrpSpPr>
      <p:grpSpPr>
        <a:xfrm>
          <a:off x="0" y="0"/>
          <a:ext cx="0" cy="0"/>
          <a:chOff x="0" y="0"/>
          <a:chExt cx="0" cy="0"/>
        </a:xfrm>
      </p:grpSpPr>
      <p:pic>
        <p:nvPicPr>
          <p:cNvPr id="6" name="Picture 2" descr="\\tsclient\Desktop\shutterstock_96692719.jpg"/>
          <p:cNvPicPr>
            <a:picLocks noChangeAspect="1" noChangeArrowheads="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92399" y="476672"/>
            <a:ext cx="980664" cy="504056"/>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1" name="Sottotitolo 2"/>
          <p:cNvSpPr>
            <a:spLocks noGrp="1"/>
          </p:cNvSpPr>
          <p:nvPr>
            <p:ph type="subTitle" idx="1" hasCustomPrompt="1"/>
          </p:nvPr>
        </p:nvSpPr>
        <p:spPr>
          <a:xfrm>
            <a:off x="-3747" y="1772816"/>
            <a:ext cx="9147747" cy="720080"/>
          </a:xfrm>
          <a:solidFill>
            <a:schemeClr val="bg1">
              <a:alpha val="50000"/>
            </a:schemeClr>
          </a:solidFill>
          <a:ln>
            <a:noFill/>
          </a:ln>
        </p:spPr>
        <p:txBody>
          <a:bodyPr lIns="360000" tIns="360000" rIns="360000" bIns="360000" anchor="ctr">
            <a:noAutofit/>
          </a:bodyPr>
          <a:lstStyle>
            <a:lvl1pPr marL="0" indent="0" algn="l">
              <a:buNone/>
              <a:defRPr sz="2400" b="1">
                <a:solidFill>
                  <a:srgbClr val="00204F"/>
                </a:solidFill>
                <a:effectLst/>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Titolo sottosezione</a:t>
            </a:r>
            <a:endParaRPr lang="it-IT" dirty="0"/>
          </a:p>
        </p:txBody>
      </p:sp>
      <p:sp>
        <p:nvSpPr>
          <p:cNvPr id="12" name="Titolo 20"/>
          <p:cNvSpPr>
            <a:spLocks noGrp="1"/>
          </p:cNvSpPr>
          <p:nvPr>
            <p:ph type="title" hasCustomPrompt="1"/>
          </p:nvPr>
        </p:nvSpPr>
        <p:spPr>
          <a:xfrm>
            <a:off x="-1120" y="332657"/>
            <a:ext cx="7669464" cy="864096"/>
          </a:xfrm>
          <a:solidFill>
            <a:schemeClr val="bg1">
              <a:alpha val="50000"/>
            </a:schemeClr>
          </a:solidFill>
        </p:spPr>
        <p:txBody>
          <a:bodyPr lIns="360000" tIns="360000" rIns="360000" bIns="360000"/>
          <a:lstStyle>
            <a:lvl1pPr>
              <a:defRPr sz="3200">
                <a:solidFill>
                  <a:srgbClr val="00204F"/>
                </a:solidFill>
                <a:latin typeface="Cambria" panose="02040503050406030204" pitchFamily="18" charset="0"/>
              </a:defRPr>
            </a:lvl1pPr>
          </a:lstStyle>
          <a:p>
            <a:r>
              <a:rPr lang="it-IT" dirty="0" smtClean="0"/>
              <a:t>Titolo sezione</a:t>
            </a:r>
            <a:endParaRPr lang="it-IT" dirty="0"/>
          </a:p>
        </p:txBody>
      </p:sp>
      <p:sp>
        <p:nvSpPr>
          <p:cNvPr id="14" name="Segnaposto testo 13"/>
          <p:cNvSpPr>
            <a:spLocks noGrp="1"/>
          </p:cNvSpPr>
          <p:nvPr>
            <p:ph type="body" sz="quarter" idx="10" hasCustomPrompt="1"/>
          </p:nvPr>
        </p:nvSpPr>
        <p:spPr>
          <a:xfrm>
            <a:off x="0" y="2564903"/>
            <a:ext cx="9144000" cy="1224137"/>
          </a:xfrm>
          <a:solidFill>
            <a:schemeClr val="bg1">
              <a:alpha val="50000"/>
            </a:schemeClr>
          </a:solidFill>
        </p:spPr>
        <p:txBody>
          <a:bodyPr lIns="360000" tIns="180000" rIns="360000" bIns="180000" numCol="3" anchor="ctr">
            <a:noAutofit/>
          </a:bodyPr>
          <a:lstStyle>
            <a:lvl1pPr marL="342900" indent="-342900">
              <a:buFont typeface="Arial" panose="020B0604020202020204" pitchFamily="34" charset="0"/>
              <a:buChar char="•"/>
              <a:defRPr sz="1400" b="1">
                <a:latin typeface="Cambria" panose="02040503050406030204" pitchFamily="18" charset="0"/>
              </a:defRPr>
            </a:lvl1pPr>
            <a:lvl3pPr marL="1200150" indent="-285750" algn="l">
              <a:buFont typeface="Arial" panose="020B0604020202020204" pitchFamily="34" charset="0"/>
              <a:buChar char="•"/>
              <a:defRPr sz="1400" b="1"/>
            </a:lvl3pPr>
          </a:lstStyle>
          <a:p>
            <a:r>
              <a:rPr lang="it-IT" dirty="0" smtClean="0"/>
              <a:t>Voce 01</a:t>
            </a:r>
          </a:p>
          <a:p>
            <a:r>
              <a:rPr lang="it-IT" dirty="0" smtClean="0"/>
              <a:t>Voce 02</a:t>
            </a:r>
          </a:p>
          <a:p>
            <a:r>
              <a:rPr lang="it-IT" dirty="0" smtClean="0"/>
              <a:t>Voce 03</a:t>
            </a:r>
          </a:p>
          <a:p>
            <a:r>
              <a:rPr lang="it-IT" dirty="0" smtClean="0"/>
              <a:t>Voce 04</a:t>
            </a:r>
          </a:p>
          <a:p>
            <a:r>
              <a:rPr lang="it-IT" dirty="0" smtClean="0"/>
              <a:t>Voce 05</a:t>
            </a:r>
          </a:p>
          <a:p>
            <a:r>
              <a:rPr lang="it-IT" dirty="0" smtClean="0"/>
              <a:t>Voce 06</a:t>
            </a:r>
          </a:p>
        </p:txBody>
      </p:sp>
      <p:pic>
        <p:nvPicPr>
          <p:cNvPr id="1027" name="Picture 3" descr="\\tsclient\Desktop\italia.png"/>
          <p:cNvPicPr>
            <a:picLocks noChangeAspect="1" noChangeArrowheads="1"/>
          </p:cNvPicPr>
          <p:nvPr userDrawn="1"/>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0884" y="1812128"/>
            <a:ext cx="537580" cy="66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727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TTOCOPERTINA BLU - EU">
    <p:spTree>
      <p:nvGrpSpPr>
        <p:cNvPr id="1" name=""/>
        <p:cNvGrpSpPr/>
        <p:nvPr/>
      </p:nvGrpSpPr>
      <p:grpSpPr>
        <a:xfrm>
          <a:off x="0" y="0"/>
          <a:ext cx="0" cy="0"/>
          <a:chOff x="0" y="0"/>
          <a:chExt cx="0" cy="0"/>
        </a:xfrm>
      </p:grpSpPr>
      <p:pic>
        <p:nvPicPr>
          <p:cNvPr id="6" name="Picture 2" descr="\\tsclient\Desktop\shutterstock_96692719.jpg"/>
          <p:cNvPicPr>
            <a:picLocks noChangeAspect="1" noChangeArrowheads="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92399" y="476672"/>
            <a:ext cx="980664" cy="504056"/>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1" name="Sottotitolo 2"/>
          <p:cNvSpPr>
            <a:spLocks noGrp="1"/>
          </p:cNvSpPr>
          <p:nvPr>
            <p:ph type="subTitle" idx="1" hasCustomPrompt="1"/>
          </p:nvPr>
        </p:nvSpPr>
        <p:spPr>
          <a:xfrm>
            <a:off x="-3747" y="1772816"/>
            <a:ext cx="9147747" cy="720080"/>
          </a:xfrm>
          <a:solidFill>
            <a:schemeClr val="bg1">
              <a:alpha val="50000"/>
            </a:schemeClr>
          </a:solidFill>
          <a:ln>
            <a:noFill/>
          </a:ln>
        </p:spPr>
        <p:txBody>
          <a:bodyPr lIns="360000" tIns="360000" rIns="360000" bIns="360000" anchor="ctr">
            <a:noAutofit/>
          </a:bodyPr>
          <a:lstStyle>
            <a:lvl1pPr marL="0" indent="0" algn="l">
              <a:buNone/>
              <a:defRPr sz="2400" b="1">
                <a:solidFill>
                  <a:srgbClr val="00204F"/>
                </a:solidFill>
                <a:effectLst/>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Titolo sottosezione</a:t>
            </a:r>
            <a:endParaRPr lang="it-IT" dirty="0"/>
          </a:p>
        </p:txBody>
      </p:sp>
      <p:sp>
        <p:nvSpPr>
          <p:cNvPr id="12" name="Titolo 20"/>
          <p:cNvSpPr>
            <a:spLocks noGrp="1"/>
          </p:cNvSpPr>
          <p:nvPr>
            <p:ph type="title" hasCustomPrompt="1"/>
          </p:nvPr>
        </p:nvSpPr>
        <p:spPr>
          <a:xfrm>
            <a:off x="-1120" y="332657"/>
            <a:ext cx="7669464" cy="864096"/>
          </a:xfrm>
          <a:solidFill>
            <a:schemeClr val="bg1">
              <a:alpha val="50000"/>
            </a:schemeClr>
          </a:solidFill>
        </p:spPr>
        <p:txBody>
          <a:bodyPr lIns="360000" tIns="360000" rIns="360000" bIns="360000"/>
          <a:lstStyle>
            <a:lvl1pPr>
              <a:defRPr sz="3200">
                <a:solidFill>
                  <a:srgbClr val="00204F"/>
                </a:solidFill>
                <a:latin typeface="Cambria" panose="02040503050406030204" pitchFamily="18" charset="0"/>
              </a:defRPr>
            </a:lvl1pPr>
          </a:lstStyle>
          <a:p>
            <a:r>
              <a:rPr lang="it-IT" dirty="0" smtClean="0"/>
              <a:t>Titolo sezione</a:t>
            </a:r>
            <a:endParaRPr lang="it-IT" dirty="0"/>
          </a:p>
        </p:txBody>
      </p:sp>
      <p:sp>
        <p:nvSpPr>
          <p:cNvPr id="14" name="Segnaposto testo 13"/>
          <p:cNvSpPr>
            <a:spLocks noGrp="1"/>
          </p:cNvSpPr>
          <p:nvPr>
            <p:ph type="body" sz="quarter" idx="10" hasCustomPrompt="1"/>
          </p:nvPr>
        </p:nvSpPr>
        <p:spPr>
          <a:xfrm>
            <a:off x="0" y="2564903"/>
            <a:ext cx="9144000" cy="1224137"/>
          </a:xfrm>
          <a:solidFill>
            <a:schemeClr val="bg1">
              <a:alpha val="50000"/>
            </a:schemeClr>
          </a:solidFill>
        </p:spPr>
        <p:txBody>
          <a:bodyPr lIns="360000" tIns="180000" rIns="360000" bIns="180000" numCol="3" anchor="ctr">
            <a:noAutofit/>
          </a:bodyPr>
          <a:lstStyle>
            <a:lvl1pPr marL="342900" indent="-342900">
              <a:buFont typeface="Arial" panose="020B0604020202020204" pitchFamily="34" charset="0"/>
              <a:buChar char="•"/>
              <a:defRPr sz="1400" b="1">
                <a:latin typeface="Cambria" panose="02040503050406030204" pitchFamily="18" charset="0"/>
              </a:defRPr>
            </a:lvl1pPr>
            <a:lvl3pPr marL="1200150" indent="-285750" algn="l">
              <a:buFont typeface="Arial" panose="020B0604020202020204" pitchFamily="34" charset="0"/>
              <a:buChar char="•"/>
              <a:defRPr sz="1400" b="1"/>
            </a:lvl3pPr>
          </a:lstStyle>
          <a:p>
            <a:r>
              <a:rPr lang="it-IT" dirty="0" smtClean="0"/>
              <a:t>Voce 01</a:t>
            </a:r>
          </a:p>
          <a:p>
            <a:r>
              <a:rPr lang="it-IT" dirty="0" smtClean="0"/>
              <a:t>Voce 02</a:t>
            </a:r>
          </a:p>
          <a:p>
            <a:r>
              <a:rPr lang="it-IT" dirty="0" smtClean="0"/>
              <a:t>Voce 03</a:t>
            </a:r>
          </a:p>
          <a:p>
            <a:r>
              <a:rPr lang="it-IT" dirty="0" smtClean="0"/>
              <a:t>Voce 04</a:t>
            </a:r>
          </a:p>
          <a:p>
            <a:r>
              <a:rPr lang="it-IT" dirty="0" smtClean="0"/>
              <a:t>Voce 05</a:t>
            </a:r>
          </a:p>
          <a:p>
            <a:r>
              <a:rPr lang="it-IT" dirty="0" smtClean="0"/>
              <a:t>Voce 06</a:t>
            </a:r>
          </a:p>
        </p:txBody>
      </p:sp>
      <p:pic>
        <p:nvPicPr>
          <p:cNvPr id="1026" name="Picture 2" descr="\\tsclient\Desktop\europa.png"/>
          <p:cNvPicPr>
            <a:picLocks noChangeAspect="1" noChangeArrowheads="1"/>
          </p:cNvPicPr>
          <p:nvPr userDrawn="1"/>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2399" y="1801840"/>
            <a:ext cx="856065" cy="67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930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BLU - ITA">
    <p:spTree>
      <p:nvGrpSpPr>
        <p:cNvPr id="1" name=""/>
        <p:cNvGrpSpPr/>
        <p:nvPr/>
      </p:nvGrpSpPr>
      <p:grpSpPr>
        <a:xfrm>
          <a:off x="0" y="0"/>
          <a:ext cx="0" cy="0"/>
          <a:chOff x="0" y="0"/>
          <a:chExt cx="0" cy="0"/>
        </a:xfrm>
      </p:grpSpPr>
      <p:pic>
        <p:nvPicPr>
          <p:cNvPr id="7" name="Picture 2" descr="\\tsclient\Desktop\shutterstock_96692719.jpg"/>
          <p:cNvPicPr>
            <a:picLocks noChangeAspect="1" noChangeArrowheads="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solidFill>
            <a:srgbClr val="00204F"/>
          </a:solidFill>
          <a:extLst/>
        </p:spPr>
      </p:pic>
      <p:sp>
        <p:nvSpPr>
          <p:cNvPr id="13" name="Rettangolo 12"/>
          <p:cNvSpPr/>
          <p:nvPr userDrawn="1"/>
        </p:nvSpPr>
        <p:spPr>
          <a:xfrm>
            <a:off x="-1120" y="6237313"/>
            <a:ext cx="9145120" cy="6206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userDrawn="1"/>
        </p:nvSpPr>
        <p:spPr>
          <a:xfrm>
            <a:off x="-1120" y="980728"/>
            <a:ext cx="9145120" cy="52565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412775"/>
            <a:ext cx="8229600" cy="4680521"/>
          </a:xfrm>
        </p:spPr>
        <p:txBody>
          <a:bodyPr>
            <a:normAutofit/>
          </a:bodyPr>
          <a:lstStyle>
            <a:lvl1pPr>
              <a:defRPr sz="2000">
                <a:solidFill>
                  <a:srgbClr val="00204F"/>
                </a:solidFill>
              </a:defRPr>
            </a:lvl1pPr>
            <a:lvl2pPr>
              <a:defRPr sz="1800">
                <a:solidFill>
                  <a:srgbClr val="00204F"/>
                </a:solidFill>
              </a:defRPr>
            </a:lvl2pPr>
            <a:lvl3pPr>
              <a:defRPr sz="1600">
                <a:solidFill>
                  <a:srgbClr val="00204F"/>
                </a:solidFill>
              </a:defRPr>
            </a:lvl3pPr>
            <a:lvl4pPr>
              <a:defRPr sz="1400">
                <a:solidFill>
                  <a:srgbClr val="00204F"/>
                </a:solidFill>
              </a:defRPr>
            </a:lvl4pPr>
            <a:lvl5pPr>
              <a:defRPr sz="1400">
                <a:solidFill>
                  <a:srgbClr val="00204F"/>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1"/>
          </p:nvPr>
        </p:nvSpPr>
        <p:spPr/>
        <p:txBody>
          <a:bodyPr/>
          <a:lstStyle>
            <a:lvl1pPr>
              <a:defRPr>
                <a:solidFill>
                  <a:srgbClr val="00204F"/>
                </a:solidFill>
              </a:defRPr>
            </a:lvl1pPr>
          </a:lstStyle>
          <a:p>
            <a:endParaRPr lang="it-IT"/>
          </a:p>
        </p:txBody>
      </p:sp>
      <p:sp>
        <p:nvSpPr>
          <p:cNvPr id="9" name="Segnaposto testo 8"/>
          <p:cNvSpPr>
            <a:spLocks noGrp="1"/>
          </p:cNvSpPr>
          <p:nvPr>
            <p:ph type="body" sz="quarter" idx="12"/>
          </p:nvPr>
        </p:nvSpPr>
        <p:spPr>
          <a:xfrm>
            <a:off x="0" y="980728"/>
            <a:ext cx="9144000" cy="215677"/>
          </a:xfrm>
          <a:gradFill flip="none" rotWithShape="1">
            <a:gsLst>
              <a:gs pos="0">
                <a:srgbClr val="00204F"/>
              </a:gs>
              <a:gs pos="50000">
                <a:schemeClr val="accent1">
                  <a:tint val="44500"/>
                  <a:satMod val="160000"/>
                </a:schemeClr>
              </a:gs>
              <a:gs pos="100000">
                <a:schemeClr val="bg1"/>
              </a:gs>
            </a:gsLst>
            <a:lin ang="10800000" scaled="1"/>
            <a:tileRect/>
          </a:gradFill>
          <a:ln>
            <a:noFill/>
          </a:ln>
        </p:spPr>
        <p:txBody>
          <a:bodyPr lIns="360000" tIns="36000" rIns="360000" bIns="36000" anchor="ctr">
            <a:noAutofit/>
          </a:bodyPr>
          <a:lstStyle>
            <a:lvl1pPr marL="0" indent="0" algn="r">
              <a:buNone/>
              <a:defRPr sz="1100" b="1">
                <a:solidFill>
                  <a:schemeClr val="bg1"/>
                </a:solidFill>
              </a:defRPr>
            </a:lvl1pPr>
          </a:lstStyle>
          <a:p>
            <a:pPr lvl="0"/>
            <a:endParaRPr lang="it-IT" dirty="0"/>
          </a:p>
        </p:txBody>
      </p:sp>
      <p:sp>
        <p:nvSpPr>
          <p:cNvPr id="12" name="Segnaposto numero diapositiva 5"/>
          <p:cNvSpPr>
            <a:spLocks noGrp="1"/>
          </p:cNvSpPr>
          <p:nvPr>
            <p:ph type="sldNum" sz="quarter" idx="4"/>
          </p:nvPr>
        </p:nvSpPr>
        <p:spPr>
          <a:xfrm>
            <a:off x="467544" y="6434026"/>
            <a:ext cx="504056" cy="307342"/>
          </a:xfrm>
          <a:prstGeom prst="rect">
            <a:avLst/>
          </a:prstGeom>
        </p:spPr>
        <p:txBody>
          <a:bodyPr vert="horz" lIns="91440" tIns="45720" rIns="91440" bIns="45720" rtlCol="0" anchor="ctr"/>
          <a:lstStyle>
            <a:lvl1pPr algn="l">
              <a:defRPr sz="1050" b="1">
                <a:solidFill>
                  <a:srgbClr val="00204F"/>
                </a:solidFill>
              </a:defRPr>
            </a:lvl1pPr>
          </a:lstStyle>
          <a:p>
            <a:fld id="{56D9516B-78A2-44E5-9C2B-273625E7E95A}" type="slidenum">
              <a:rPr lang="it-IT" smtClean="0"/>
              <a:pPr/>
              <a:t>‹N›</a:t>
            </a:fld>
            <a:endParaRPr lang="it-IT" dirty="0"/>
          </a:p>
        </p:txBody>
      </p:sp>
      <p:pic>
        <p:nvPicPr>
          <p:cNvPr id="11"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28384" y="6362018"/>
            <a:ext cx="712233" cy="36608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3" descr="\\tsclient\Desktop\italia.png"/>
          <p:cNvPicPr>
            <a:picLocks noChangeAspect="1" noChangeArrowheads="1"/>
          </p:cNvPicPr>
          <p:nvPr userDrawn="1"/>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0884" y="188640"/>
            <a:ext cx="537580" cy="66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7941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BLU - EU">
    <p:spTree>
      <p:nvGrpSpPr>
        <p:cNvPr id="1" name=""/>
        <p:cNvGrpSpPr/>
        <p:nvPr/>
      </p:nvGrpSpPr>
      <p:grpSpPr>
        <a:xfrm>
          <a:off x="0" y="0"/>
          <a:ext cx="0" cy="0"/>
          <a:chOff x="0" y="0"/>
          <a:chExt cx="0" cy="0"/>
        </a:xfrm>
      </p:grpSpPr>
      <p:pic>
        <p:nvPicPr>
          <p:cNvPr id="7" name="Picture 2" descr="\\tsclient\Desktop\shutterstock_96692719.jpg"/>
          <p:cNvPicPr>
            <a:picLocks noChangeAspect="1" noChangeArrowheads="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solidFill>
            <a:srgbClr val="00204F"/>
          </a:solidFill>
          <a:extLst/>
        </p:spPr>
      </p:pic>
      <p:sp>
        <p:nvSpPr>
          <p:cNvPr id="13" name="Rettangolo 12"/>
          <p:cNvSpPr/>
          <p:nvPr userDrawn="1"/>
        </p:nvSpPr>
        <p:spPr>
          <a:xfrm>
            <a:off x="-1120" y="6237313"/>
            <a:ext cx="9145120" cy="6206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userDrawn="1"/>
        </p:nvSpPr>
        <p:spPr>
          <a:xfrm>
            <a:off x="-1120" y="980728"/>
            <a:ext cx="9145120" cy="52565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412775"/>
            <a:ext cx="8229600" cy="4680521"/>
          </a:xfrm>
        </p:spPr>
        <p:txBody>
          <a:bodyPr>
            <a:normAutofit/>
          </a:bodyPr>
          <a:lstStyle>
            <a:lvl1pPr>
              <a:defRPr sz="2000">
                <a:solidFill>
                  <a:srgbClr val="00204F"/>
                </a:solidFill>
              </a:defRPr>
            </a:lvl1pPr>
            <a:lvl2pPr>
              <a:defRPr sz="1800">
                <a:solidFill>
                  <a:srgbClr val="00204F"/>
                </a:solidFill>
              </a:defRPr>
            </a:lvl2pPr>
            <a:lvl3pPr>
              <a:defRPr sz="1600">
                <a:solidFill>
                  <a:srgbClr val="00204F"/>
                </a:solidFill>
              </a:defRPr>
            </a:lvl3pPr>
            <a:lvl4pPr>
              <a:defRPr sz="1400">
                <a:solidFill>
                  <a:srgbClr val="00204F"/>
                </a:solidFill>
              </a:defRPr>
            </a:lvl4pPr>
            <a:lvl5pPr>
              <a:defRPr sz="1400">
                <a:solidFill>
                  <a:srgbClr val="00204F"/>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1"/>
          </p:nvPr>
        </p:nvSpPr>
        <p:spPr/>
        <p:txBody>
          <a:bodyPr/>
          <a:lstStyle>
            <a:lvl1pPr>
              <a:defRPr>
                <a:solidFill>
                  <a:srgbClr val="00204F"/>
                </a:solidFill>
              </a:defRPr>
            </a:lvl1pPr>
          </a:lstStyle>
          <a:p>
            <a:endParaRPr lang="it-IT"/>
          </a:p>
        </p:txBody>
      </p:sp>
      <p:sp>
        <p:nvSpPr>
          <p:cNvPr id="9" name="Segnaposto testo 8"/>
          <p:cNvSpPr>
            <a:spLocks noGrp="1"/>
          </p:cNvSpPr>
          <p:nvPr>
            <p:ph type="body" sz="quarter" idx="12"/>
          </p:nvPr>
        </p:nvSpPr>
        <p:spPr>
          <a:xfrm>
            <a:off x="0" y="980728"/>
            <a:ext cx="9144000" cy="215677"/>
          </a:xfrm>
          <a:gradFill flip="none" rotWithShape="1">
            <a:gsLst>
              <a:gs pos="0">
                <a:srgbClr val="00204F"/>
              </a:gs>
              <a:gs pos="50000">
                <a:schemeClr val="accent1">
                  <a:tint val="44500"/>
                  <a:satMod val="160000"/>
                </a:schemeClr>
              </a:gs>
              <a:gs pos="100000">
                <a:schemeClr val="bg1"/>
              </a:gs>
            </a:gsLst>
            <a:lin ang="10800000" scaled="1"/>
            <a:tileRect/>
          </a:gradFill>
          <a:ln>
            <a:noFill/>
          </a:ln>
        </p:spPr>
        <p:txBody>
          <a:bodyPr lIns="360000" tIns="36000" rIns="360000" bIns="36000" anchor="ctr">
            <a:noAutofit/>
          </a:bodyPr>
          <a:lstStyle>
            <a:lvl1pPr marL="0" indent="0" algn="r">
              <a:buNone/>
              <a:defRPr sz="1100" b="1">
                <a:solidFill>
                  <a:schemeClr val="bg1"/>
                </a:solidFill>
              </a:defRPr>
            </a:lvl1pPr>
          </a:lstStyle>
          <a:p>
            <a:pPr lvl="0"/>
            <a:endParaRPr lang="it-IT" dirty="0"/>
          </a:p>
        </p:txBody>
      </p:sp>
      <p:sp>
        <p:nvSpPr>
          <p:cNvPr id="12" name="Segnaposto numero diapositiva 5"/>
          <p:cNvSpPr>
            <a:spLocks noGrp="1"/>
          </p:cNvSpPr>
          <p:nvPr>
            <p:ph type="sldNum" sz="quarter" idx="4"/>
          </p:nvPr>
        </p:nvSpPr>
        <p:spPr>
          <a:xfrm>
            <a:off x="467544" y="6434026"/>
            <a:ext cx="504056" cy="307342"/>
          </a:xfrm>
          <a:prstGeom prst="rect">
            <a:avLst/>
          </a:prstGeom>
        </p:spPr>
        <p:txBody>
          <a:bodyPr vert="horz" lIns="91440" tIns="45720" rIns="91440" bIns="45720" rtlCol="0" anchor="ctr"/>
          <a:lstStyle>
            <a:lvl1pPr algn="l">
              <a:defRPr sz="1050" b="1">
                <a:solidFill>
                  <a:srgbClr val="00204F"/>
                </a:solidFill>
              </a:defRPr>
            </a:lvl1pPr>
          </a:lstStyle>
          <a:p>
            <a:fld id="{56D9516B-78A2-44E5-9C2B-273625E7E95A}" type="slidenum">
              <a:rPr lang="it-IT" smtClean="0"/>
              <a:pPr/>
              <a:t>‹N›</a:t>
            </a:fld>
            <a:endParaRPr lang="it-IT" dirty="0"/>
          </a:p>
        </p:txBody>
      </p:sp>
      <p:pic>
        <p:nvPicPr>
          <p:cNvPr id="11"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28384" y="6362018"/>
            <a:ext cx="712233" cy="36608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2" descr="\\tsclient\Desktop\europa.png"/>
          <p:cNvPicPr>
            <a:picLocks noChangeAspect="1" noChangeArrowheads="1"/>
          </p:cNvPicPr>
          <p:nvPr userDrawn="1"/>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2399" y="188640"/>
            <a:ext cx="856065" cy="67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071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TTOCOPERTINA ARANCIO - ITA">
    <p:spTree>
      <p:nvGrpSpPr>
        <p:cNvPr id="1" name=""/>
        <p:cNvGrpSpPr/>
        <p:nvPr/>
      </p:nvGrpSpPr>
      <p:grpSpPr>
        <a:xfrm>
          <a:off x="0" y="0"/>
          <a:ext cx="0" cy="0"/>
          <a:chOff x="0" y="0"/>
          <a:chExt cx="0" cy="0"/>
        </a:xfrm>
      </p:grpSpPr>
      <p:pic>
        <p:nvPicPr>
          <p:cNvPr id="6" name="Picture 2" descr="\\tsclient\Desktop\shutterstock_96692719.jpg"/>
          <p:cNvPicPr>
            <a:picLocks noChangeAspect="1" noChangeArrowheads="1"/>
          </p:cNvPicPr>
          <p:nvPr userDrawn="1"/>
        </p:nvPicPr>
        <p:blipFill rotWithShape="1">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92399" y="476672"/>
            <a:ext cx="980664" cy="504056"/>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1" name="Sottotitolo 2"/>
          <p:cNvSpPr>
            <a:spLocks noGrp="1"/>
          </p:cNvSpPr>
          <p:nvPr>
            <p:ph type="subTitle" idx="1" hasCustomPrompt="1"/>
          </p:nvPr>
        </p:nvSpPr>
        <p:spPr>
          <a:xfrm>
            <a:off x="-3747" y="1772816"/>
            <a:ext cx="9147747" cy="720080"/>
          </a:xfrm>
          <a:solidFill>
            <a:schemeClr val="bg1">
              <a:alpha val="50000"/>
            </a:schemeClr>
          </a:solidFill>
          <a:ln>
            <a:noFill/>
          </a:ln>
        </p:spPr>
        <p:txBody>
          <a:bodyPr lIns="360000" tIns="360000" rIns="360000" bIns="360000" anchor="ctr">
            <a:noAutofit/>
          </a:bodyPr>
          <a:lstStyle>
            <a:lvl1pPr marL="0" indent="0" algn="l">
              <a:buNone/>
              <a:defRPr sz="2400" b="1">
                <a:solidFill>
                  <a:srgbClr val="00204F"/>
                </a:solidFill>
                <a:effectLst/>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Titolo sottosezione</a:t>
            </a:r>
            <a:endParaRPr lang="it-IT" dirty="0"/>
          </a:p>
        </p:txBody>
      </p:sp>
      <p:sp>
        <p:nvSpPr>
          <p:cNvPr id="12" name="Titolo 20"/>
          <p:cNvSpPr>
            <a:spLocks noGrp="1"/>
          </p:cNvSpPr>
          <p:nvPr>
            <p:ph type="title" hasCustomPrompt="1"/>
          </p:nvPr>
        </p:nvSpPr>
        <p:spPr>
          <a:xfrm>
            <a:off x="-1120" y="332657"/>
            <a:ext cx="7669464" cy="864096"/>
          </a:xfrm>
          <a:solidFill>
            <a:schemeClr val="bg1">
              <a:alpha val="50000"/>
            </a:schemeClr>
          </a:solidFill>
        </p:spPr>
        <p:txBody>
          <a:bodyPr lIns="360000" tIns="360000" rIns="360000" bIns="360000"/>
          <a:lstStyle>
            <a:lvl1pPr>
              <a:defRPr sz="3200">
                <a:solidFill>
                  <a:srgbClr val="00204F"/>
                </a:solidFill>
                <a:latin typeface="Cambria" panose="02040503050406030204" pitchFamily="18" charset="0"/>
              </a:defRPr>
            </a:lvl1pPr>
          </a:lstStyle>
          <a:p>
            <a:r>
              <a:rPr lang="it-IT" dirty="0" smtClean="0"/>
              <a:t>Titolo sezione</a:t>
            </a:r>
            <a:endParaRPr lang="it-IT" dirty="0"/>
          </a:p>
        </p:txBody>
      </p:sp>
      <p:sp>
        <p:nvSpPr>
          <p:cNvPr id="14" name="Segnaposto testo 13"/>
          <p:cNvSpPr>
            <a:spLocks noGrp="1"/>
          </p:cNvSpPr>
          <p:nvPr>
            <p:ph type="body" sz="quarter" idx="10" hasCustomPrompt="1"/>
          </p:nvPr>
        </p:nvSpPr>
        <p:spPr>
          <a:xfrm>
            <a:off x="0" y="2564903"/>
            <a:ext cx="9144000" cy="1224137"/>
          </a:xfrm>
          <a:solidFill>
            <a:schemeClr val="bg1">
              <a:alpha val="50000"/>
            </a:schemeClr>
          </a:solidFill>
        </p:spPr>
        <p:txBody>
          <a:bodyPr lIns="360000" tIns="180000" rIns="360000" bIns="180000" numCol="2" anchor="ctr">
            <a:noAutofit/>
          </a:bodyPr>
          <a:lstStyle>
            <a:lvl1pPr marL="342900" indent="15875">
              <a:buFont typeface="Arial" panose="020B0604020202020204" pitchFamily="34" charset="0"/>
              <a:buChar char="•"/>
              <a:tabLst>
                <a:tab pos="1971675" algn="l"/>
              </a:tabLst>
              <a:defRPr sz="1400" b="1">
                <a:latin typeface="Cambria" panose="02040503050406030204" pitchFamily="18" charset="0"/>
              </a:defRPr>
            </a:lvl1pPr>
            <a:lvl3pPr marL="1200150" indent="-285750" algn="l">
              <a:buFont typeface="Arial" panose="020B0604020202020204" pitchFamily="34" charset="0"/>
              <a:buChar char="•"/>
              <a:defRPr sz="1400" b="1"/>
            </a:lvl3pPr>
          </a:lstStyle>
          <a:p>
            <a:r>
              <a:rPr lang="it-IT" dirty="0" smtClean="0"/>
              <a:t>Voce 01</a:t>
            </a:r>
          </a:p>
          <a:p>
            <a:r>
              <a:rPr lang="it-IT" dirty="0" smtClean="0"/>
              <a:t>Voce 02</a:t>
            </a:r>
          </a:p>
          <a:p>
            <a:r>
              <a:rPr lang="it-IT" dirty="0" smtClean="0"/>
              <a:t>Voce 03</a:t>
            </a:r>
          </a:p>
          <a:p>
            <a:r>
              <a:rPr lang="it-IT" dirty="0" smtClean="0"/>
              <a:t>Voce 04</a:t>
            </a:r>
          </a:p>
          <a:p>
            <a:r>
              <a:rPr lang="it-IT" dirty="0" smtClean="0"/>
              <a:t>Voce 05</a:t>
            </a:r>
          </a:p>
          <a:p>
            <a:r>
              <a:rPr lang="it-IT" dirty="0" smtClean="0"/>
              <a:t>Voce 06</a:t>
            </a:r>
          </a:p>
        </p:txBody>
      </p:sp>
      <p:pic>
        <p:nvPicPr>
          <p:cNvPr id="1027" name="Picture 3" descr="\\tsclient\Desktop\italia.png"/>
          <p:cNvPicPr>
            <a:picLocks noChangeAspect="1" noChangeArrowheads="1"/>
          </p:cNvPicPr>
          <p:nvPr userDrawn="1"/>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0884" y="1812128"/>
            <a:ext cx="537580" cy="66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445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TTOCOPERTINA ARANCIO - EU">
    <p:spTree>
      <p:nvGrpSpPr>
        <p:cNvPr id="1" name=""/>
        <p:cNvGrpSpPr/>
        <p:nvPr/>
      </p:nvGrpSpPr>
      <p:grpSpPr>
        <a:xfrm>
          <a:off x="0" y="0"/>
          <a:ext cx="0" cy="0"/>
          <a:chOff x="0" y="0"/>
          <a:chExt cx="0" cy="0"/>
        </a:xfrm>
      </p:grpSpPr>
      <p:pic>
        <p:nvPicPr>
          <p:cNvPr id="6" name="Picture 2" descr="\\tsclient\Desktop\shutterstock_96692719.jpg"/>
          <p:cNvPicPr>
            <a:picLocks noChangeAspect="1" noChangeArrowheads="1"/>
          </p:cNvPicPr>
          <p:nvPr userDrawn="1"/>
        </p:nvPicPr>
        <p:blipFill rotWithShape="1">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92399" y="476672"/>
            <a:ext cx="980664" cy="504056"/>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1" name="Sottotitolo 2"/>
          <p:cNvSpPr>
            <a:spLocks noGrp="1"/>
          </p:cNvSpPr>
          <p:nvPr>
            <p:ph type="subTitle" idx="1" hasCustomPrompt="1"/>
          </p:nvPr>
        </p:nvSpPr>
        <p:spPr>
          <a:xfrm>
            <a:off x="-3747" y="1772816"/>
            <a:ext cx="9147747" cy="720080"/>
          </a:xfrm>
          <a:solidFill>
            <a:schemeClr val="bg1">
              <a:alpha val="50000"/>
            </a:schemeClr>
          </a:solidFill>
          <a:ln>
            <a:noFill/>
          </a:ln>
        </p:spPr>
        <p:txBody>
          <a:bodyPr lIns="360000" tIns="360000" rIns="360000" bIns="360000" anchor="ctr">
            <a:noAutofit/>
          </a:bodyPr>
          <a:lstStyle>
            <a:lvl1pPr marL="0" indent="0" algn="l">
              <a:buNone/>
              <a:defRPr sz="2400" b="1">
                <a:solidFill>
                  <a:srgbClr val="00204F"/>
                </a:solidFill>
                <a:effectLst/>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Titolo sottosezione</a:t>
            </a:r>
            <a:endParaRPr lang="it-IT" dirty="0"/>
          </a:p>
        </p:txBody>
      </p:sp>
      <p:sp>
        <p:nvSpPr>
          <p:cNvPr id="12" name="Titolo 20"/>
          <p:cNvSpPr>
            <a:spLocks noGrp="1"/>
          </p:cNvSpPr>
          <p:nvPr>
            <p:ph type="title" hasCustomPrompt="1"/>
          </p:nvPr>
        </p:nvSpPr>
        <p:spPr>
          <a:xfrm>
            <a:off x="-1120" y="332657"/>
            <a:ext cx="7669464" cy="864096"/>
          </a:xfrm>
          <a:solidFill>
            <a:schemeClr val="bg1">
              <a:alpha val="50000"/>
            </a:schemeClr>
          </a:solidFill>
        </p:spPr>
        <p:txBody>
          <a:bodyPr lIns="360000" tIns="360000" rIns="360000" bIns="360000"/>
          <a:lstStyle>
            <a:lvl1pPr>
              <a:defRPr sz="3200">
                <a:solidFill>
                  <a:srgbClr val="00204F"/>
                </a:solidFill>
                <a:latin typeface="Cambria" panose="02040503050406030204" pitchFamily="18" charset="0"/>
              </a:defRPr>
            </a:lvl1pPr>
          </a:lstStyle>
          <a:p>
            <a:r>
              <a:rPr lang="it-IT" dirty="0" smtClean="0"/>
              <a:t>Titolo sezione</a:t>
            </a:r>
            <a:endParaRPr lang="it-IT" dirty="0"/>
          </a:p>
        </p:txBody>
      </p:sp>
      <p:sp>
        <p:nvSpPr>
          <p:cNvPr id="14" name="Segnaposto testo 13"/>
          <p:cNvSpPr>
            <a:spLocks noGrp="1"/>
          </p:cNvSpPr>
          <p:nvPr>
            <p:ph type="body" sz="quarter" idx="10" hasCustomPrompt="1"/>
          </p:nvPr>
        </p:nvSpPr>
        <p:spPr>
          <a:xfrm>
            <a:off x="0" y="2564903"/>
            <a:ext cx="9144000" cy="1224137"/>
          </a:xfrm>
          <a:solidFill>
            <a:schemeClr val="bg1">
              <a:alpha val="50000"/>
            </a:schemeClr>
          </a:solidFill>
        </p:spPr>
        <p:txBody>
          <a:bodyPr lIns="360000" tIns="180000" rIns="360000" bIns="180000" numCol="2" anchor="ctr">
            <a:noAutofit/>
          </a:bodyPr>
          <a:lstStyle>
            <a:lvl1pPr marL="342900" indent="-342900">
              <a:buFont typeface="Arial" panose="020B0604020202020204" pitchFamily="34" charset="0"/>
              <a:buChar char="•"/>
              <a:defRPr sz="1400" b="1">
                <a:latin typeface="Cambria" panose="02040503050406030204" pitchFamily="18" charset="0"/>
              </a:defRPr>
            </a:lvl1pPr>
            <a:lvl3pPr marL="1200150" indent="-285750" algn="l">
              <a:buFont typeface="Arial" panose="020B0604020202020204" pitchFamily="34" charset="0"/>
              <a:buChar char="•"/>
              <a:defRPr sz="1400" b="1"/>
            </a:lvl3pPr>
          </a:lstStyle>
          <a:p>
            <a:r>
              <a:rPr lang="it-IT" dirty="0" smtClean="0"/>
              <a:t>Voce 01</a:t>
            </a:r>
          </a:p>
          <a:p>
            <a:r>
              <a:rPr lang="it-IT" dirty="0" smtClean="0"/>
              <a:t>Voce 02</a:t>
            </a:r>
          </a:p>
          <a:p>
            <a:r>
              <a:rPr lang="it-IT" dirty="0" smtClean="0"/>
              <a:t>Voce 03</a:t>
            </a:r>
          </a:p>
          <a:p>
            <a:r>
              <a:rPr lang="it-IT" dirty="0" smtClean="0"/>
              <a:t>Voce 04</a:t>
            </a:r>
          </a:p>
          <a:p>
            <a:r>
              <a:rPr lang="it-IT" dirty="0" smtClean="0"/>
              <a:t>Voce 05</a:t>
            </a:r>
          </a:p>
          <a:p>
            <a:r>
              <a:rPr lang="it-IT" dirty="0" smtClean="0"/>
              <a:t>Voce 06</a:t>
            </a:r>
          </a:p>
        </p:txBody>
      </p:sp>
      <p:pic>
        <p:nvPicPr>
          <p:cNvPr id="1026" name="Picture 2" descr="\\tsclient\Desktop\europa.png"/>
          <p:cNvPicPr>
            <a:picLocks noChangeAspect="1" noChangeArrowheads="1"/>
          </p:cNvPicPr>
          <p:nvPr userDrawn="1"/>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2399" y="1801840"/>
            <a:ext cx="856065" cy="67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8959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ARANCIO - ITA">
    <p:spTree>
      <p:nvGrpSpPr>
        <p:cNvPr id="1" name=""/>
        <p:cNvGrpSpPr/>
        <p:nvPr/>
      </p:nvGrpSpPr>
      <p:grpSpPr>
        <a:xfrm>
          <a:off x="0" y="0"/>
          <a:ext cx="0" cy="0"/>
          <a:chOff x="0" y="0"/>
          <a:chExt cx="0" cy="0"/>
        </a:xfrm>
      </p:grpSpPr>
      <p:pic>
        <p:nvPicPr>
          <p:cNvPr id="7" name="Picture 2" descr="\\tsclient\Desktop\shutterstock_96692719.jpg"/>
          <p:cNvPicPr>
            <a:picLocks noChangeAspect="1" noChangeArrowheads="1"/>
          </p:cNvPicPr>
          <p:nvPr userDrawn="1"/>
        </p:nvPicPr>
        <p:blipFill rotWithShape="1">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val="0"/>
              </a:ext>
            </a:extLst>
          </a:blip>
          <a:srcRect r="11111"/>
          <a:stretch/>
        </p:blipFill>
        <p:spPr bwMode="auto">
          <a:xfrm>
            <a:off x="0" y="0"/>
            <a:ext cx="9144000" cy="6858000"/>
          </a:xfrm>
          <a:prstGeom prst="rect">
            <a:avLst/>
          </a:prstGeom>
          <a:solidFill>
            <a:srgbClr val="00204F"/>
          </a:solidFill>
          <a:extLst/>
        </p:spPr>
      </p:pic>
      <p:sp>
        <p:nvSpPr>
          <p:cNvPr id="13" name="Rettangolo 12"/>
          <p:cNvSpPr/>
          <p:nvPr userDrawn="1"/>
        </p:nvSpPr>
        <p:spPr>
          <a:xfrm>
            <a:off x="-1120" y="6237313"/>
            <a:ext cx="9145120" cy="6206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userDrawn="1"/>
        </p:nvSpPr>
        <p:spPr>
          <a:xfrm>
            <a:off x="-1120" y="980728"/>
            <a:ext cx="9145120" cy="525658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412775"/>
            <a:ext cx="8229600" cy="4680521"/>
          </a:xfrm>
        </p:spPr>
        <p:txBody>
          <a:bodyPr>
            <a:normAutofit/>
          </a:bodyPr>
          <a:lstStyle>
            <a:lvl1pPr>
              <a:defRPr sz="2000">
                <a:solidFill>
                  <a:srgbClr val="00204F"/>
                </a:solidFill>
              </a:defRPr>
            </a:lvl1pPr>
            <a:lvl2pPr>
              <a:defRPr sz="1800">
                <a:solidFill>
                  <a:srgbClr val="00204F"/>
                </a:solidFill>
              </a:defRPr>
            </a:lvl2pPr>
            <a:lvl3pPr>
              <a:defRPr sz="1600">
                <a:solidFill>
                  <a:srgbClr val="00204F"/>
                </a:solidFill>
              </a:defRPr>
            </a:lvl3pPr>
            <a:lvl4pPr>
              <a:defRPr sz="1400">
                <a:solidFill>
                  <a:srgbClr val="00204F"/>
                </a:solidFill>
              </a:defRPr>
            </a:lvl4pPr>
            <a:lvl5pPr>
              <a:defRPr sz="1400">
                <a:solidFill>
                  <a:srgbClr val="00204F"/>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1"/>
          </p:nvPr>
        </p:nvSpPr>
        <p:spPr/>
        <p:txBody>
          <a:bodyPr/>
          <a:lstStyle>
            <a:lvl1pPr>
              <a:defRPr>
                <a:solidFill>
                  <a:srgbClr val="00204F"/>
                </a:solidFill>
              </a:defRPr>
            </a:lvl1pPr>
          </a:lstStyle>
          <a:p>
            <a:endParaRPr lang="it-IT"/>
          </a:p>
        </p:txBody>
      </p:sp>
      <p:sp>
        <p:nvSpPr>
          <p:cNvPr id="9" name="Segnaposto testo 8"/>
          <p:cNvSpPr>
            <a:spLocks noGrp="1"/>
          </p:cNvSpPr>
          <p:nvPr>
            <p:ph type="body" sz="quarter" idx="12"/>
          </p:nvPr>
        </p:nvSpPr>
        <p:spPr>
          <a:xfrm>
            <a:off x="0" y="980728"/>
            <a:ext cx="9144000" cy="215677"/>
          </a:xfrm>
          <a:gradFill flip="none" rotWithShape="1">
            <a:gsLst>
              <a:gs pos="0">
                <a:srgbClr val="F48518"/>
              </a:gs>
              <a:gs pos="50000">
                <a:schemeClr val="accent6">
                  <a:lumMod val="60000"/>
                  <a:lumOff val="40000"/>
                </a:schemeClr>
              </a:gs>
              <a:gs pos="100000">
                <a:schemeClr val="bg1"/>
              </a:gs>
            </a:gsLst>
            <a:lin ang="10800000" scaled="1"/>
            <a:tileRect/>
          </a:gradFill>
          <a:ln>
            <a:noFill/>
          </a:ln>
        </p:spPr>
        <p:txBody>
          <a:bodyPr lIns="360000" tIns="36000" rIns="360000" bIns="36000" anchor="ctr">
            <a:noAutofit/>
          </a:bodyPr>
          <a:lstStyle>
            <a:lvl1pPr marL="0" indent="0" algn="r">
              <a:buNone/>
              <a:defRPr sz="1100" b="1">
                <a:solidFill>
                  <a:schemeClr val="bg1"/>
                </a:solidFill>
              </a:defRPr>
            </a:lvl1pPr>
          </a:lstStyle>
          <a:p>
            <a:pPr lvl="0"/>
            <a:endParaRPr lang="it-IT" dirty="0"/>
          </a:p>
        </p:txBody>
      </p:sp>
      <p:sp>
        <p:nvSpPr>
          <p:cNvPr id="12" name="Segnaposto numero diapositiva 5"/>
          <p:cNvSpPr>
            <a:spLocks noGrp="1"/>
          </p:cNvSpPr>
          <p:nvPr>
            <p:ph type="sldNum" sz="quarter" idx="4"/>
          </p:nvPr>
        </p:nvSpPr>
        <p:spPr>
          <a:xfrm>
            <a:off x="467544" y="6434026"/>
            <a:ext cx="504056" cy="307342"/>
          </a:xfrm>
          <a:prstGeom prst="rect">
            <a:avLst/>
          </a:prstGeom>
        </p:spPr>
        <p:txBody>
          <a:bodyPr vert="horz" lIns="91440" tIns="45720" rIns="91440" bIns="45720" rtlCol="0" anchor="ctr"/>
          <a:lstStyle>
            <a:lvl1pPr algn="l">
              <a:defRPr sz="1050" b="1">
                <a:solidFill>
                  <a:srgbClr val="00204F"/>
                </a:solidFill>
              </a:defRPr>
            </a:lvl1pPr>
          </a:lstStyle>
          <a:p>
            <a:fld id="{56D9516B-78A2-44E5-9C2B-273625E7E95A}" type="slidenum">
              <a:rPr lang="it-IT" smtClean="0"/>
              <a:pPr/>
              <a:t>‹N›</a:t>
            </a:fld>
            <a:endParaRPr lang="it-IT" dirty="0"/>
          </a:p>
        </p:txBody>
      </p:sp>
      <p:pic>
        <p:nvPicPr>
          <p:cNvPr id="11" name="Picture 2" descr="\\tsclient\Desktop\logo_uve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28384" y="6362018"/>
            <a:ext cx="712233" cy="36608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3" descr="\\tsclient\Desktop\italia.png"/>
          <p:cNvPicPr>
            <a:picLocks noChangeAspect="1" noChangeArrowheads="1"/>
          </p:cNvPicPr>
          <p:nvPr userDrawn="1"/>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0884" y="188640"/>
            <a:ext cx="537580" cy="66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7680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7211144" cy="562074"/>
          </a:xfrm>
          <a:prstGeom prst="rect">
            <a:avLst/>
          </a:prstGeom>
        </p:spPr>
        <p:txBody>
          <a:bodyPr vert="horz" lIns="91440" tIns="45720" rIns="91440" bIns="45720" rtlCol="0" anchor="ctr">
            <a:no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rgbClr val="00204F"/>
                </a:solidFill>
                <a:latin typeface="Cambria" panose="02040503050406030204" pitchFamily="18" charset="0"/>
                <a:cs typeface="Arial" panose="020B0604020202020204" pitchFamily="34" charset="0"/>
              </a:defRPr>
            </a:lvl1pPr>
          </a:lstStyle>
          <a:p>
            <a:fld id="{5D82F29F-A8E9-4D8B-9A5A-368F0FCB726C}" type="datetime2">
              <a:rPr lang="it-IT" smtClean="0"/>
              <a:pPr/>
              <a:t>giovedì 8 ottobre 2015</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b="1">
                <a:solidFill>
                  <a:srgbClr val="00204F"/>
                </a:solidFill>
                <a:latin typeface="Cambria" panose="02040503050406030204" pitchFamily="18" charset="0"/>
                <a:cs typeface="Arial" panose="020B0604020202020204" pitchFamily="34" charset="0"/>
              </a:defRPr>
            </a:lvl1pPr>
          </a:lstStyle>
          <a:p>
            <a:endParaRPr lang="it-IT"/>
          </a:p>
        </p:txBody>
      </p:sp>
      <p:pic>
        <p:nvPicPr>
          <p:cNvPr id="10" name="Picture 2" descr="\\tsclient\Desktop\logo_uvet.png"/>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8020735" y="404664"/>
            <a:ext cx="712233" cy="366084"/>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cxnSp>
        <p:nvCxnSpPr>
          <p:cNvPr id="11" name="Connettore 1 10"/>
          <p:cNvCxnSpPr/>
          <p:nvPr userDrawn="1"/>
        </p:nvCxnSpPr>
        <p:spPr>
          <a:xfrm>
            <a:off x="0" y="1052736"/>
            <a:ext cx="91566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56D9516B-78A2-44E5-9C2B-273625E7E95A}" type="slidenum">
              <a:rPr lang="it-IT" smtClean="0"/>
              <a:pPr/>
              <a:t>‹N›</a:t>
            </a:fld>
            <a:endParaRPr lang="it-IT"/>
          </a:p>
        </p:txBody>
      </p:sp>
    </p:spTree>
    <p:extLst>
      <p:ext uri="{BB962C8B-B14F-4D97-AF65-F5344CB8AC3E}">
        <p14:creationId xmlns:p14="http://schemas.microsoft.com/office/powerpoint/2010/main" val="1353413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0" r:id="rId4"/>
    <p:sldLayoutId id="2147483664" r:id="rId5"/>
    <p:sldLayoutId id="2147483672" r:id="rId6"/>
    <p:sldLayoutId id="2147483677" r:id="rId7"/>
    <p:sldLayoutId id="2147483678" r:id="rId8"/>
    <p:sldLayoutId id="2147483679" r:id="rId9"/>
    <p:sldLayoutId id="2147483680" r:id="rId10"/>
    <p:sldLayoutId id="2147483673" r:id="rId11"/>
    <p:sldLayoutId id="2147483674" r:id="rId12"/>
    <p:sldLayoutId id="2147483675" r:id="rId13"/>
    <p:sldLayoutId id="2147483676" r:id="rId14"/>
    <p:sldLayoutId id="2147483666" r:id="rId15"/>
    <p:sldLayoutId id="2147483681" r:id="rId16"/>
    <p:sldLayoutId id="2147483682"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Lst>
  <p:timing>
    <p:tnLst>
      <p:par>
        <p:cTn id="1" dur="indefinite" restart="never" nodeType="tmRoot"/>
      </p:par>
    </p:tnLst>
  </p:timing>
  <p:hf hdr="0" ftr="0" dt="0"/>
  <p:txStyles>
    <p:titleStyle>
      <a:lvl1pPr algn="l" defTabSz="914400" rtl="0" eaLnBrk="1" latinLnBrk="0" hangingPunct="1">
        <a:spcBef>
          <a:spcPct val="0"/>
        </a:spcBef>
        <a:buNone/>
        <a:defRPr sz="1800" b="1" kern="1200">
          <a:solidFill>
            <a:srgbClr val="00204F"/>
          </a:solidFill>
          <a:latin typeface="Cambria" panose="02040503050406030204" pitchFamily="18"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rgbClr val="00204F"/>
          </a:solidFill>
          <a:latin typeface="Cambria" panose="02040503050406030204" pitchFamily="18"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00204F"/>
          </a:solidFill>
          <a:latin typeface="Cambria" panose="02040503050406030204" pitchFamily="18"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204F"/>
          </a:solidFill>
          <a:latin typeface="Cambria" panose="02040503050406030204" pitchFamily="18"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00204F"/>
          </a:solidFill>
          <a:latin typeface="Cambria" panose="02040503050406030204" pitchFamily="18"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00204F"/>
          </a:solidFill>
          <a:latin typeface="Cambria" panose="02040503050406030204" pitchFamily="18"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34.png"/><Relationship Id="rId11" Type="http://schemas.openxmlformats.org/officeDocument/2006/relationships/image" Target="../media/image2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07504" y="3429000"/>
            <a:ext cx="9144000" cy="1008113"/>
          </a:xfrm>
        </p:spPr>
        <p:txBody>
          <a:bodyPr/>
          <a:lstStyle/>
          <a:p>
            <a:pPr algn="ctr"/>
            <a:r>
              <a:rPr lang="it-IT" dirty="0" smtClean="0"/>
              <a:t>IL TURISMO COME DRIVER DELLA CRESCITA:</a:t>
            </a:r>
            <a:br>
              <a:rPr lang="it-IT" dirty="0" smtClean="0"/>
            </a:br>
            <a:r>
              <a:rPr lang="it-IT" dirty="0" smtClean="0"/>
              <a:t>successi e sfide per i prossimi anni</a:t>
            </a:r>
            <a:br>
              <a:rPr lang="it-IT" dirty="0" smtClean="0"/>
            </a:br>
            <a:r>
              <a:rPr lang="it-IT" sz="2400" i="1" dirty="0" smtClean="0"/>
              <a:t/>
            </a:r>
            <a:br>
              <a:rPr lang="it-IT" sz="2400" i="1" dirty="0" smtClean="0"/>
            </a:br>
            <a:endParaRPr lang="it-IT" dirty="0"/>
          </a:p>
        </p:txBody>
      </p:sp>
      <p:sp>
        <p:nvSpPr>
          <p:cNvPr id="7" name="Segnaposto testo 6"/>
          <p:cNvSpPr>
            <a:spLocks noGrp="1"/>
          </p:cNvSpPr>
          <p:nvPr>
            <p:ph type="body" sz="quarter" idx="19"/>
          </p:nvPr>
        </p:nvSpPr>
        <p:spPr>
          <a:xfrm>
            <a:off x="5004048" y="4293096"/>
            <a:ext cx="3672408" cy="288032"/>
          </a:xfrm>
        </p:spPr>
        <p:txBody>
          <a:bodyPr/>
          <a:lstStyle/>
          <a:p>
            <a:pPr algn="r"/>
            <a:r>
              <a:rPr lang="it-IT" b="1" dirty="0" smtClean="0"/>
              <a:t>TTG INCONTRI  - Fiera di Rimini - 8 Ottobre 2015</a:t>
            </a:r>
          </a:p>
          <a:p>
            <a:pPr algn="r"/>
            <a:r>
              <a:rPr lang="it-IT" b="1" dirty="0" smtClean="0"/>
              <a:t>Sala Sisto Neri</a:t>
            </a:r>
            <a:endParaRPr lang="it-IT" b="1"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Rectangle 3"/>
          <p:cNvSpPr>
            <a:spLocks noChangeArrowheads="1"/>
          </p:cNvSpPr>
          <p:nvPr/>
        </p:nvSpPr>
        <p:spPr bwMode="auto">
          <a:xfrm>
            <a:off x="0" y="1914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1pPr>
            <a:lvl2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2pPr>
            <a:lvl3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3pPr>
            <a:lvl4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4pPr>
            <a:lvl5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5pPr>
            <a:lvl6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6pPr>
            <a:lvl7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7pPr>
            <a:lvl8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8pPr>
            <a:lvl9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Immagine 7"/>
          <p:cNvPicPr/>
          <p:nvPr/>
        </p:nvPicPr>
        <p:blipFill>
          <a:blip r:embed="rId2"/>
          <a:stretch>
            <a:fillRect/>
          </a:stretch>
        </p:blipFill>
        <p:spPr>
          <a:xfrm>
            <a:off x="0" y="0"/>
            <a:ext cx="9144000" cy="29249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10</a:t>
            </a:fld>
            <a:endParaRPr lang="it-IT" dirty="0"/>
          </a:p>
        </p:txBody>
      </p:sp>
      <p:sp>
        <p:nvSpPr>
          <p:cNvPr id="4" name="Titolo 3"/>
          <p:cNvSpPr>
            <a:spLocks noGrp="1"/>
          </p:cNvSpPr>
          <p:nvPr>
            <p:ph type="title"/>
          </p:nvPr>
        </p:nvSpPr>
        <p:spPr>
          <a:xfrm>
            <a:off x="2339752" y="130622"/>
            <a:ext cx="4824536"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LA RUSSIA E LA PASQUA ORTODOSSA</a:t>
            </a:r>
            <a:endParaRPr lang="it-IT" altLang="it-IT" dirty="0">
              <a:solidFill>
                <a:srgbClr val="F47B20"/>
              </a:solidFill>
              <a:ea typeface="ＭＳ Ｐゴシック" pitchFamily="34" charset="-128"/>
            </a:endParaRPr>
          </a:p>
        </p:txBody>
      </p:sp>
      <p:pic>
        <p:nvPicPr>
          <p:cNvPr id="21" name="Picture 3"/>
          <p:cNvPicPr>
            <a:picLocks noChangeAspect="1" noChangeArrowheads="1"/>
          </p:cNvPicPr>
          <p:nvPr/>
        </p:nvPicPr>
        <p:blipFill>
          <a:blip r:embed="rId2"/>
          <a:srcRect/>
          <a:stretch>
            <a:fillRect/>
          </a:stretch>
        </p:blipFill>
        <p:spPr bwMode="auto">
          <a:xfrm>
            <a:off x="7854222" y="0"/>
            <a:ext cx="1289778" cy="908720"/>
          </a:xfrm>
          <a:prstGeom prst="rect">
            <a:avLst/>
          </a:prstGeom>
          <a:noFill/>
          <a:ln w="9525">
            <a:noFill/>
            <a:miter lim="800000"/>
            <a:headEnd/>
            <a:tailEnd/>
          </a:ln>
          <a:effectLst/>
        </p:spPr>
      </p:pic>
      <p:pic>
        <p:nvPicPr>
          <p:cNvPr id="6146" name="Immagine 23"/>
          <p:cNvPicPr>
            <a:picLocks noChangeAspect="1" noChangeArrowheads="1"/>
          </p:cNvPicPr>
          <p:nvPr/>
        </p:nvPicPr>
        <p:blipFill>
          <a:blip r:embed="rId3"/>
          <a:srcRect/>
          <a:stretch>
            <a:fillRect/>
          </a:stretch>
        </p:blipFill>
        <p:spPr bwMode="auto">
          <a:xfrm>
            <a:off x="1" y="1071546"/>
            <a:ext cx="5500694" cy="2571768"/>
          </a:xfrm>
          <a:prstGeom prst="rect">
            <a:avLst/>
          </a:prstGeom>
          <a:noFill/>
          <a:ln w="9525">
            <a:noFill/>
            <a:miter lim="800000"/>
            <a:headEnd/>
            <a:tailEnd/>
          </a:ln>
        </p:spPr>
      </p:pic>
      <p:pic>
        <p:nvPicPr>
          <p:cNvPr id="6147" name="Immagine 29"/>
          <p:cNvPicPr>
            <a:picLocks noChangeAspect="1" noChangeArrowheads="1"/>
          </p:cNvPicPr>
          <p:nvPr/>
        </p:nvPicPr>
        <p:blipFill>
          <a:blip r:embed="rId4"/>
          <a:srcRect/>
          <a:stretch>
            <a:fillRect/>
          </a:stretch>
        </p:blipFill>
        <p:spPr bwMode="auto">
          <a:xfrm>
            <a:off x="13967" y="3663955"/>
            <a:ext cx="5500694" cy="2849563"/>
          </a:xfrm>
          <a:prstGeom prst="rect">
            <a:avLst/>
          </a:prstGeom>
          <a:noFill/>
          <a:ln w="9525">
            <a:noFill/>
            <a:miter lim="800000"/>
            <a:headEnd/>
            <a:tailEnd/>
          </a:ln>
        </p:spPr>
      </p:pic>
      <p:sp>
        <p:nvSpPr>
          <p:cNvPr id="9" name="CasellaDiTesto 8"/>
          <p:cNvSpPr txBox="1"/>
          <p:nvPr/>
        </p:nvSpPr>
        <p:spPr>
          <a:xfrm>
            <a:off x="5429256" y="1071547"/>
            <a:ext cx="3714744" cy="5786454"/>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buClr>
                <a:srgbClr val="EA5F00"/>
              </a:buClr>
              <a:buFont typeface="Wingdings" pitchFamily="2" charset="2"/>
              <a:buChar char="§"/>
              <a:defRPr/>
            </a:pPr>
            <a:r>
              <a:rPr lang="it-IT" sz="1800" dirty="0" smtClean="0">
                <a:solidFill>
                  <a:srgbClr val="003A80"/>
                </a:solidFill>
              </a:rPr>
              <a:t>La Russia evidenzia invece un comportamento di acquisto differente da quelli precedenti. </a:t>
            </a:r>
            <a:endParaRPr lang="it-IT" dirty="0" smtClean="0">
              <a:solidFill>
                <a:srgbClr val="003A80"/>
              </a:solidFill>
            </a:endParaRPr>
          </a:p>
          <a:p>
            <a:pPr marL="363538" indent="-363538" algn="just">
              <a:spcBef>
                <a:spcPts val="600"/>
              </a:spcBef>
              <a:buClr>
                <a:srgbClr val="EA5F00"/>
              </a:buClr>
              <a:buFont typeface="Wingdings" pitchFamily="2" charset="2"/>
              <a:buChar char="§"/>
              <a:defRPr/>
            </a:pPr>
            <a:r>
              <a:rPr lang="it-IT" sz="1800" dirty="0" smtClean="0">
                <a:solidFill>
                  <a:srgbClr val="003A80"/>
                </a:solidFill>
              </a:rPr>
              <a:t>Le prenotazioni avvengono con minore anticipo rispetto alla data di partenza, tanto che sono proprio gli ultimi 10 giorni che vedono il maggior numero di acquisti di biglietti.</a:t>
            </a:r>
          </a:p>
          <a:p>
            <a:pPr marL="363538" indent="-363538" algn="just">
              <a:spcBef>
                <a:spcPts val="600"/>
              </a:spcBef>
              <a:buClr>
                <a:srgbClr val="EA5F00"/>
              </a:buClr>
              <a:buFont typeface="Wingdings" pitchFamily="2" charset="2"/>
              <a:buChar char="§"/>
              <a:defRPr/>
            </a:pPr>
            <a:r>
              <a:rPr lang="it-IT" sz="1800" dirty="0" smtClean="0">
                <a:solidFill>
                  <a:srgbClr val="003A80"/>
                </a:solidFill>
              </a:rPr>
              <a:t>Il </a:t>
            </a:r>
            <a:r>
              <a:rPr lang="it-IT" dirty="0" err="1" smtClean="0">
                <a:solidFill>
                  <a:srgbClr val="003A80"/>
                </a:solidFill>
              </a:rPr>
              <a:t>tool</a:t>
            </a:r>
            <a:r>
              <a:rPr lang="it-IT" sz="1800" dirty="0" smtClean="0">
                <a:solidFill>
                  <a:srgbClr val="003A80"/>
                </a:solidFill>
              </a:rPr>
              <a:t> di Amadeus permette di evidenziare anche periodi precisi. In questo caso si è analizzato il comportamento di acquisto dei turisti russi </a:t>
            </a:r>
            <a:r>
              <a:rPr lang="it-IT" dirty="0" smtClean="0">
                <a:solidFill>
                  <a:srgbClr val="003A80"/>
                </a:solidFill>
              </a:rPr>
              <a:t>per viaggi in occasione</a:t>
            </a:r>
            <a:r>
              <a:rPr lang="it-IT" sz="1800" dirty="0" smtClean="0">
                <a:solidFill>
                  <a:srgbClr val="003A80"/>
                </a:solidFill>
              </a:rPr>
              <a:t> della Pasqua Ortodossa. In questo caso il numero maggiore di prenotazione si anticipa all’intervallo 11-20 giorni prima della partenza.</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8" y="72955"/>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10"/>
          <p:cNvSpPr/>
          <p:nvPr/>
        </p:nvSpPr>
        <p:spPr>
          <a:xfrm>
            <a:off x="13967" y="6581002"/>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a:t>
            </a:r>
            <a:r>
              <a:rPr lang="it-IT" sz="1200" dirty="0" err="1" smtClean="0">
                <a:solidFill>
                  <a:schemeClr val="bg1">
                    <a:lumMod val="50000"/>
                  </a:schemeClr>
                </a:solidFill>
              </a:rPr>
              <a:t>Confturismo</a:t>
            </a:r>
            <a:r>
              <a:rPr lang="it-IT" sz="1200" dirty="0" smtClean="0">
                <a:solidFill>
                  <a:schemeClr val="bg1">
                    <a:lumMod val="50000"/>
                  </a:schemeClr>
                </a:solidFill>
              </a:rPr>
              <a:t>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11</a:t>
            </a:fld>
            <a:endParaRPr lang="it-IT" dirty="0"/>
          </a:p>
        </p:txBody>
      </p:sp>
      <p:sp>
        <p:nvSpPr>
          <p:cNvPr id="4" name="Titolo 3"/>
          <p:cNvSpPr>
            <a:spLocks noGrp="1"/>
          </p:cNvSpPr>
          <p:nvPr>
            <p:ph type="title"/>
          </p:nvPr>
        </p:nvSpPr>
        <p:spPr>
          <a:xfrm>
            <a:off x="1907704" y="130622"/>
            <a:ext cx="5626968" cy="562074"/>
          </a:xfrm>
        </p:spPr>
        <p:txBody>
          <a:bodyPr/>
          <a:lstStyle/>
          <a:p>
            <a:pPr algn="ctr"/>
            <a:r>
              <a:rPr lang="it-IT" altLang="it-IT" dirty="0" smtClean="0">
                <a:solidFill>
                  <a:srgbClr val="F47B20"/>
                </a:solidFill>
                <a:ea typeface="ＭＳ Ｐゴシック" pitchFamily="34" charset="-128"/>
              </a:rPr>
              <a:t>MILANO: EFFETTO EXPO</a:t>
            </a:r>
            <a:endParaRPr lang="it-IT" altLang="it-IT" dirty="0">
              <a:solidFill>
                <a:srgbClr val="F47B20"/>
              </a:solidFill>
              <a:ea typeface="ＭＳ Ｐゴシック" pitchFamily="34" charset="-128"/>
            </a:endParaRPr>
          </a:p>
        </p:txBody>
      </p:sp>
      <p:sp>
        <p:nvSpPr>
          <p:cNvPr id="5" name="CasellaDiTesto 4"/>
          <p:cNvSpPr txBox="1"/>
          <p:nvPr/>
        </p:nvSpPr>
        <p:spPr>
          <a:xfrm>
            <a:off x="4572000" y="1071546"/>
            <a:ext cx="4500594" cy="5572163"/>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È possibile anche analizzare le singole destinazioni italiane, grazie allo studio delle prenotazioni.</a:t>
            </a:r>
          </a:p>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In particolare abbiamo effettuato lo studio delle prenotazioni per le città di Milano e Roma, interessate nel 2015 da due grandi eventi: EXPO 2015 e il Giubileo straordinario della Misericordia.</a:t>
            </a:r>
          </a:p>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A Milano si evidenzia come il flusso di turisti intercontinentali sia mediamente in crescita. Il mese di agosto 2015 è quello che si è meglio comportato rispetto allo stesso mese dell’anno precedente, con una crescita del 15 per cento.</a:t>
            </a:r>
          </a:p>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Le prenotazioni </a:t>
            </a:r>
            <a:r>
              <a:rPr lang="it-IT" sz="1800" dirty="0" err="1" smtClean="0">
                <a:solidFill>
                  <a:srgbClr val="003A80"/>
                </a:solidFill>
              </a:rPr>
              <a:t>incoming</a:t>
            </a:r>
            <a:r>
              <a:rPr lang="it-IT" sz="1800" dirty="0" smtClean="0">
                <a:solidFill>
                  <a:srgbClr val="003A80"/>
                </a:solidFill>
              </a:rPr>
              <a:t> su Milano vedono una forte crescita dei turisti americani, che grazie alla </a:t>
            </a:r>
            <a:r>
              <a:rPr lang="it-IT" dirty="0" smtClean="0">
                <a:solidFill>
                  <a:srgbClr val="003A80"/>
                </a:solidFill>
              </a:rPr>
              <a:t>rivalutazione</a:t>
            </a:r>
            <a:r>
              <a:rPr lang="it-IT" sz="1800" dirty="0" smtClean="0">
                <a:solidFill>
                  <a:srgbClr val="003A80"/>
                </a:solidFill>
              </a:rPr>
              <a:t> del dollaro sull’euro, vedono il loro potere d’acquisto aumentato rispetto al 2014.</a:t>
            </a:r>
          </a:p>
        </p:txBody>
      </p:sp>
      <p:sp>
        <p:nvSpPr>
          <p:cNvPr id="15" name="Rettangolo 14"/>
          <p:cNvSpPr/>
          <p:nvPr/>
        </p:nvSpPr>
        <p:spPr>
          <a:xfrm>
            <a:off x="0" y="6215082"/>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a:t>
            </a:r>
            <a:r>
              <a:rPr lang="it-IT" sz="1200" dirty="0" err="1" smtClean="0">
                <a:solidFill>
                  <a:schemeClr val="bg1">
                    <a:lumMod val="50000"/>
                  </a:schemeClr>
                </a:solidFill>
              </a:rPr>
              <a:t>Confturismo</a:t>
            </a:r>
            <a:r>
              <a:rPr lang="it-IT" sz="1200" dirty="0" smtClean="0">
                <a:solidFill>
                  <a:schemeClr val="bg1">
                    <a:lumMod val="50000"/>
                  </a:schemeClr>
                </a:solidFill>
              </a:rPr>
              <a:t>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pic>
        <p:nvPicPr>
          <p:cNvPr id="21" name="Picture 3"/>
          <p:cNvPicPr>
            <a:picLocks noChangeAspect="1" noChangeArrowheads="1"/>
          </p:cNvPicPr>
          <p:nvPr/>
        </p:nvPicPr>
        <p:blipFill>
          <a:blip r:embed="rId2"/>
          <a:srcRect/>
          <a:stretch>
            <a:fillRect/>
          </a:stretch>
        </p:blipFill>
        <p:spPr bwMode="auto">
          <a:xfrm>
            <a:off x="7850186" y="0"/>
            <a:ext cx="1293813" cy="911563"/>
          </a:xfrm>
          <a:prstGeom prst="rect">
            <a:avLst/>
          </a:prstGeom>
          <a:noFill/>
          <a:ln w="9525">
            <a:noFill/>
            <a:miter lim="800000"/>
            <a:headEnd/>
            <a:tailEnd/>
          </a:ln>
          <a:effectLst/>
        </p:spPr>
      </p:pic>
      <p:graphicFrame>
        <p:nvGraphicFramePr>
          <p:cNvPr id="7" name="Grafico 6"/>
          <p:cNvGraphicFramePr/>
          <p:nvPr>
            <p:extLst>
              <p:ext uri="{D42A27DB-BD31-4B8C-83A1-F6EECF244321}">
                <p14:modId xmlns:p14="http://schemas.microsoft.com/office/powerpoint/2010/main" val="1130698203"/>
              </p:ext>
            </p:extLst>
          </p:nvPr>
        </p:nvGraphicFramePr>
        <p:xfrm>
          <a:off x="0" y="1357298"/>
          <a:ext cx="4572000" cy="464347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2955"/>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12</a:t>
            </a:fld>
            <a:endParaRPr lang="it-IT" dirty="0"/>
          </a:p>
        </p:txBody>
      </p:sp>
      <p:sp>
        <p:nvSpPr>
          <p:cNvPr id="4" name="Titolo 3"/>
          <p:cNvSpPr>
            <a:spLocks noGrp="1"/>
          </p:cNvSpPr>
          <p:nvPr>
            <p:ph type="title"/>
          </p:nvPr>
        </p:nvSpPr>
        <p:spPr>
          <a:xfrm>
            <a:off x="1835696" y="116632"/>
            <a:ext cx="5554960"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ROMA:  IL GIUBILEO SI AVVICINA</a:t>
            </a:r>
            <a:endParaRPr lang="it-IT" altLang="it-IT" dirty="0">
              <a:solidFill>
                <a:srgbClr val="F47B20"/>
              </a:solidFill>
              <a:ea typeface="ＭＳ Ｐゴシック" pitchFamily="34" charset="-128"/>
            </a:endParaRPr>
          </a:p>
        </p:txBody>
      </p:sp>
      <p:sp>
        <p:nvSpPr>
          <p:cNvPr id="15" name="Rettangolo 14"/>
          <p:cNvSpPr/>
          <p:nvPr/>
        </p:nvSpPr>
        <p:spPr>
          <a:xfrm>
            <a:off x="285720" y="6286520"/>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a:t>
            </a:r>
            <a:r>
              <a:rPr lang="it-IT" sz="1200" dirty="0" err="1" smtClean="0">
                <a:solidFill>
                  <a:schemeClr val="bg1">
                    <a:lumMod val="50000"/>
                  </a:schemeClr>
                </a:solidFill>
              </a:rPr>
              <a:t>Confturismo</a:t>
            </a:r>
            <a:r>
              <a:rPr lang="it-IT" sz="1200" dirty="0" smtClean="0">
                <a:solidFill>
                  <a:schemeClr val="bg1">
                    <a:lumMod val="50000"/>
                  </a:schemeClr>
                </a:solidFill>
              </a:rPr>
              <a:t>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pic>
        <p:nvPicPr>
          <p:cNvPr id="21" name="Picture 3"/>
          <p:cNvPicPr>
            <a:picLocks noChangeAspect="1" noChangeArrowheads="1"/>
          </p:cNvPicPr>
          <p:nvPr/>
        </p:nvPicPr>
        <p:blipFill>
          <a:blip r:embed="rId2"/>
          <a:srcRect/>
          <a:stretch>
            <a:fillRect/>
          </a:stretch>
        </p:blipFill>
        <p:spPr bwMode="auto">
          <a:xfrm>
            <a:off x="7854222" y="0"/>
            <a:ext cx="1289778" cy="908720"/>
          </a:xfrm>
          <a:prstGeom prst="rect">
            <a:avLst/>
          </a:prstGeom>
          <a:noFill/>
          <a:ln w="9525">
            <a:noFill/>
            <a:miter lim="800000"/>
            <a:headEnd/>
            <a:tailEnd/>
          </a:ln>
          <a:effectLst/>
        </p:spPr>
      </p:pic>
      <p:graphicFrame>
        <p:nvGraphicFramePr>
          <p:cNvPr id="7" name="Grafico 6"/>
          <p:cNvGraphicFramePr/>
          <p:nvPr>
            <p:extLst>
              <p:ext uri="{D42A27DB-BD31-4B8C-83A1-F6EECF244321}">
                <p14:modId xmlns:p14="http://schemas.microsoft.com/office/powerpoint/2010/main" val="120735083"/>
              </p:ext>
            </p:extLst>
          </p:nvPr>
        </p:nvGraphicFramePr>
        <p:xfrm>
          <a:off x="214282" y="1285860"/>
          <a:ext cx="4857784" cy="4786346"/>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5143504" y="1700808"/>
            <a:ext cx="3929090" cy="4942901"/>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A Roma i primi effetti del Giubileo sembrano evidenziarsi nel numero delle prenotazioni del mese di agosto del 2015 rispetto a quelle del 2014.</a:t>
            </a:r>
          </a:p>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Si denota una forte crescita dei turisti </a:t>
            </a:r>
            <a:r>
              <a:rPr lang="it-IT" sz="1800" dirty="0" err="1" smtClean="0">
                <a:solidFill>
                  <a:srgbClr val="003A80"/>
                </a:solidFill>
              </a:rPr>
              <a:t>incoming</a:t>
            </a:r>
            <a:r>
              <a:rPr lang="it-IT" dirty="0" smtClean="0">
                <a:solidFill>
                  <a:srgbClr val="003A80"/>
                </a:solidFill>
              </a:rPr>
              <a:t> provenienti dagli Stati Uniti, + 24 per cento, a fronte di un aumento generale del 6 per cento.</a:t>
            </a:r>
          </a:p>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Il mese di luglio non è stato particolarmente brillante, così come quello di maggio, che tuttavia potrebbe risentire dei problemi dell’aeroporto di Roma Fiumicino.</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2955"/>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13</a:t>
            </a:fld>
            <a:endParaRPr lang="it-IT" dirty="0"/>
          </a:p>
        </p:txBody>
      </p:sp>
      <p:sp>
        <p:nvSpPr>
          <p:cNvPr id="4" name="Titolo 3"/>
          <p:cNvSpPr>
            <a:spLocks noGrp="1"/>
          </p:cNvSpPr>
          <p:nvPr>
            <p:ph type="title"/>
          </p:nvPr>
        </p:nvSpPr>
        <p:spPr>
          <a:xfrm>
            <a:off x="1105272" y="72955"/>
            <a:ext cx="6779096" cy="562074"/>
          </a:xfrm>
        </p:spPr>
        <p:txBody>
          <a:bodyPr/>
          <a:lstStyle/>
          <a:p>
            <a:pPr algn="ctr"/>
            <a:r>
              <a:rPr lang="it-IT" altLang="it-IT" dirty="0" smtClean="0">
                <a:solidFill>
                  <a:srgbClr val="F47B20"/>
                </a:solidFill>
                <a:ea typeface="ＭＳ Ｐゴシック" pitchFamily="34" charset="-128"/>
              </a:rPr>
              <a:t>TURISMO INCOMING: L’INTERVALLO DI «AGGREDIBILITA’»</a:t>
            </a:r>
            <a:endParaRPr lang="it-IT" altLang="it-IT" dirty="0">
              <a:solidFill>
                <a:srgbClr val="F47B20"/>
              </a:solidFill>
              <a:ea typeface="ＭＳ Ｐゴシック" pitchFamily="34" charset="-128"/>
            </a:endParaRPr>
          </a:p>
        </p:txBody>
      </p:sp>
      <p:sp>
        <p:nvSpPr>
          <p:cNvPr id="5" name="CasellaDiTesto 4"/>
          <p:cNvSpPr txBox="1"/>
          <p:nvPr/>
        </p:nvSpPr>
        <p:spPr>
          <a:xfrm>
            <a:off x="-19326" y="4296882"/>
            <a:ext cx="9144000" cy="2084446"/>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Un altro punto interessante dell’analisi è evidenziare quale sia il periodo che intercorre tra la prenotazione del volo e l’acquisto di servizi aggiuntivi quali l’hotel o il car </a:t>
            </a:r>
            <a:r>
              <a:rPr lang="it-IT" dirty="0" err="1" smtClean="0">
                <a:solidFill>
                  <a:srgbClr val="003A80"/>
                </a:solidFill>
              </a:rPr>
              <a:t>renting</a:t>
            </a:r>
            <a:r>
              <a:rPr lang="it-IT" dirty="0" smtClean="0">
                <a:solidFill>
                  <a:srgbClr val="003A80"/>
                </a:solidFill>
              </a:rPr>
              <a:t>. In tale intervallo infatti il turista, che ha scelto l’Italia come meta ma non ancora tutti i servizi, è più che mai «aggredibile» da proposte e offerte provenienti dai nostri operatori.</a:t>
            </a:r>
          </a:p>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Per i turisti di provenienza intercontinentale si evidenzia per il 2015 come la prenotazione del volo sia effettuata con 48 giorni d’anticipo rispetto al volo e che in media  dopo quindici giorni dalla prenotazione del volo si prenota la sistemazione ricettiva.</a:t>
            </a:r>
          </a:p>
        </p:txBody>
      </p:sp>
      <p:sp>
        <p:nvSpPr>
          <p:cNvPr id="15" name="Rettangolo 14"/>
          <p:cNvSpPr/>
          <p:nvPr/>
        </p:nvSpPr>
        <p:spPr>
          <a:xfrm>
            <a:off x="107504" y="6453336"/>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Confturismo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pic>
        <p:nvPicPr>
          <p:cNvPr id="21" name="Picture 3"/>
          <p:cNvPicPr>
            <a:picLocks noChangeAspect="1" noChangeArrowheads="1"/>
          </p:cNvPicPr>
          <p:nvPr/>
        </p:nvPicPr>
        <p:blipFill>
          <a:blip r:embed="rId2"/>
          <a:srcRect/>
          <a:stretch>
            <a:fillRect/>
          </a:stretch>
        </p:blipFill>
        <p:spPr bwMode="auto">
          <a:xfrm>
            <a:off x="7884368" y="0"/>
            <a:ext cx="1259632" cy="887481"/>
          </a:xfrm>
          <a:prstGeom prst="rect">
            <a:avLst/>
          </a:prstGeom>
          <a:noFill/>
          <a:ln w="9525">
            <a:noFill/>
            <a:miter lim="800000"/>
            <a:headEnd/>
            <a:tailEnd/>
          </a:ln>
          <a:effectLst/>
        </p:spPr>
      </p:pic>
      <p:graphicFrame>
        <p:nvGraphicFramePr>
          <p:cNvPr id="7" name="Grafico 6"/>
          <p:cNvGraphicFramePr/>
          <p:nvPr>
            <p:extLst>
              <p:ext uri="{D42A27DB-BD31-4B8C-83A1-F6EECF244321}">
                <p14:modId xmlns:p14="http://schemas.microsoft.com/office/powerpoint/2010/main" val="1118860024"/>
              </p:ext>
            </p:extLst>
          </p:nvPr>
        </p:nvGraphicFramePr>
        <p:xfrm>
          <a:off x="571472" y="1142984"/>
          <a:ext cx="7929618" cy="321471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2955"/>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14</a:t>
            </a:fld>
            <a:endParaRPr lang="it-IT" dirty="0"/>
          </a:p>
        </p:txBody>
      </p:sp>
      <p:sp>
        <p:nvSpPr>
          <p:cNvPr id="4" name="Titolo 3"/>
          <p:cNvSpPr>
            <a:spLocks noGrp="1"/>
          </p:cNvSpPr>
          <p:nvPr>
            <p:ph type="title"/>
          </p:nvPr>
        </p:nvSpPr>
        <p:spPr>
          <a:xfrm>
            <a:off x="1147134" y="173324"/>
            <a:ext cx="6707088"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TURISMO IN ITALIA: L’EVOLUZIONE DEI PERNOTTAMENTI</a:t>
            </a:r>
            <a:endParaRPr lang="it-IT" altLang="it-IT" dirty="0">
              <a:solidFill>
                <a:srgbClr val="F47B20"/>
              </a:solidFill>
              <a:ea typeface="ＭＳ Ｐゴシック" pitchFamily="34" charset="-128"/>
            </a:endParaRPr>
          </a:p>
        </p:txBody>
      </p:sp>
      <p:pic>
        <p:nvPicPr>
          <p:cNvPr id="21" name="Picture 3"/>
          <p:cNvPicPr>
            <a:picLocks noChangeAspect="1" noChangeArrowheads="1"/>
          </p:cNvPicPr>
          <p:nvPr/>
        </p:nvPicPr>
        <p:blipFill>
          <a:blip r:embed="rId2"/>
          <a:srcRect/>
          <a:stretch>
            <a:fillRect/>
          </a:stretch>
        </p:blipFill>
        <p:spPr bwMode="auto">
          <a:xfrm>
            <a:off x="7854222" y="1"/>
            <a:ext cx="1289778" cy="908720"/>
          </a:xfrm>
          <a:prstGeom prst="rect">
            <a:avLst/>
          </a:prstGeom>
          <a:noFill/>
          <a:ln w="9525">
            <a:noFill/>
            <a:miter lim="800000"/>
            <a:headEnd/>
            <a:tailEnd/>
          </a:ln>
          <a:effectLst/>
        </p:spPr>
      </p:pic>
      <p:sp>
        <p:nvSpPr>
          <p:cNvPr id="29" name="Text Box 9"/>
          <p:cNvSpPr txBox="1">
            <a:spLocks noChangeArrowheads="1"/>
          </p:cNvSpPr>
          <p:nvPr/>
        </p:nvSpPr>
        <p:spPr bwMode="auto">
          <a:xfrm>
            <a:off x="714348" y="5929330"/>
            <a:ext cx="35163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defRPr sz="1000" i="1"/>
            </a:lvl1pPr>
          </a:lstStyle>
          <a:p>
            <a:r>
              <a:rPr lang="it-IT" sz="1200" i="0" dirty="0"/>
              <a:t>Fonte: </a:t>
            </a:r>
            <a:r>
              <a:rPr lang="it-IT" sz="1200" i="0" dirty="0" smtClean="0"/>
              <a:t>elaborazione centro studi </a:t>
            </a:r>
            <a:r>
              <a:rPr lang="it-IT" sz="1200" i="0" dirty="0" err="1" smtClean="0"/>
              <a:t>Federalberghi</a:t>
            </a:r>
            <a:endParaRPr lang="it-IT" sz="1200" i="0"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955"/>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Grafico 15"/>
          <p:cNvGraphicFramePr/>
          <p:nvPr/>
        </p:nvGraphicFramePr>
        <p:xfrm>
          <a:off x="500034" y="1285860"/>
          <a:ext cx="4572000" cy="4214842"/>
        </p:xfrm>
        <a:graphic>
          <a:graphicData uri="http://schemas.openxmlformats.org/drawingml/2006/chart">
            <c:chart xmlns:c="http://schemas.openxmlformats.org/drawingml/2006/chart" xmlns:r="http://schemas.openxmlformats.org/officeDocument/2006/relationships" r:id="rId4"/>
          </a:graphicData>
        </a:graphic>
      </p:graphicFrame>
      <p:sp>
        <p:nvSpPr>
          <p:cNvPr id="18" name="CasellaDiTesto 17"/>
          <p:cNvSpPr txBox="1"/>
          <p:nvPr/>
        </p:nvSpPr>
        <p:spPr>
          <a:xfrm>
            <a:off x="5143504" y="1071546"/>
            <a:ext cx="3929090" cy="5572163"/>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Si evidenzia nei primi 8 mesi dell’anno una crescita dei pernottamenti del 3,2 per cento rispetto agli stessi mesi del 2014.</a:t>
            </a:r>
          </a:p>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In particolare si evidenzia l’incremento delle presenze degli stranieri, cresciute di quasi il 4 per cento.</a:t>
            </a:r>
          </a:p>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Il mercato interno, contabilizzato come presenze degli Italiani, registra un incremento meno dinamico, con una crescita limitata al 2,7 per cento.</a:t>
            </a:r>
          </a:p>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Si confermano quin</a:t>
            </a:r>
            <a:r>
              <a:rPr lang="it-IT" dirty="0" smtClean="0">
                <a:solidFill>
                  <a:srgbClr val="003A80"/>
                </a:solidFill>
              </a:rPr>
              <a:t>di</a:t>
            </a:r>
            <a:r>
              <a:rPr lang="it-IT" sz="1800" dirty="0" smtClean="0">
                <a:solidFill>
                  <a:srgbClr val="003A80"/>
                </a:solidFill>
              </a:rPr>
              <a:t> i buoni dati registrati dal </a:t>
            </a:r>
            <a:r>
              <a:rPr lang="it-IT" sz="1800" dirty="0" err="1" smtClean="0">
                <a:solidFill>
                  <a:srgbClr val="003A80"/>
                </a:solidFill>
              </a:rPr>
              <a:t>tool</a:t>
            </a:r>
            <a:r>
              <a:rPr lang="it-IT" sz="1800" dirty="0" smtClean="0">
                <a:solidFill>
                  <a:srgbClr val="003A80"/>
                </a:solidFill>
              </a:rPr>
              <a:t> di Amadeus, che vedono come sia soprattutto il mercato straniero a spingere il settore turistico.</a:t>
            </a:r>
          </a:p>
        </p:txBody>
      </p:sp>
    </p:spTree>
    <p:extLst>
      <p:ext uri="{BB962C8B-B14F-4D97-AF65-F5344CB8AC3E}">
        <p14:creationId xmlns:p14="http://schemas.microsoft.com/office/powerpoint/2010/main" val="3650912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15</a:t>
            </a:fld>
            <a:endParaRPr lang="it-IT" dirty="0"/>
          </a:p>
        </p:txBody>
      </p:sp>
      <p:sp>
        <p:nvSpPr>
          <p:cNvPr id="4" name="Titolo 3"/>
          <p:cNvSpPr>
            <a:spLocks noGrp="1"/>
          </p:cNvSpPr>
          <p:nvPr>
            <p:ph type="title"/>
          </p:nvPr>
        </p:nvSpPr>
        <p:spPr>
          <a:xfrm>
            <a:off x="1907704" y="130622"/>
            <a:ext cx="5626968"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QUALE TURISMO INCOMING?</a:t>
            </a:r>
            <a:endParaRPr lang="it-IT" altLang="it-IT" dirty="0">
              <a:solidFill>
                <a:srgbClr val="F47B20"/>
              </a:solidFill>
              <a:ea typeface="ＭＳ Ｐゴシック" pitchFamily="34" charset="-128"/>
            </a:endParaRPr>
          </a:p>
        </p:txBody>
      </p:sp>
      <p:pic>
        <p:nvPicPr>
          <p:cNvPr id="21" name="Picture 3"/>
          <p:cNvPicPr>
            <a:picLocks noChangeAspect="1" noChangeArrowheads="1"/>
          </p:cNvPicPr>
          <p:nvPr/>
        </p:nvPicPr>
        <p:blipFill>
          <a:blip r:embed="rId2"/>
          <a:srcRect/>
          <a:stretch>
            <a:fillRect/>
          </a:stretch>
        </p:blipFill>
        <p:spPr bwMode="auto">
          <a:xfrm>
            <a:off x="7854222" y="1"/>
            <a:ext cx="1289778" cy="908720"/>
          </a:xfrm>
          <a:prstGeom prst="rect">
            <a:avLst/>
          </a:prstGeom>
          <a:noFill/>
          <a:ln w="9525">
            <a:noFill/>
            <a:miter lim="800000"/>
            <a:headEnd/>
            <a:tailEnd/>
          </a:ln>
          <a:effectLst/>
        </p:spPr>
      </p:pic>
      <p:graphicFrame>
        <p:nvGraphicFramePr>
          <p:cNvPr id="17" name="Tabella 16"/>
          <p:cNvGraphicFramePr>
            <a:graphicFrameLocks noGrp="1"/>
          </p:cNvGraphicFramePr>
          <p:nvPr>
            <p:extLst>
              <p:ext uri="{D42A27DB-BD31-4B8C-83A1-F6EECF244321}">
                <p14:modId xmlns:p14="http://schemas.microsoft.com/office/powerpoint/2010/main" val="219033067"/>
              </p:ext>
            </p:extLst>
          </p:nvPr>
        </p:nvGraphicFramePr>
        <p:xfrm>
          <a:off x="4143372" y="2285992"/>
          <a:ext cx="4467228" cy="2673346"/>
        </p:xfrm>
        <a:graphic>
          <a:graphicData uri="http://schemas.openxmlformats.org/drawingml/2006/table">
            <a:tbl>
              <a:tblPr/>
              <a:tblGrid>
                <a:gridCol w="286348"/>
                <a:gridCol w="4180880"/>
              </a:tblGrid>
              <a:tr h="2673346">
                <a:tc>
                  <a:txBody>
                    <a:bodyPr/>
                    <a:lstStyle/>
                    <a:p>
                      <a:endParaRPr lang="it-IT" dirty="0">
                        <a:latin typeface="Cambria" pitchFamily="18" charset="0"/>
                      </a:endParaRPr>
                    </a:p>
                  </a:txBody>
                  <a:tcPr anchor="ctr">
                    <a:lnL>
                      <a:noFill/>
                    </a:lnL>
                    <a:lnR>
                      <a:noFill/>
                    </a:lnR>
                    <a:lnT>
                      <a:noFill/>
                    </a:lnT>
                    <a:lnB>
                      <a:noFill/>
                    </a:lnB>
                  </a:tcPr>
                </a:tc>
                <a:tc>
                  <a:txBody>
                    <a:bodyPr/>
                    <a:lstStyle/>
                    <a:p>
                      <a:r>
                        <a:rPr lang="it-IT" dirty="0">
                          <a:latin typeface="Cambria" pitchFamily="18" charset="0"/>
                        </a:rPr>
                        <a:t> Città di interesse storico e artistico</a:t>
                      </a:r>
                    </a:p>
                    <a:p>
                      <a:r>
                        <a:rPr lang="it-IT" dirty="0">
                          <a:latin typeface="Cambria" pitchFamily="18" charset="0"/>
                        </a:rPr>
                        <a:t> Località marine</a:t>
                      </a:r>
                    </a:p>
                    <a:p>
                      <a:r>
                        <a:rPr lang="it-IT" dirty="0">
                          <a:latin typeface="Cambria" pitchFamily="18" charset="0"/>
                        </a:rPr>
                        <a:t> Località lacuali</a:t>
                      </a:r>
                    </a:p>
                    <a:p>
                      <a:r>
                        <a:rPr lang="it-IT" dirty="0">
                          <a:latin typeface="Cambria" pitchFamily="18" charset="0"/>
                        </a:rPr>
                        <a:t> Località montane</a:t>
                      </a:r>
                    </a:p>
                    <a:p>
                      <a:r>
                        <a:rPr lang="it-IT" dirty="0">
                          <a:latin typeface="Cambria" pitchFamily="18" charset="0"/>
                        </a:rPr>
                        <a:t> Località collinari e di interesse vario</a:t>
                      </a:r>
                    </a:p>
                    <a:p>
                      <a:r>
                        <a:rPr lang="it-IT" dirty="0">
                          <a:latin typeface="Cambria" pitchFamily="18" charset="0"/>
                        </a:rPr>
                        <a:t> Località termali</a:t>
                      </a:r>
                    </a:p>
                    <a:p>
                      <a:r>
                        <a:rPr lang="it-IT" dirty="0">
                          <a:latin typeface="Cambria" pitchFamily="18" charset="0"/>
                        </a:rPr>
                        <a:t> Altre località</a:t>
                      </a:r>
                    </a:p>
                  </a:txBody>
                  <a:tcPr anchor="ctr">
                    <a:lnL>
                      <a:noFill/>
                    </a:lnL>
                    <a:lnR>
                      <a:noFill/>
                    </a:lnR>
                    <a:lnT>
                      <a:noFill/>
                    </a:lnT>
                    <a:lnB>
                      <a:noFill/>
                    </a:lnB>
                  </a:tcPr>
                </a:tc>
              </a:tr>
            </a:tbl>
          </a:graphicData>
        </a:graphic>
      </p:graphicFrame>
      <p:pic>
        <p:nvPicPr>
          <p:cNvPr id="19" name="Picture 2" descr="Arrivi degli stranieri per località (anno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4" y="2154410"/>
            <a:ext cx="3557119" cy="33306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puntostoricoartist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676" y="271462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untomar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1676" y="3000372"/>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puntolacual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676" y="3286124"/>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puntomont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1676" y="3600452"/>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puntocollinar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1676" y="3857628"/>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puntotermal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1676" y="414338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puntoaltr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1676" y="4429132"/>
            <a:ext cx="114300" cy="1143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9"/>
          <p:cNvSpPr txBox="1">
            <a:spLocks noChangeArrowheads="1"/>
          </p:cNvSpPr>
          <p:nvPr/>
        </p:nvSpPr>
        <p:spPr bwMode="auto">
          <a:xfrm>
            <a:off x="395536" y="5929330"/>
            <a:ext cx="35163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defRPr sz="1000" i="1"/>
            </a:lvl1pPr>
          </a:lstStyle>
          <a:p>
            <a:r>
              <a:rPr lang="it-IT" sz="1200" i="0" dirty="0"/>
              <a:t>Fonte: </a:t>
            </a:r>
            <a:r>
              <a:rPr lang="it-IT" sz="1200" i="0" dirty="0" smtClean="0"/>
              <a:t>elaborazione centro studi </a:t>
            </a:r>
            <a:r>
              <a:rPr lang="it-IT" sz="1200" i="0" dirty="0" err="1"/>
              <a:t>Fipe</a:t>
            </a:r>
            <a:r>
              <a:rPr lang="it-IT" sz="1200" i="0" dirty="0"/>
              <a:t> su dati Istat </a:t>
            </a:r>
          </a:p>
        </p:txBody>
      </p:sp>
      <p:pic>
        <p:nvPicPr>
          <p:cNvPr id="1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2955"/>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16</a:t>
            </a:fld>
            <a:endParaRPr lang="it-IT" dirty="0"/>
          </a:p>
        </p:txBody>
      </p:sp>
      <p:sp>
        <p:nvSpPr>
          <p:cNvPr id="4" name="Titolo 3"/>
          <p:cNvSpPr>
            <a:spLocks noGrp="1"/>
          </p:cNvSpPr>
          <p:nvPr>
            <p:ph type="title"/>
          </p:nvPr>
        </p:nvSpPr>
        <p:spPr>
          <a:xfrm>
            <a:off x="1444082" y="130622"/>
            <a:ext cx="6090589" cy="562074"/>
          </a:xfrm>
        </p:spPr>
        <p:txBody>
          <a:bodyPr/>
          <a:lstStyle/>
          <a:p>
            <a:pPr algn="ctr"/>
            <a:r>
              <a:rPr lang="it-IT" altLang="it-IT" dirty="0" smtClean="0">
                <a:solidFill>
                  <a:srgbClr val="F47B20"/>
                </a:solidFill>
                <a:ea typeface="ＭＳ Ｐゴシック" pitchFamily="34" charset="-128"/>
              </a:rPr>
              <a:t>TURISMO INCOMING: PUNTI DI FORZA</a:t>
            </a:r>
            <a:endParaRPr lang="it-IT" altLang="it-IT" dirty="0">
              <a:solidFill>
                <a:srgbClr val="F47B20"/>
              </a:solidFill>
              <a:ea typeface="ＭＳ Ｐゴシック" pitchFamily="34" charset="-128"/>
            </a:endParaRPr>
          </a:p>
        </p:txBody>
      </p:sp>
      <p:pic>
        <p:nvPicPr>
          <p:cNvPr id="21" name="Picture 3"/>
          <p:cNvPicPr>
            <a:picLocks noChangeAspect="1" noChangeArrowheads="1"/>
          </p:cNvPicPr>
          <p:nvPr/>
        </p:nvPicPr>
        <p:blipFill>
          <a:blip r:embed="rId2"/>
          <a:srcRect/>
          <a:stretch>
            <a:fillRect/>
          </a:stretch>
        </p:blipFill>
        <p:spPr bwMode="auto">
          <a:xfrm>
            <a:off x="7854222" y="0"/>
            <a:ext cx="1289778" cy="908720"/>
          </a:xfrm>
          <a:prstGeom prst="rect">
            <a:avLst/>
          </a:prstGeom>
          <a:noFill/>
          <a:ln w="9525">
            <a:noFill/>
            <a:miter lim="800000"/>
            <a:headEnd/>
            <a:tailEnd/>
          </a:ln>
          <a:effectLst/>
        </p:spPr>
      </p:pic>
      <p:graphicFrame>
        <p:nvGraphicFramePr>
          <p:cNvPr id="7" name="Tabella 6"/>
          <p:cNvGraphicFramePr>
            <a:graphicFrameLocks noGrp="1"/>
          </p:cNvGraphicFramePr>
          <p:nvPr>
            <p:extLst>
              <p:ext uri="{D42A27DB-BD31-4B8C-83A1-F6EECF244321}">
                <p14:modId xmlns:p14="http://schemas.microsoft.com/office/powerpoint/2010/main" val="4115969433"/>
              </p:ext>
            </p:extLst>
          </p:nvPr>
        </p:nvGraphicFramePr>
        <p:xfrm>
          <a:off x="1444125" y="1782207"/>
          <a:ext cx="5904656" cy="3744410"/>
        </p:xfrm>
        <a:graphic>
          <a:graphicData uri="http://schemas.openxmlformats.org/drawingml/2006/table">
            <a:tbl>
              <a:tblPr firstRow="1" firstCol="1" bandRow="1"/>
              <a:tblGrid>
                <a:gridCol w="4576108"/>
                <a:gridCol w="1328548"/>
              </a:tblGrid>
              <a:tr h="580120">
                <a:tc>
                  <a:txBody>
                    <a:bodyPr/>
                    <a:lstStyle/>
                    <a:p>
                      <a:endParaRPr lang="it-IT" sz="1600" dirty="0">
                        <a:solidFill>
                          <a:srgbClr val="76923C"/>
                        </a:solidFill>
                        <a:effectLst/>
                        <a:latin typeface="Cambria" pitchFamily="18"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it-IT" sz="1600" b="1" dirty="0">
                          <a:solidFill>
                            <a:srgbClr val="000000"/>
                          </a:solidFill>
                          <a:effectLst/>
                          <a:latin typeface="Cambria" pitchFamily="18" charset="0"/>
                          <a:ea typeface="Times New Roman"/>
                        </a:rPr>
                        <a:t>graduatoria</a:t>
                      </a:r>
                      <a:endParaRPr lang="it-IT" sz="1600" dirty="0">
                        <a:solidFill>
                          <a:srgbClr val="76923C"/>
                        </a:solidFill>
                        <a:effectLst/>
                        <a:latin typeface="Cambria" pitchFamily="18" charset="0"/>
                        <a:ea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16429">
                <a:tc>
                  <a:txBody>
                    <a:bodyPr/>
                    <a:lstStyle/>
                    <a:p>
                      <a:pPr>
                        <a:spcAft>
                          <a:spcPts val="0"/>
                        </a:spcAft>
                      </a:pPr>
                      <a:r>
                        <a:rPr lang="it-IT" sz="1600" dirty="0">
                          <a:solidFill>
                            <a:srgbClr val="000000"/>
                          </a:solidFill>
                          <a:effectLst/>
                          <a:latin typeface="Cambria" pitchFamily="18" charset="0"/>
                          <a:ea typeface="Times New Roman"/>
                        </a:rPr>
                        <a:t>Cortesia/ospitalità</a:t>
                      </a:r>
                      <a:endParaRPr lang="it-IT" sz="1600" dirty="0">
                        <a:solidFill>
                          <a:srgbClr val="76923C"/>
                        </a:solidFill>
                        <a:effectLst/>
                        <a:latin typeface="Cambria" pitchFamily="18" charset="0"/>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spcAft>
                          <a:spcPts val="0"/>
                        </a:spcAft>
                      </a:pPr>
                      <a:r>
                        <a:rPr lang="it-IT" sz="1600">
                          <a:solidFill>
                            <a:srgbClr val="000000"/>
                          </a:solidFill>
                          <a:effectLst/>
                          <a:latin typeface="Cambria" pitchFamily="18" charset="0"/>
                          <a:ea typeface="Times New Roman"/>
                        </a:rPr>
                        <a:t>1</a:t>
                      </a:r>
                      <a:endParaRPr lang="it-IT" sz="1600">
                        <a:solidFill>
                          <a:srgbClr val="76923C"/>
                        </a:solidFill>
                        <a:effectLst/>
                        <a:latin typeface="Cambria" pitchFamily="18" charset="0"/>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316429">
                <a:tc>
                  <a:txBody>
                    <a:bodyPr/>
                    <a:lstStyle/>
                    <a:p>
                      <a:pPr>
                        <a:spcAft>
                          <a:spcPts val="0"/>
                        </a:spcAft>
                      </a:pPr>
                      <a:r>
                        <a:rPr lang="it-IT" sz="1600" b="0" dirty="0">
                          <a:solidFill>
                            <a:schemeClr val="tx1"/>
                          </a:solidFill>
                          <a:effectLst/>
                          <a:latin typeface="Cambria" pitchFamily="18" charset="0"/>
                          <a:ea typeface="Times New Roman"/>
                        </a:rPr>
                        <a:t>Qualità del mangiare e bere</a:t>
                      </a:r>
                    </a:p>
                  </a:txBody>
                  <a:tcPr marL="68580" marR="68580" marT="0" marB="0">
                    <a:lnL>
                      <a:noFill/>
                    </a:lnL>
                    <a:lnR>
                      <a:noFill/>
                    </a:lnR>
                    <a:lnT>
                      <a:noFill/>
                    </a:lnT>
                    <a:lnB>
                      <a:noFill/>
                    </a:lnB>
                  </a:tcPr>
                </a:tc>
                <a:tc>
                  <a:txBody>
                    <a:bodyPr/>
                    <a:lstStyle/>
                    <a:p>
                      <a:pPr algn="ctr">
                        <a:spcAft>
                          <a:spcPts val="0"/>
                        </a:spcAft>
                      </a:pPr>
                      <a:r>
                        <a:rPr lang="it-IT" sz="1600" b="0">
                          <a:solidFill>
                            <a:schemeClr val="tx1"/>
                          </a:solidFill>
                          <a:effectLst/>
                          <a:latin typeface="Cambria" pitchFamily="18" charset="0"/>
                          <a:ea typeface="Times New Roman"/>
                        </a:rPr>
                        <a:t>2</a:t>
                      </a:r>
                    </a:p>
                  </a:txBody>
                  <a:tcPr marL="68580" marR="68580" marT="0" marB="0">
                    <a:lnL>
                      <a:noFill/>
                    </a:lnL>
                    <a:lnR>
                      <a:noFill/>
                    </a:lnR>
                    <a:lnT>
                      <a:noFill/>
                    </a:lnT>
                    <a:lnB>
                      <a:noFill/>
                    </a:lnB>
                  </a:tcPr>
                </a:tc>
              </a:tr>
              <a:tr h="316429">
                <a:tc>
                  <a:txBody>
                    <a:bodyPr/>
                    <a:lstStyle/>
                    <a:p>
                      <a:pPr>
                        <a:spcAft>
                          <a:spcPts val="0"/>
                        </a:spcAft>
                      </a:pPr>
                      <a:r>
                        <a:rPr lang="it-IT" sz="1600" b="0" dirty="0">
                          <a:solidFill>
                            <a:schemeClr val="tx1"/>
                          </a:solidFill>
                          <a:effectLst/>
                          <a:latin typeface="Cambria" pitchFamily="18" charset="0"/>
                          <a:ea typeface="Times New Roman"/>
                        </a:rPr>
                        <a:t>L’offerta di intrattenimento</a:t>
                      </a:r>
                    </a:p>
                  </a:txBody>
                  <a:tcPr marL="68580" marR="68580" marT="0" marB="0">
                    <a:lnL>
                      <a:noFill/>
                    </a:lnL>
                    <a:lnR>
                      <a:noFill/>
                    </a:lnR>
                    <a:lnT>
                      <a:noFill/>
                    </a:lnT>
                    <a:lnB>
                      <a:noFill/>
                    </a:lnB>
                    <a:solidFill>
                      <a:srgbClr val="E6EED5"/>
                    </a:solidFill>
                  </a:tcPr>
                </a:tc>
                <a:tc>
                  <a:txBody>
                    <a:bodyPr/>
                    <a:lstStyle/>
                    <a:p>
                      <a:pPr algn="ctr">
                        <a:spcAft>
                          <a:spcPts val="0"/>
                        </a:spcAft>
                      </a:pPr>
                      <a:r>
                        <a:rPr lang="it-IT" sz="1600" b="0" dirty="0">
                          <a:solidFill>
                            <a:schemeClr val="tx1"/>
                          </a:solidFill>
                          <a:effectLst/>
                          <a:latin typeface="Cambria" pitchFamily="18" charset="0"/>
                          <a:ea typeface="Times New Roman"/>
                        </a:rPr>
                        <a:t>3</a:t>
                      </a:r>
                    </a:p>
                  </a:txBody>
                  <a:tcPr marL="68580" marR="68580" marT="0" marB="0">
                    <a:lnL>
                      <a:noFill/>
                    </a:lnL>
                    <a:lnR>
                      <a:noFill/>
                    </a:lnR>
                    <a:lnT>
                      <a:noFill/>
                    </a:lnT>
                    <a:lnB>
                      <a:noFill/>
                    </a:lnB>
                    <a:solidFill>
                      <a:srgbClr val="E6EED5"/>
                    </a:solidFill>
                  </a:tcPr>
                </a:tc>
              </a:tr>
              <a:tr h="316429">
                <a:tc>
                  <a:txBody>
                    <a:bodyPr/>
                    <a:lstStyle/>
                    <a:p>
                      <a:pPr>
                        <a:spcAft>
                          <a:spcPts val="0"/>
                        </a:spcAft>
                      </a:pPr>
                      <a:r>
                        <a:rPr lang="it-IT" sz="1600">
                          <a:solidFill>
                            <a:srgbClr val="000000"/>
                          </a:solidFill>
                          <a:effectLst/>
                          <a:latin typeface="Cambria" pitchFamily="18" charset="0"/>
                          <a:ea typeface="Times New Roman"/>
                        </a:rPr>
                        <a:t>Il rispetto per l'ambiente</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tcPr>
                </a:tc>
                <a:tc>
                  <a:txBody>
                    <a:bodyPr/>
                    <a:lstStyle/>
                    <a:p>
                      <a:pPr algn="ctr">
                        <a:spcAft>
                          <a:spcPts val="0"/>
                        </a:spcAft>
                      </a:pPr>
                      <a:r>
                        <a:rPr lang="it-IT" sz="1600">
                          <a:solidFill>
                            <a:srgbClr val="000000"/>
                          </a:solidFill>
                          <a:effectLst/>
                          <a:latin typeface="Cambria" pitchFamily="18" charset="0"/>
                          <a:ea typeface="Times New Roman"/>
                        </a:rPr>
                        <a:t>4</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tcPr>
                </a:tc>
              </a:tr>
              <a:tr h="316429">
                <a:tc>
                  <a:txBody>
                    <a:bodyPr/>
                    <a:lstStyle/>
                    <a:p>
                      <a:pPr>
                        <a:spcAft>
                          <a:spcPts val="0"/>
                        </a:spcAft>
                      </a:pPr>
                      <a:r>
                        <a:rPr lang="it-IT" sz="1600">
                          <a:solidFill>
                            <a:srgbClr val="000000"/>
                          </a:solidFill>
                          <a:effectLst/>
                          <a:latin typeface="Cambria" pitchFamily="18" charset="0"/>
                          <a:ea typeface="Times New Roman"/>
                        </a:rPr>
                        <a:t>L’organizzazione del territorio </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c>
                  <a:txBody>
                    <a:bodyPr/>
                    <a:lstStyle/>
                    <a:p>
                      <a:pPr algn="ctr">
                        <a:spcAft>
                          <a:spcPts val="0"/>
                        </a:spcAft>
                      </a:pPr>
                      <a:r>
                        <a:rPr lang="it-IT" sz="1600">
                          <a:solidFill>
                            <a:srgbClr val="000000"/>
                          </a:solidFill>
                          <a:effectLst/>
                          <a:latin typeface="Cambria" pitchFamily="18" charset="0"/>
                          <a:ea typeface="Times New Roman"/>
                        </a:rPr>
                        <a:t>5</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r>
              <a:tr h="316429">
                <a:tc>
                  <a:txBody>
                    <a:bodyPr/>
                    <a:lstStyle/>
                    <a:p>
                      <a:pPr>
                        <a:spcAft>
                          <a:spcPts val="0"/>
                        </a:spcAft>
                      </a:pPr>
                      <a:r>
                        <a:rPr lang="it-IT" sz="1600" dirty="0">
                          <a:solidFill>
                            <a:srgbClr val="000000"/>
                          </a:solidFill>
                          <a:effectLst/>
                          <a:latin typeface="Cambria" pitchFamily="18" charset="0"/>
                          <a:ea typeface="Times New Roman"/>
                        </a:rPr>
                        <a:t>L’offerta culturale</a:t>
                      </a:r>
                      <a:endParaRPr lang="it-IT" sz="1600" dirty="0">
                        <a:solidFill>
                          <a:srgbClr val="76923C"/>
                        </a:solidFill>
                        <a:effectLst/>
                        <a:latin typeface="Cambria" pitchFamily="18" charset="0"/>
                        <a:ea typeface="Times New Roman"/>
                      </a:endParaRPr>
                    </a:p>
                  </a:txBody>
                  <a:tcPr marL="68580" marR="68580" marT="0" marB="0">
                    <a:lnL>
                      <a:noFill/>
                    </a:lnL>
                    <a:lnR>
                      <a:noFill/>
                    </a:lnR>
                    <a:lnT>
                      <a:noFill/>
                    </a:lnT>
                    <a:lnB>
                      <a:noFill/>
                    </a:lnB>
                  </a:tcPr>
                </a:tc>
                <a:tc>
                  <a:txBody>
                    <a:bodyPr/>
                    <a:lstStyle/>
                    <a:p>
                      <a:pPr algn="ctr">
                        <a:spcAft>
                          <a:spcPts val="0"/>
                        </a:spcAft>
                      </a:pPr>
                      <a:r>
                        <a:rPr lang="it-IT" sz="1600">
                          <a:solidFill>
                            <a:srgbClr val="000000"/>
                          </a:solidFill>
                          <a:effectLst/>
                          <a:latin typeface="Cambria" pitchFamily="18" charset="0"/>
                          <a:ea typeface="Times New Roman"/>
                        </a:rPr>
                        <a:t>6</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tcPr>
                </a:tc>
              </a:tr>
              <a:tr h="316429">
                <a:tc>
                  <a:txBody>
                    <a:bodyPr/>
                    <a:lstStyle/>
                    <a:p>
                      <a:pPr>
                        <a:spcAft>
                          <a:spcPts val="0"/>
                        </a:spcAft>
                      </a:pPr>
                      <a:r>
                        <a:rPr lang="it-IT" sz="1600">
                          <a:solidFill>
                            <a:srgbClr val="000000"/>
                          </a:solidFill>
                          <a:effectLst/>
                          <a:latin typeface="Cambria" pitchFamily="18" charset="0"/>
                          <a:ea typeface="Times New Roman"/>
                        </a:rPr>
                        <a:t>L’accoglienza nelle strutture di alloggio</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c>
                  <a:txBody>
                    <a:bodyPr/>
                    <a:lstStyle/>
                    <a:p>
                      <a:pPr algn="ctr">
                        <a:spcAft>
                          <a:spcPts val="0"/>
                        </a:spcAft>
                      </a:pPr>
                      <a:r>
                        <a:rPr lang="it-IT" sz="1600">
                          <a:solidFill>
                            <a:srgbClr val="000000"/>
                          </a:solidFill>
                          <a:effectLst/>
                          <a:latin typeface="Cambria" pitchFamily="18" charset="0"/>
                          <a:ea typeface="Times New Roman"/>
                        </a:rPr>
                        <a:t>7</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r>
              <a:tr h="316429">
                <a:tc>
                  <a:txBody>
                    <a:bodyPr/>
                    <a:lstStyle/>
                    <a:p>
                      <a:pPr>
                        <a:spcAft>
                          <a:spcPts val="0"/>
                        </a:spcAft>
                      </a:pPr>
                      <a:r>
                        <a:rPr lang="it-IT" sz="1600" dirty="0">
                          <a:solidFill>
                            <a:srgbClr val="000000"/>
                          </a:solidFill>
                          <a:effectLst/>
                          <a:latin typeface="Cambria" pitchFamily="18" charset="0"/>
                          <a:ea typeface="Times New Roman"/>
                        </a:rPr>
                        <a:t>La pulizia </a:t>
                      </a:r>
                      <a:r>
                        <a:rPr lang="it-IT" sz="1600" dirty="0" smtClean="0">
                          <a:solidFill>
                            <a:srgbClr val="000000"/>
                          </a:solidFill>
                          <a:effectLst/>
                          <a:latin typeface="Cambria" pitchFamily="18" charset="0"/>
                          <a:ea typeface="Times New Roman"/>
                        </a:rPr>
                        <a:t>del </a:t>
                      </a:r>
                      <a:r>
                        <a:rPr lang="it-IT" sz="1600" dirty="0">
                          <a:solidFill>
                            <a:srgbClr val="000000"/>
                          </a:solidFill>
                          <a:effectLst/>
                          <a:latin typeface="Cambria" pitchFamily="18" charset="0"/>
                          <a:ea typeface="Times New Roman"/>
                        </a:rPr>
                        <a:t>luogo </a:t>
                      </a:r>
                      <a:endParaRPr lang="it-IT" sz="1600" dirty="0">
                        <a:solidFill>
                          <a:srgbClr val="76923C"/>
                        </a:solidFill>
                        <a:effectLst/>
                        <a:latin typeface="Cambria" pitchFamily="18" charset="0"/>
                        <a:ea typeface="Times New Roman"/>
                      </a:endParaRPr>
                    </a:p>
                  </a:txBody>
                  <a:tcPr marL="68580" marR="68580" marT="0" marB="0">
                    <a:lnL>
                      <a:noFill/>
                    </a:lnL>
                    <a:lnR>
                      <a:noFill/>
                    </a:lnR>
                    <a:lnT>
                      <a:noFill/>
                    </a:lnT>
                    <a:lnB>
                      <a:noFill/>
                    </a:lnB>
                  </a:tcPr>
                </a:tc>
                <a:tc>
                  <a:txBody>
                    <a:bodyPr/>
                    <a:lstStyle/>
                    <a:p>
                      <a:pPr algn="ctr">
                        <a:spcAft>
                          <a:spcPts val="0"/>
                        </a:spcAft>
                      </a:pPr>
                      <a:r>
                        <a:rPr lang="it-IT" sz="1600">
                          <a:solidFill>
                            <a:srgbClr val="000000"/>
                          </a:solidFill>
                          <a:effectLst/>
                          <a:latin typeface="Cambria" pitchFamily="18" charset="0"/>
                          <a:ea typeface="Times New Roman"/>
                        </a:rPr>
                        <a:t>8</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tcPr>
                </a:tc>
              </a:tr>
              <a:tr h="316429">
                <a:tc>
                  <a:txBody>
                    <a:bodyPr/>
                    <a:lstStyle/>
                    <a:p>
                      <a:pPr>
                        <a:spcAft>
                          <a:spcPts val="0"/>
                        </a:spcAft>
                      </a:pPr>
                      <a:r>
                        <a:rPr lang="it-IT" sz="1600">
                          <a:solidFill>
                            <a:srgbClr val="000000"/>
                          </a:solidFill>
                          <a:effectLst/>
                          <a:latin typeface="Cambria" pitchFamily="18" charset="0"/>
                          <a:ea typeface="Times New Roman"/>
                        </a:rPr>
                        <a:t>Il costo della ristorazione</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c>
                  <a:txBody>
                    <a:bodyPr/>
                    <a:lstStyle/>
                    <a:p>
                      <a:pPr algn="ctr">
                        <a:spcAft>
                          <a:spcPts val="0"/>
                        </a:spcAft>
                      </a:pPr>
                      <a:r>
                        <a:rPr lang="it-IT" sz="1600">
                          <a:solidFill>
                            <a:srgbClr val="000000"/>
                          </a:solidFill>
                          <a:effectLst/>
                          <a:latin typeface="Cambria" pitchFamily="18" charset="0"/>
                          <a:ea typeface="Times New Roman"/>
                        </a:rPr>
                        <a:t>9</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r>
              <a:tr h="316429">
                <a:tc>
                  <a:txBody>
                    <a:bodyPr/>
                    <a:lstStyle/>
                    <a:p>
                      <a:pPr>
                        <a:spcAft>
                          <a:spcPts val="0"/>
                        </a:spcAft>
                      </a:pPr>
                      <a:r>
                        <a:rPr lang="it-IT" sz="1600" dirty="0">
                          <a:solidFill>
                            <a:srgbClr val="000000"/>
                          </a:solidFill>
                          <a:effectLst/>
                          <a:latin typeface="Cambria" pitchFamily="18" charset="0"/>
                          <a:ea typeface="Times New Roman"/>
                        </a:rPr>
                        <a:t>Informazioni turistiche</a:t>
                      </a:r>
                      <a:endParaRPr lang="it-IT" sz="1600" dirty="0">
                        <a:solidFill>
                          <a:srgbClr val="76923C"/>
                        </a:solidFill>
                        <a:effectLst/>
                        <a:latin typeface="Cambria" pitchFamily="18" charset="0"/>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spcAft>
                          <a:spcPts val="0"/>
                        </a:spcAft>
                      </a:pPr>
                      <a:r>
                        <a:rPr lang="it-IT" sz="1600" dirty="0">
                          <a:solidFill>
                            <a:srgbClr val="000000"/>
                          </a:solidFill>
                          <a:effectLst/>
                          <a:latin typeface="Cambria" pitchFamily="18" charset="0"/>
                          <a:ea typeface="Times New Roman"/>
                        </a:rPr>
                        <a:t>10</a:t>
                      </a:r>
                      <a:endParaRPr lang="it-IT" sz="1600" dirty="0">
                        <a:solidFill>
                          <a:srgbClr val="76923C"/>
                        </a:solidFill>
                        <a:effectLst/>
                        <a:latin typeface="Cambria" pitchFamily="18" charset="0"/>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
        <p:nvSpPr>
          <p:cNvPr id="8" name="Rettangolo 7"/>
          <p:cNvSpPr/>
          <p:nvPr/>
        </p:nvSpPr>
        <p:spPr>
          <a:xfrm>
            <a:off x="611560" y="1202280"/>
            <a:ext cx="7128792" cy="646331"/>
          </a:xfrm>
          <a:prstGeom prst="rect">
            <a:avLst/>
          </a:prstGeom>
        </p:spPr>
        <p:txBody>
          <a:bodyPr wrap="square">
            <a:spAutoFit/>
          </a:bodyPr>
          <a:lstStyle/>
          <a:p>
            <a:pPr algn="ctr"/>
            <a:r>
              <a:rPr lang="it-IT" b="1" dirty="0" smtClean="0">
                <a:latin typeface="Cambria" pitchFamily="18" charset="0"/>
              </a:rPr>
              <a:t>I PRIMI 10 ASPETTI RITENUTI PIÙ IMPORTANTI </a:t>
            </a:r>
          </a:p>
          <a:p>
            <a:pPr algn="ctr"/>
            <a:r>
              <a:rPr lang="it-IT" b="1" dirty="0" smtClean="0">
                <a:latin typeface="Cambria" pitchFamily="18" charset="0"/>
              </a:rPr>
              <a:t>DURANTE IL SOGGIORNO</a:t>
            </a:r>
            <a:endParaRPr lang="it-IT" dirty="0">
              <a:latin typeface="Cambria" pitchFamily="18" charset="0"/>
            </a:endParaRPr>
          </a:p>
        </p:txBody>
      </p:sp>
      <p:sp>
        <p:nvSpPr>
          <p:cNvPr id="10" name="Rettangolo 9"/>
          <p:cNvSpPr/>
          <p:nvPr/>
        </p:nvSpPr>
        <p:spPr>
          <a:xfrm>
            <a:off x="467544" y="5769666"/>
            <a:ext cx="4572000" cy="276999"/>
          </a:xfrm>
          <a:prstGeom prst="rect">
            <a:avLst/>
          </a:prstGeom>
        </p:spPr>
        <p:txBody>
          <a:bodyPr>
            <a:spAutoFit/>
          </a:bodyPr>
          <a:lstStyle/>
          <a:p>
            <a:r>
              <a:rPr lang="it-IT" sz="1200" dirty="0"/>
              <a:t>Fonte: </a:t>
            </a:r>
            <a:r>
              <a:rPr lang="it-IT" sz="1200" dirty="0" smtClean="0"/>
              <a:t>elaborazione centri studi </a:t>
            </a:r>
            <a:r>
              <a:rPr lang="it-IT" sz="1200" dirty="0" err="1" smtClean="0"/>
              <a:t>Fipe</a:t>
            </a:r>
            <a:r>
              <a:rPr lang="it-IT" sz="1200" dirty="0" smtClean="0"/>
              <a:t> </a:t>
            </a:r>
            <a:r>
              <a:rPr lang="it-IT" sz="1200" dirty="0"/>
              <a:t>su dati </a:t>
            </a:r>
            <a:r>
              <a:rPr lang="it-IT" sz="1200" dirty="0" err="1" smtClean="0"/>
              <a:t>Isnart-Unioncamere</a:t>
            </a:r>
            <a:endParaRPr lang="it-IT" sz="12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 y="72955"/>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17</a:t>
            </a:fld>
            <a:endParaRPr lang="it-IT" dirty="0"/>
          </a:p>
        </p:txBody>
      </p:sp>
      <p:sp>
        <p:nvSpPr>
          <p:cNvPr id="4" name="Titolo 3"/>
          <p:cNvSpPr>
            <a:spLocks noGrp="1"/>
          </p:cNvSpPr>
          <p:nvPr>
            <p:ph type="title"/>
          </p:nvPr>
        </p:nvSpPr>
        <p:spPr>
          <a:xfrm>
            <a:off x="1340024" y="130622"/>
            <a:ext cx="6194648"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TURISMO IN ITALIA: L’ENOGASTRNOMIA</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NELLA CUSTOMER SATISFACTION</a:t>
            </a:r>
            <a:endParaRPr lang="it-IT" altLang="it-IT" dirty="0">
              <a:solidFill>
                <a:srgbClr val="F47B20"/>
              </a:solidFill>
              <a:ea typeface="ＭＳ Ｐゴシック" pitchFamily="34" charset="-128"/>
            </a:endParaRPr>
          </a:p>
        </p:txBody>
      </p:sp>
      <p:pic>
        <p:nvPicPr>
          <p:cNvPr id="21" name="Picture 3"/>
          <p:cNvPicPr>
            <a:picLocks noChangeAspect="1" noChangeArrowheads="1"/>
          </p:cNvPicPr>
          <p:nvPr/>
        </p:nvPicPr>
        <p:blipFill>
          <a:blip r:embed="rId2"/>
          <a:srcRect/>
          <a:stretch>
            <a:fillRect/>
          </a:stretch>
        </p:blipFill>
        <p:spPr bwMode="auto">
          <a:xfrm>
            <a:off x="7812360" y="0"/>
            <a:ext cx="1331640" cy="938214"/>
          </a:xfrm>
          <a:prstGeom prst="rect">
            <a:avLst/>
          </a:prstGeom>
          <a:noFill/>
          <a:ln w="9525">
            <a:noFill/>
            <a:miter lim="800000"/>
            <a:headEnd/>
            <a:tailEnd/>
          </a:ln>
          <a:effectLst/>
        </p:spPr>
      </p:pic>
      <p:graphicFrame>
        <p:nvGraphicFramePr>
          <p:cNvPr id="11" name="Tabella 10"/>
          <p:cNvGraphicFramePr>
            <a:graphicFrameLocks noGrp="1"/>
          </p:cNvGraphicFramePr>
          <p:nvPr>
            <p:extLst>
              <p:ext uri="{D42A27DB-BD31-4B8C-83A1-F6EECF244321}">
                <p14:modId xmlns:p14="http://schemas.microsoft.com/office/powerpoint/2010/main" val="985370506"/>
              </p:ext>
            </p:extLst>
          </p:nvPr>
        </p:nvGraphicFramePr>
        <p:xfrm>
          <a:off x="1412032" y="2209628"/>
          <a:ext cx="6696744" cy="3600397"/>
        </p:xfrm>
        <a:graphic>
          <a:graphicData uri="http://schemas.openxmlformats.org/drawingml/2006/table">
            <a:tbl>
              <a:tblPr firstRow="1" firstCol="1" bandRow="1"/>
              <a:tblGrid>
                <a:gridCol w="2353236"/>
                <a:gridCol w="1629987"/>
                <a:gridCol w="1208093"/>
                <a:gridCol w="1505428"/>
              </a:tblGrid>
              <a:tr h="337537">
                <a:tc>
                  <a:txBody>
                    <a:bodyPr/>
                    <a:lstStyle/>
                    <a:p>
                      <a:pPr algn="ctr">
                        <a:spcAft>
                          <a:spcPts val="0"/>
                        </a:spcAft>
                      </a:pPr>
                      <a:r>
                        <a:rPr lang="it-IT" sz="1600" dirty="0">
                          <a:solidFill>
                            <a:srgbClr val="000000"/>
                          </a:solidFill>
                          <a:effectLst/>
                          <a:latin typeface="Cambria" pitchFamily="18" charset="0"/>
                          <a:ea typeface="Times New Roman"/>
                        </a:rPr>
                        <a:t> </a:t>
                      </a:r>
                      <a:endParaRPr lang="it-IT" sz="1600" dirty="0">
                        <a:solidFill>
                          <a:srgbClr val="76923C"/>
                        </a:solidFill>
                        <a:effectLst/>
                        <a:latin typeface="Cambria" pitchFamily="18" charset="0"/>
                        <a:ea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it-IT" sz="1600" b="1">
                          <a:solidFill>
                            <a:srgbClr val="000000"/>
                          </a:solidFill>
                          <a:effectLst/>
                          <a:latin typeface="Cambria" pitchFamily="18" charset="0"/>
                          <a:ea typeface="Times New Roman"/>
                        </a:rPr>
                        <a:t>Italiani</a:t>
                      </a:r>
                      <a:endParaRPr lang="it-IT" sz="1600">
                        <a:solidFill>
                          <a:srgbClr val="76923C"/>
                        </a:solidFill>
                        <a:effectLst/>
                        <a:latin typeface="Cambria" pitchFamily="18" charset="0"/>
                        <a:ea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it-IT" sz="1600" b="1">
                          <a:solidFill>
                            <a:srgbClr val="000000"/>
                          </a:solidFill>
                          <a:effectLst/>
                          <a:latin typeface="Cambria" pitchFamily="18" charset="0"/>
                          <a:ea typeface="Times New Roman"/>
                        </a:rPr>
                        <a:t>Stranieri</a:t>
                      </a:r>
                      <a:endParaRPr lang="it-IT" sz="1600">
                        <a:solidFill>
                          <a:srgbClr val="76923C"/>
                        </a:solidFill>
                        <a:effectLst/>
                        <a:latin typeface="Cambria" pitchFamily="18" charset="0"/>
                        <a:ea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it-IT" sz="1600" b="1" dirty="0">
                          <a:solidFill>
                            <a:srgbClr val="76923C"/>
                          </a:solidFill>
                          <a:effectLst/>
                          <a:latin typeface="Cambria" pitchFamily="18" charset="0"/>
                          <a:ea typeface="Times New Roman"/>
                        </a:rPr>
                        <a:t>Totale</a:t>
                      </a:r>
                      <a:endParaRPr lang="it-IT" sz="1600" dirty="0">
                        <a:solidFill>
                          <a:srgbClr val="76923C"/>
                        </a:solidFill>
                        <a:effectLst/>
                        <a:latin typeface="Cambria" pitchFamily="18" charset="0"/>
                        <a:ea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337537">
                <a:tc>
                  <a:txBody>
                    <a:bodyPr/>
                    <a:lstStyle/>
                    <a:p>
                      <a:pPr>
                        <a:spcAft>
                          <a:spcPts val="0"/>
                        </a:spcAft>
                      </a:pPr>
                      <a:r>
                        <a:rPr lang="it-IT" sz="1600" dirty="0">
                          <a:solidFill>
                            <a:srgbClr val="000000"/>
                          </a:solidFill>
                          <a:effectLst/>
                          <a:latin typeface="Cambria" pitchFamily="18" charset="0"/>
                          <a:ea typeface="Times New Roman"/>
                        </a:rPr>
                        <a:t>Città </a:t>
                      </a:r>
                      <a:endParaRPr lang="it-IT" sz="1600" dirty="0">
                        <a:solidFill>
                          <a:srgbClr val="76923C"/>
                        </a:solidFill>
                        <a:effectLst/>
                        <a:latin typeface="Cambria" pitchFamily="18" charset="0"/>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spcAft>
                          <a:spcPts val="0"/>
                        </a:spcAft>
                      </a:pPr>
                      <a:r>
                        <a:rPr lang="it-IT" sz="1600" dirty="0">
                          <a:solidFill>
                            <a:srgbClr val="000000"/>
                          </a:solidFill>
                          <a:effectLst/>
                          <a:latin typeface="Cambria" pitchFamily="18" charset="0"/>
                          <a:ea typeface="Times New Roman"/>
                        </a:rPr>
                        <a:t>8,2</a:t>
                      </a:r>
                      <a:endParaRPr lang="it-IT" sz="1600" dirty="0">
                        <a:solidFill>
                          <a:srgbClr val="76923C"/>
                        </a:solidFill>
                        <a:effectLst/>
                        <a:latin typeface="Cambria" pitchFamily="18" charset="0"/>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spcAft>
                          <a:spcPts val="0"/>
                        </a:spcAft>
                      </a:pPr>
                      <a:r>
                        <a:rPr lang="it-IT" sz="1600">
                          <a:solidFill>
                            <a:srgbClr val="000000"/>
                          </a:solidFill>
                          <a:effectLst/>
                          <a:latin typeface="Cambria" pitchFamily="18" charset="0"/>
                          <a:ea typeface="Times New Roman"/>
                        </a:rPr>
                        <a:t>8,2</a:t>
                      </a:r>
                      <a:endParaRPr lang="it-IT" sz="1600">
                        <a:solidFill>
                          <a:srgbClr val="76923C"/>
                        </a:solidFill>
                        <a:effectLst/>
                        <a:latin typeface="Cambria" pitchFamily="18" charset="0"/>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a:spcAft>
                          <a:spcPts val="0"/>
                        </a:spcAft>
                      </a:pPr>
                      <a:r>
                        <a:rPr lang="it-IT" sz="1600">
                          <a:solidFill>
                            <a:srgbClr val="76923C"/>
                          </a:solidFill>
                          <a:effectLst/>
                          <a:latin typeface="Cambria" pitchFamily="18" charset="0"/>
                          <a:ea typeface="Times New Roman"/>
                        </a:rPr>
                        <a:t>8,2</a:t>
                      </a: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337537">
                <a:tc>
                  <a:txBody>
                    <a:bodyPr/>
                    <a:lstStyle/>
                    <a:p>
                      <a:pPr>
                        <a:spcAft>
                          <a:spcPts val="0"/>
                        </a:spcAft>
                      </a:pPr>
                      <a:r>
                        <a:rPr lang="it-IT" sz="1600" dirty="0">
                          <a:solidFill>
                            <a:srgbClr val="000000"/>
                          </a:solidFill>
                          <a:effectLst/>
                          <a:latin typeface="Cambria" pitchFamily="18" charset="0"/>
                          <a:ea typeface="Times New Roman"/>
                        </a:rPr>
                        <a:t>Montagna </a:t>
                      </a:r>
                      <a:endParaRPr lang="it-IT" sz="1600" dirty="0">
                        <a:solidFill>
                          <a:srgbClr val="76923C"/>
                        </a:solidFill>
                        <a:effectLst/>
                        <a:latin typeface="Cambria" pitchFamily="18" charset="0"/>
                        <a:ea typeface="Times New Roman"/>
                      </a:endParaRPr>
                    </a:p>
                  </a:txBody>
                  <a:tcPr marL="68580" marR="68580" marT="0" marB="0">
                    <a:lnL>
                      <a:noFill/>
                    </a:lnL>
                    <a:lnR>
                      <a:noFill/>
                    </a:lnR>
                    <a:lnT>
                      <a:noFill/>
                    </a:lnT>
                    <a:lnB>
                      <a:noFill/>
                    </a:lnB>
                  </a:tcPr>
                </a:tc>
                <a:tc>
                  <a:txBody>
                    <a:bodyPr/>
                    <a:lstStyle/>
                    <a:p>
                      <a:pPr algn="ctr">
                        <a:spcAft>
                          <a:spcPts val="0"/>
                        </a:spcAft>
                      </a:pPr>
                      <a:r>
                        <a:rPr lang="it-IT" sz="1600">
                          <a:solidFill>
                            <a:srgbClr val="000000"/>
                          </a:solidFill>
                          <a:effectLst/>
                          <a:latin typeface="Cambria" pitchFamily="18" charset="0"/>
                          <a:ea typeface="Times New Roman"/>
                        </a:rPr>
                        <a:t>8,3</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tcPr>
                </a:tc>
                <a:tc>
                  <a:txBody>
                    <a:bodyPr/>
                    <a:lstStyle/>
                    <a:p>
                      <a:pPr algn="ctr">
                        <a:spcAft>
                          <a:spcPts val="0"/>
                        </a:spcAft>
                      </a:pPr>
                      <a:r>
                        <a:rPr lang="it-IT" sz="1600">
                          <a:solidFill>
                            <a:srgbClr val="000000"/>
                          </a:solidFill>
                          <a:effectLst/>
                          <a:latin typeface="Cambria" pitchFamily="18" charset="0"/>
                          <a:ea typeface="Times New Roman"/>
                        </a:rPr>
                        <a:t>8,4</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tcPr>
                </a:tc>
                <a:tc>
                  <a:txBody>
                    <a:bodyPr/>
                    <a:lstStyle/>
                    <a:p>
                      <a:pPr algn="ctr">
                        <a:spcAft>
                          <a:spcPts val="0"/>
                        </a:spcAft>
                      </a:pPr>
                      <a:r>
                        <a:rPr lang="it-IT" sz="1600">
                          <a:solidFill>
                            <a:srgbClr val="76923C"/>
                          </a:solidFill>
                          <a:effectLst/>
                          <a:latin typeface="Cambria" pitchFamily="18" charset="0"/>
                          <a:ea typeface="Times New Roman"/>
                        </a:rPr>
                        <a:t>8,3</a:t>
                      </a:r>
                    </a:p>
                  </a:txBody>
                  <a:tcPr marL="68580" marR="68580" marT="0" marB="0">
                    <a:lnL>
                      <a:noFill/>
                    </a:lnL>
                    <a:lnR>
                      <a:noFill/>
                    </a:lnR>
                    <a:lnT>
                      <a:noFill/>
                    </a:lnT>
                    <a:lnB>
                      <a:noFill/>
                    </a:lnB>
                  </a:tcPr>
                </a:tc>
              </a:tr>
              <a:tr h="337537">
                <a:tc>
                  <a:txBody>
                    <a:bodyPr/>
                    <a:lstStyle/>
                    <a:p>
                      <a:pPr>
                        <a:spcAft>
                          <a:spcPts val="0"/>
                        </a:spcAft>
                      </a:pPr>
                      <a:r>
                        <a:rPr lang="it-IT" sz="1600" dirty="0">
                          <a:solidFill>
                            <a:srgbClr val="000000"/>
                          </a:solidFill>
                          <a:effectLst/>
                          <a:latin typeface="Cambria" pitchFamily="18" charset="0"/>
                          <a:ea typeface="Times New Roman"/>
                        </a:rPr>
                        <a:t>Terme</a:t>
                      </a:r>
                      <a:endParaRPr lang="it-IT" sz="1600" dirty="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c>
                  <a:txBody>
                    <a:bodyPr/>
                    <a:lstStyle/>
                    <a:p>
                      <a:pPr algn="ctr">
                        <a:spcAft>
                          <a:spcPts val="0"/>
                        </a:spcAft>
                      </a:pPr>
                      <a:r>
                        <a:rPr lang="it-IT" sz="1600">
                          <a:solidFill>
                            <a:srgbClr val="000000"/>
                          </a:solidFill>
                          <a:effectLst/>
                          <a:latin typeface="Cambria" pitchFamily="18" charset="0"/>
                          <a:ea typeface="Times New Roman"/>
                        </a:rPr>
                        <a:t>8,0</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c>
                  <a:txBody>
                    <a:bodyPr/>
                    <a:lstStyle/>
                    <a:p>
                      <a:pPr algn="ctr">
                        <a:spcAft>
                          <a:spcPts val="0"/>
                        </a:spcAft>
                      </a:pPr>
                      <a:r>
                        <a:rPr lang="it-IT" sz="1600">
                          <a:solidFill>
                            <a:srgbClr val="000000"/>
                          </a:solidFill>
                          <a:effectLst/>
                          <a:latin typeface="Cambria" pitchFamily="18" charset="0"/>
                          <a:ea typeface="Times New Roman"/>
                        </a:rPr>
                        <a:t>8,4</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c>
                  <a:txBody>
                    <a:bodyPr/>
                    <a:lstStyle/>
                    <a:p>
                      <a:pPr algn="ctr">
                        <a:spcAft>
                          <a:spcPts val="0"/>
                        </a:spcAft>
                      </a:pPr>
                      <a:r>
                        <a:rPr lang="it-IT" sz="1600" dirty="0">
                          <a:solidFill>
                            <a:srgbClr val="76923C"/>
                          </a:solidFill>
                          <a:effectLst/>
                          <a:latin typeface="Cambria" pitchFamily="18" charset="0"/>
                          <a:ea typeface="Times New Roman"/>
                        </a:rPr>
                        <a:t>8,2</a:t>
                      </a:r>
                    </a:p>
                  </a:txBody>
                  <a:tcPr marL="68580" marR="68580" marT="0" marB="0">
                    <a:lnL>
                      <a:noFill/>
                    </a:lnL>
                    <a:lnR>
                      <a:noFill/>
                    </a:lnR>
                    <a:lnT>
                      <a:noFill/>
                    </a:lnT>
                    <a:lnB>
                      <a:noFill/>
                    </a:lnB>
                    <a:solidFill>
                      <a:srgbClr val="E6EED5"/>
                    </a:solidFill>
                  </a:tcPr>
                </a:tc>
              </a:tr>
              <a:tr h="337537">
                <a:tc>
                  <a:txBody>
                    <a:bodyPr/>
                    <a:lstStyle/>
                    <a:p>
                      <a:pPr>
                        <a:spcAft>
                          <a:spcPts val="0"/>
                        </a:spcAft>
                      </a:pPr>
                      <a:r>
                        <a:rPr lang="it-IT" sz="1600" dirty="0">
                          <a:solidFill>
                            <a:srgbClr val="000000"/>
                          </a:solidFill>
                          <a:effectLst/>
                          <a:latin typeface="Cambria" pitchFamily="18" charset="0"/>
                          <a:ea typeface="Times New Roman"/>
                        </a:rPr>
                        <a:t>Laghi</a:t>
                      </a:r>
                      <a:endParaRPr lang="it-IT" sz="1600" dirty="0">
                        <a:solidFill>
                          <a:srgbClr val="76923C"/>
                        </a:solidFill>
                        <a:effectLst/>
                        <a:latin typeface="Cambria" pitchFamily="18" charset="0"/>
                        <a:ea typeface="Times New Roman"/>
                      </a:endParaRPr>
                    </a:p>
                  </a:txBody>
                  <a:tcPr marL="68580" marR="68580" marT="0" marB="0">
                    <a:lnL>
                      <a:noFill/>
                    </a:lnL>
                    <a:lnR>
                      <a:noFill/>
                    </a:lnR>
                    <a:lnT>
                      <a:noFill/>
                    </a:lnT>
                    <a:lnB>
                      <a:noFill/>
                    </a:lnB>
                  </a:tcPr>
                </a:tc>
                <a:tc>
                  <a:txBody>
                    <a:bodyPr/>
                    <a:lstStyle/>
                    <a:p>
                      <a:pPr algn="ctr">
                        <a:spcAft>
                          <a:spcPts val="0"/>
                        </a:spcAft>
                      </a:pPr>
                      <a:r>
                        <a:rPr lang="it-IT" sz="1600">
                          <a:solidFill>
                            <a:srgbClr val="000000"/>
                          </a:solidFill>
                          <a:effectLst/>
                          <a:latin typeface="Cambria" pitchFamily="18" charset="0"/>
                          <a:ea typeface="Times New Roman"/>
                        </a:rPr>
                        <a:t>8,2</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tcPr>
                </a:tc>
                <a:tc>
                  <a:txBody>
                    <a:bodyPr/>
                    <a:lstStyle/>
                    <a:p>
                      <a:pPr algn="ctr">
                        <a:spcAft>
                          <a:spcPts val="0"/>
                        </a:spcAft>
                      </a:pPr>
                      <a:r>
                        <a:rPr lang="it-IT" sz="1600">
                          <a:solidFill>
                            <a:srgbClr val="000000"/>
                          </a:solidFill>
                          <a:effectLst/>
                          <a:latin typeface="Cambria" pitchFamily="18" charset="0"/>
                          <a:ea typeface="Times New Roman"/>
                        </a:rPr>
                        <a:t>8,2</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tcPr>
                </a:tc>
                <a:tc>
                  <a:txBody>
                    <a:bodyPr/>
                    <a:lstStyle/>
                    <a:p>
                      <a:pPr algn="ctr">
                        <a:spcAft>
                          <a:spcPts val="0"/>
                        </a:spcAft>
                      </a:pPr>
                      <a:r>
                        <a:rPr lang="it-IT" sz="1600">
                          <a:solidFill>
                            <a:srgbClr val="76923C"/>
                          </a:solidFill>
                          <a:effectLst/>
                          <a:latin typeface="Cambria" pitchFamily="18" charset="0"/>
                          <a:ea typeface="Times New Roman"/>
                        </a:rPr>
                        <a:t>8,2</a:t>
                      </a:r>
                    </a:p>
                  </a:txBody>
                  <a:tcPr marL="68580" marR="68580" marT="0" marB="0">
                    <a:lnL>
                      <a:noFill/>
                    </a:lnL>
                    <a:lnR>
                      <a:noFill/>
                    </a:lnR>
                    <a:lnT>
                      <a:noFill/>
                    </a:lnT>
                    <a:lnB>
                      <a:noFill/>
                    </a:lnB>
                  </a:tcPr>
                </a:tc>
              </a:tr>
              <a:tr h="337537">
                <a:tc>
                  <a:txBody>
                    <a:bodyPr/>
                    <a:lstStyle/>
                    <a:p>
                      <a:pPr>
                        <a:spcAft>
                          <a:spcPts val="0"/>
                        </a:spcAft>
                      </a:pPr>
                      <a:r>
                        <a:rPr lang="it-IT" sz="1600" dirty="0">
                          <a:solidFill>
                            <a:srgbClr val="000000"/>
                          </a:solidFill>
                          <a:effectLst/>
                          <a:latin typeface="Cambria" pitchFamily="18" charset="0"/>
                          <a:ea typeface="Times New Roman"/>
                        </a:rPr>
                        <a:t>Mare </a:t>
                      </a:r>
                      <a:endParaRPr lang="it-IT" sz="1600" dirty="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c>
                  <a:txBody>
                    <a:bodyPr/>
                    <a:lstStyle/>
                    <a:p>
                      <a:pPr algn="ctr">
                        <a:spcAft>
                          <a:spcPts val="0"/>
                        </a:spcAft>
                      </a:pPr>
                      <a:r>
                        <a:rPr lang="it-IT" sz="1600" dirty="0">
                          <a:solidFill>
                            <a:srgbClr val="000000"/>
                          </a:solidFill>
                          <a:effectLst/>
                          <a:latin typeface="Cambria" pitchFamily="18" charset="0"/>
                          <a:ea typeface="Times New Roman"/>
                        </a:rPr>
                        <a:t>8,1</a:t>
                      </a:r>
                      <a:endParaRPr lang="it-IT" sz="1600" dirty="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c>
                  <a:txBody>
                    <a:bodyPr/>
                    <a:lstStyle/>
                    <a:p>
                      <a:pPr algn="ctr">
                        <a:spcAft>
                          <a:spcPts val="0"/>
                        </a:spcAft>
                      </a:pPr>
                      <a:r>
                        <a:rPr lang="it-IT" sz="1600">
                          <a:solidFill>
                            <a:srgbClr val="000000"/>
                          </a:solidFill>
                          <a:effectLst/>
                          <a:latin typeface="Cambria" pitchFamily="18" charset="0"/>
                          <a:ea typeface="Times New Roman"/>
                        </a:rPr>
                        <a:t>8,0</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a:noFill/>
                    </a:lnB>
                    <a:solidFill>
                      <a:srgbClr val="E6EED5"/>
                    </a:solidFill>
                  </a:tcPr>
                </a:tc>
                <a:tc>
                  <a:txBody>
                    <a:bodyPr/>
                    <a:lstStyle/>
                    <a:p>
                      <a:pPr algn="ctr">
                        <a:spcAft>
                          <a:spcPts val="0"/>
                        </a:spcAft>
                      </a:pPr>
                      <a:r>
                        <a:rPr lang="it-IT" sz="1600">
                          <a:solidFill>
                            <a:srgbClr val="76923C"/>
                          </a:solidFill>
                          <a:effectLst/>
                          <a:latin typeface="Cambria" pitchFamily="18" charset="0"/>
                          <a:ea typeface="Times New Roman"/>
                        </a:rPr>
                        <a:t>8,1</a:t>
                      </a:r>
                    </a:p>
                  </a:txBody>
                  <a:tcPr marL="68580" marR="68580" marT="0" marB="0">
                    <a:lnL>
                      <a:noFill/>
                    </a:lnL>
                    <a:lnR>
                      <a:noFill/>
                    </a:lnR>
                    <a:lnT>
                      <a:noFill/>
                    </a:lnT>
                    <a:lnB>
                      <a:noFill/>
                    </a:lnB>
                    <a:solidFill>
                      <a:srgbClr val="E6EED5"/>
                    </a:solidFill>
                  </a:tcPr>
                </a:tc>
              </a:tr>
              <a:tr h="1237638">
                <a:tc>
                  <a:txBody>
                    <a:bodyPr/>
                    <a:lstStyle/>
                    <a:p>
                      <a:pPr>
                        <a:spcAft>
                          <a:spcPts val="0"/>
                        </a:spcAft>
                      </a:pPr>
                      <a:r>
                        <a:rPr lang="it-IT" sz="1600" dirty="0">
                          <a:solidFill>
                            <a:srgbClr val="000000"/>
                          </a:solidFill>
                          <a:effectLst/>
                          <a:latin typeface="Cambria" pitchFamily="18" charset="0"/>
                          <a:ea typeface="Times New Roman"/>
                        </a:rPr>
                        <a:t>Natura </a:t>
                      </a:r>
                      <a:endParaRPr lang="it-IT" sz="1600" dirty="0">
                        <a:solidFill>
                          <a:srgbClr val="76923C"/>
                        </a:solidFill>
                        <a:effectLst/>
                        <a:latin typeface="Cambria" pitchFamily="18" charset="0"/>
                        <a:ea typeface="Times New Roman"/>
                      </a:endParaRPr>
                    </a:p>
                    <a:p>
                      <a:pPr>
                        <a:spcAft>
                          <a:spcPts val="0"/>
                        </a:spcAft>
                      </a:pPr>
                      <a:r>
                        <a:rPr lang="it-IT" sz="1600" dirty="0">
                          <a:solidFill>
                            <a:srgbClr val="000000"/>
                          </a:solidFill>
                          <a:effectLst/>
                          <a:latin typeface="Cambria" pitchFamily="18" charset="0"/>
                          <a:ea typeface="Times New Roman"/>
                        </a:rPr>
                        <a:t>Terme e wellness</a:t>
                      </a:r>
                      <a:endParaRPr lang="it-IT" sz="1600" dirty="0">
                        <a:solidFill>
                          <a:srgbClr val="76923C"/>
                        </a:solidFill>
                        <a:effectLst/>
                        <a:latin typeface="Cambria" pitchFamily="18" charset="0"/>
                        <a:ea typeface="Times New Roman"/>
                      </a:endParaRPr>
                    </a:p>
                    <a:p>
                      <a:pPr>
                        <a:spcAft>
                          <a:spcPts val="0"/>
                        </a:spcAft>
                      </a:pPr>
                      <a:r>
                        <a:rPr lang="it-IT" sz="1600" dirty="0">
                          <a:solidFill>
                            <a:srgbClr val="000000"/>
                          </a:solidFill>
                          <a:effectLst/>
                          <a:latin typeface="Cambria" pitchFamily="18" charset="0"/>
                          <a:ea typeface="Times New Roman"/>
                        </a:rPr>
                        <a:t>Enogastronomia</a:t>
                      </a:r>
                      <a:endParaRPr lang="it-IT" sz="1600" dirty="0">
                        <a:solidFill>
                          <a:srgbClr val="76923C"/>
                        </a:solidFill>
                        <a:effectLst/>
                        <a:latin typeface="Cambria" pitchFamily="18" charset="0"/>
                        <a:ea typeface="Times New Roman"/>
                      </a:endParaRPr>
                    </a:p>
                    <a:p>
                      <a:pPr>
                        <a:spcAft>
                          <a:spcPts val="0"/>
                        </a:spcAft>
                      </a:pPr>
                      <a:r>
                        <a:rPr lang="it-IT" sz="1600" dirty="0">
                          <a:solidFill>
                            <a:srgbClr val="000000"/>
                          </a:solidFill>
                          <a:effectLst/>
                          <a:latin typeface="Cambria" pitchFamily="18" charset="0"/>
                          <a:ea typeface="Times New Roman"/>
                        </a:rPr>
                        <a:t>Sport</a:t>
                      </a:r>
                      <a:endParaRPr lang="it-IT" sz="1600" dirty="0">
                        <a:solidFill>
                          <a:srgbClr val="76923C"/>
                        </a:solidFill>
                        <a:effectLst/>
                        <a:latin typeface="Cambria" pitchFamily="18" charset="0"/>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spcAft>
                          <a:spcPts val="0"/>
                        </a:spcAft>
                      </a:pPr>
                      <a:r>
                        <a:rPr lang="it-IT" sz="1600" dirty="0">
                          <a:solidFill>
                            <a:srgbClr val="000000"/>
                          </a:solidFill>
                          <a:effectLst/>
                          <a:latin typeface="Cambria" pitchFamily="18" charset="0"/>
                          <a:ea typeface="Times New Roman"/>
                        </a:rPr>
                        <a:t>8,4</a:t>
                      </a:r>
                      <a:endParaRPr lang="it-IT" sz="1600" dirty="0">
                        <a:solidFill>
                          <a:srgbClr val="76923C"/>
                        </a:solidFill>
                        <a:effectLst/>
                        <a:latin typeface="Cambria" pitchFamily="18" charset="0"/>
                        <a:ea typeface="Times New Roman"/>
                      </a:endParaRPr>
                    </a:p>
                    <a:p>
                      <a:pPr algn="ctr">
                        <a:spcAft>
                          <a:spcPts val="0"/>
                        </a:spcAft>
                      </a:pPr>
                      <a:r>
                        <a:rPr lang="it-IT" sz="1600" dirty="0">
                          <a:solidFill>
                            <a:srgbClr val="000000"/>
                          </a:solidFill>
                          <a:effectLst/>
                          <a:latin typeface="Cambria" pitchFamily="18" charset="0"/>
                          <a:ea typeface="Times New Roman"/>
                        </a:rPr>
                        <a:t>8,0</a:t>
                      </a:r>
                      <a:endParaRPr lang="it-IT" sz="1600" dirty="0">
                        <a:solidFill>
                          <a:srgbClr val="76923C"/>
                        </a:solidFill>
                        <a:effectLst/>
                        <a:latin typeface="Cambria" pitchFamily="18" charset="0"/>
                        <a:ea typeface="Times New Roman"/>
                      </a:endParaRPr>
                    </a:p>
                    <a:p>
                      <a:pPr algn="ctr">
                        <a:spcAft>
                          <a:spcPts val="0"/>
                        </a:spcAft>
                      </a:pPr>
                      <a:r>
                        <a:rPr lang="it-IT" sz="1600" dirty="0">
                          <a:solidFill>
                            <a:srgbClr val="000000"/>
                          </a:solidFill>
                          <a:effectLst/>
                          <a:latin typeface="Cambria" pitchFamily="18" charset="0"/>
                          <a:ea typeface="Times New Roman"/>
                        </a:rPr>
                        <a:t>8,4</a:t>
                      </a:r>
                      <a:endParaRPr lang="it-IT" sz="1600" dirty="0">
                        <a:solidFill>
                          <a:srgbClr val="76923C"/>
                        </a:solidFill>
                        <a:effectLst/>
                        <a:latin typeface="Cambria" pitchFamily="18" charset="0"/>
                        <a:ea typeface="Times New Roman"/>
                      </a:endParaRPr>
                    </a:p>
                    <a:p>
                      <a:pPr algn="ctr">
                        <a:spcAft>
                          <a:spcPts val="0"/>
                        </a:spcAft>
                      </a:pPr>
                      <a:r>
                        <a:rPr lang="it-IT" sz="1600" dirty="0">
                          <a:solidFill>
                            <a:srgbClr val="000000"/>
                          </a:solidFill>
                          <a:effectLst/>
                          <a:latin typeface="Cambria" pitchFamily="18" charset="0"/>
                          <a:ea typeface="Times New Roman"/>
                        </a:rPr>
                        <a:t>8,2</a:t>
                      </a:r>
                      <a:endParaRPr lang="it-IT" sz="1600" dirty="0">
                        <a:solidFill>
                          <a:srgbClr val="76923C"/>
                        </a:solidFill>
                        <a:effectLst/>
                        <a:latin typeface="Cambria" pitchFamily="18" charset="0"/>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spcAft>
                          <a:spcPts val="0"/>
                        </a:spcAft>
                      </a:pPr>
                      <a:r>
                        <a:rPr lang="it-IT" sz="1600">
                          <a:solidFill>
                            <a:srgbClr val="000000"/>
                          </a:solidFill>
                          <a:effectLst/>
                          <a:latin typeface="Cambria" pitchFamily="18" charset="0"/>
                          <a:ea typeface="Times New Roman"/>
                        </a:rPr>
                        <a:t>8,1</a:t>
                      </a:r>
                      <a:endParaRPr lang="it-IT" sz="1600">
                        <a:solidFill>
                          <a:srgbClr val="76923C"/>
                        </a:solidFill>
                        <a:effectLst/>
                        <a:latin typeface="Cambria" pitchFamily="18" charset="0"/>
                        <a:ea typeface="Times New Roman"/>
                      </a:endParaRPr>
                    </a:p>
                    <a:p>
                      <a:pPr algn="ctr">
                        <a:spcAft>
                          <a:spcPts val="0"/>
                        </a:spcAft>
                      </a:pPr>
                      <a:r>
                        <a:rPr lang="it-IT" sz="1600">
                          <a:solidFill>
                            <a:srgbClr val="000000"/>
                          </a:solidFill>
                          <a:effectLst/>
                          <a:latin typeface="Cambria" pitchFamily="18" charset="0"/>
                          <a:ea typeface="Times New Roman"/>
                        </a:rPr>
                        <a:t>8,4</a:t>
                      </a:r>
                      <a:endParaRPr lang="it-IT" sz="1600">
                        <a:solidFill>
                          <a:srgbClr val="76923C"/>
                        </a:solidFill>
                        <a:effectLst/>
                        <a:latin typeface="Cambria" pitchFamily="18" charset="0"/>
                        <a:ea typeface="Times New Roman"/>
                      </a:endParaRPr>
                    </a:p>
                    <a:p>
                      <a:pPr algn="ctr">
                        <a:spcAft>
                          <a:spcPts val="0"/>
                        </a:spcAft>
                      </a:pPr>
                      <a:r>
                        <a:rPr lang="it-IT" sz="1600">
                          <a:solidFill>
                            <a:srgbClr val="000000"/>
                          </a:solidFill>
                          <a:effectLst/>
                          <a:latin typeface="Cambria" pitchFamily="18" charset="0"/>
                          <a:ea typeface="Times New Roman"/>
                        </a:rPr>
                        <a:t>8,3</a:t>
                      </a:r>
                      <a:endParaRPr lang="it-IT" sz="1600">
                        <a:solidFill>
                          <a:srgbClr val="76923C"/>
                        </a:solidFill>
                        <a:effectLst/>
                        <a:latin typeface="Cambria" pitchFamily="18" charset="0"/>
                        <a:ea typeface="Times New Roman"/>
                      </a:endParaRPr>
                    </a:p>
                    <a:p>
                      <a:pPr algn="ctr">
                        <a:spcAft>
                          <a:spcPts val="0"/>
                        </a:spcAft>
                      </a:pPr>
                      <a:r>
                        <a:rPr lang="it-IT" sz="1600">
                          <a:solidFill>
                            <a:srgbClr val="000000"/>
                          </a:solidFill>
                          <a:effectLst/>
                          <a:latin typeface="Cambria" pitchFamily="18" charset="0"/>
                          <a:ea typeface="Times New Roman"/>
                        </a:rPr>
                        <a:t>8,3</a:t>
                      </a:r>
                      <a:endParaRPr lang="it-IT" sz="1600">
                        <a:solidFill>
                          <a:srgbClr val="76923C"/>
                        </a:solidFill>
                        <a:effectLst/>
                        <a:latin typeface="Cambria" pitchFamily="18" charset="0"/>
                        <a:ea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a:spcAft>
                          <a:spcPts val="0"/>
                        </a:spcAft>
                      </a:pPr>
                      <a:r>
                        <a:rPr lang="it-IT" sz="1600">
                          <a:solidFill>
                            <a:srgbClr val="76923C"/>
                          </a:solidFill>
                          <a:effectLst/>
                          <a:latin typeface="Cambria" pitchFamily="18" charset="0"/>
                          <a:ea typeface="Times New Roman"/>
                        </a:rPr>
                        <a:t>8,2</a:t>
                      </a:r>
                    </a:p>
                    <a:p>
                      <a:pPr algn="ctr">
                        <a:spcAft>
                          <a:spcPts val="0"/>
                        </a:spcAft>
                      </a:pPr>
                      <a:r>
                        <a:rPr lang="it-IT" sz="1600">
                          <a:solidFill>
                            <a:srgbClr val="76923C"/>
                          </a:solidFill>
                          <a:effectLst/>
                          <a:latin typeface="Cambria" pitchFamily="18" charset="0"/>
                          <a:ea typeface="Times New Roman"/>
                        </a:rPr>
                        <a:t>8,2</a:t>
                      </a:r>
                    </a:p>
                    <a:p>
                      <a:pPr algn="ctr">
                        <a:spcAft>
                          <a:spcPts val="0"/>
                        </a:spcAft>
                      </a:pPr>
                      <a:r>
                        <a:rPr lang="it-IT" sz="1600">
                          <a:solidFill>
                            <a:srgbClr val="76923C"/>
                          </a:solidFill>
                          <a:effectLst/>
                          <a:latin typeface="Cambria" pitchFamily="18" charset="0"/>
                          <a:ea typeface="Times New Roman"/>
                        </a:rPr>
                        <a:t>8,3</a:t>
                      </a:r>
                    </a:p>
                    <a:p>
                      <a:pPr algn="ctr">
                        <a:spcAft>
                          <a:spcPts val="0"/>
                        </a:spcAft>
                      </a:pPr>
                      <a:r>
                        <a:rPr lang="it-IT" sz="1600">
                          <a:solidFill>
                            <a:srgbClr val="76923C"/>
                          </a:solidFill>
                          <a:effectLst/>
                          <a:latin typeface="Cambria" pitchFamily="18" charset="0"/>
                          <a:ea typeface="Times New Roman"/>
                        </a:rPr>
                        <a:t>8,3</a:t>
                      </a: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r h="337537">
                <a:tc>
                  <a:txBody>
                    <a:bodyPr/>
                    <a:lstStyle/>
                    <a:p>
                      <a:pPr>
                        <a:spcAft>
                          <a:spcPts val="0"/>
                        </a:spcAft>
                      </a:pPr>
                      <a:r>
                        <a:rPr lang="it-IT" sz="1600" b="1">
                          <a:solidFill>
                            <a:srgbClr val="000000"/>
                          </a:solidFill>
                          <a:effectLst/>
                          <a:latin typeface="Cambria" pitchFamily="18" charset="0"/>
                          <a:ea typeface="Times New Roman"/>
                        </a:rPr>
                        <a:t>Totale </a:t>
                      </a:r>
                      <a:endParaRPr lang="it-IT" sz="1600">
                        <a:solidFill>
                          <a:srgbClr val="76923C"/>
                        </a:solidFill>
                        <a:effectLst/>
                        <a:latin typeface="Cambria" pitchFamily="18" charset="0"/>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it-IT" sz="1600" b="1">
                          <a:solidFill>
                            <a:srgbClr val="000000"/>
                          </a:solidFill>
                          <a:effectLst/>
                          <a:latin typeface="Cambria" pitchFamily="18" charset="0"/>
                          <a:ea typeface="Times New Roman"/>
                        </a:rPr>
                        <a:t>8,2</a:t>
                      </a:r>
                      <a:endParaRPr lang="it-IT" sz="1600">
                        <a:solidFill>
                          <a:srgbClr val="76923C"/>
                        </a:solidFill>
                        <a:effectLst/>
                        <a:latin typeface="Cambria" pitchFamily="18" charset="0"/>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it-IT" sz="1600" b="1">
                          <a:solidFill>
                            <a:srgbClr val="000000"/>
                          </a:solidFill>
                          <a:effectLst/>
                          <a:latin typeface="Cambria" pitchFamily="18" charset="0"/>
                          <a:ea typeface="Times New Roman"/>
                        </a:rPr>
                        <a:t>8,2</a:t>
                      </a:r>
                      <a:endParaRPr lang="it-IT" sz="1600">
                        <a:solidFill>
                          <a:srgbClr val="76923C"/>
                        </a:solidFill>
                        <a:effectLst/>
                        <a:latin typeface="Cambria" pitchFamily="18" charset="0"/>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it-IT" sz="1600" b="1" dirty="0">
                          <a:solidFill>
                            <a:srgbClr val="76923C"/>
                          </a:solidFill>
                          <a:effectLst/>
                          <a:latin typeface="Cambria" pitchFamily="18" charset="0"/>
                          <a:ea typeface="Times New Roman"/>
                        </a:rPr>
                        <a:t>8,2</a:t>
                      </a:r>
                      <a:endParaRPr lang="it-IT" sz="1600" dirty="0">
                        <a:solidFill>
                          <a:srgbClr val="76923C"/>
                        </a:solidFill>
                        <a:effectLst/>
                        <a:latin typeface="Cambria" pitchFamily="18" charset="0"/>
                        <a:ea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sp>
        <p:nvSpPr>
          <p:cNvPr id="12" name="Rettangolo 11"/>
          <p:cNvSpPr/>
          <p:nvPr/>
        </p:nvSpPr>
        <p:spPr>
          <a:xfrm>
            <a:off x="755576" y="5882034"/>
            <a:ext cx="4572000" cy="276999"/>
          </a:xfrm>
          <a:prstGeom prst="rect">
            <a:avLst/>
          </a:prstGeom>
        </p:spPr>
        <p:txBody>
          <a:bodyPr>
            <a:spAutoFit/>
          </a:bodyPr>
          <a:lstStyle/>
          <a:p>
            <a:r>
              <a:rPr lang="it-IT" sz="1200" dirty="0"/>
              <a:t>Fonte: </a:t>
            </a:r>
            <a:r>
              <a:rPr lang="it-IT" sz="1200" dirty="0" smtClean="0"/>
              <a:t>elaborazione  centro studi </a:t>
            </a:r>
            <a:r>
              <a:rPr lang="it-IT" sz="1200" dirty="0" err="1" smtClean="0"/>
              <a:t>Fipe</a:t>
            </a:r>
            <a:r>
              <a:rPr lang="it-IT" sz="1200" dirty="0" smtClean="0"/>
              <a:t> </a:t>
            </a:r>
            <a:r>
              <a:rPr lang="it-IT" sz="1200" dirty="0"/>
              <a:t>su dati </a:t>
            </a:r>
            <a:r>
              <a:rPr lang="it-IT" sz="1200" dirty="0" err="1" smtClean="0"/>
              <a:t>Isnart-Unioncamere</a:t>
            </a:r>
            <a:endParaRPr lang="it-IT" sz="1200" dirty="0"/>
          </a:p>
        </p:txBody>
      </p:sp>
      <p:sp>
        <p:nvSpPr>
          <p:cNvPr id="13" name="Rettangolo 12"/>
          <p:cNvSpPr/>
          <p:nvPr/>
        </p:nvSpPr>
        <p:spPr>
          <a:xfrm>
            <a:off x="458160" y="1353909"/>
            <a:ext cx="8352928" cy="646331"/>
          </a:xfrm>
          <a:prstGeom prst="rect">
            <a:avLst/>
          </a:prstGeom>
        </p:spPr>
        <p:txBody>
          <a:bodyPr wrap="square">
            <a:spAutoFit/>
          </a:bodyPr>
          <a:lstStyle/>
          <a:p>
            <a:pPr algn="ctr"/>
            <a:r>
              <a:rPr lang="it-IT" b="1" dirty="0">
                <a:latin typeface="Cambria" pitchFamily="18" charset="0"/>
              </a:rPr>
              <a:t>Giudizio su “Qualità del mangiare e del bere” per </a:t>
            </a:r>
            <a:r>
              <a:rPr lang="it-IT" b="1" dirty="0" smtClean="0">
                <a:latin typeface="Cambria" pitchFamily="18" charset="0"/>
              </a:rPr>
              <a:t>tipo di destinazione </a:t>
            </a:r>
            <a:r>
              <a:rPr lang="it-IT" b="1" dirty="0">
                <a:latin typeface="Cambria" pitchFamily="18" charset="0"/>
              </a:rPr>
              <a:t>turistica</a:t>
            </a:r>
            <a:endParaRPr lang="it-IT" dirty="0">
              <a:latin typeface="Cambria" pitchFamily="18" charset="0"/>
            </a:endParaRPr>
          </a:p>
          <a:p>
            <a:pPr algn="ctr"/>
            <a:r>
              <a:rPr lang="it-IT" dirty="0">
                <a:latin typeface="Cambria" pitchFamily="18" charset="0"/>
              </a:rPr>
              <a:t>(1=min. e </a:t>
            </a:r>
            <a:r>
              <a:rPr lang="it-IT" dirty="0" smtClean="0">
                <a:latin typeface="Cambria" pitchFamily="18" charset="0"/>
              </a:rPr>
              <a:t>10=</a:t>
            </a:r>
            <a:r>
              <a:rPr lang="it-IT" dirty="0" err="1" smtClean="0">
                <a:latin typeface="Cambria" pitchFamily="18" charset="0"/>
              </a:rPr>
              <a:t>max</a:t>
            </a:r>
            <a:r>
              <a:rPr lang="it-IT" dirty="0" smtClean="0">
                <a:latin typeface="Cambria" pitchFamily="18" charset="0"/>
              </a:rPr>
              <a:t>)</a:t>
            </a:r>
            <a:endParaRPr lang="it-IT" dirty="0">
              <a:latin typeface="Cambria"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2955"/>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3"/>
          <p:cNvSpPr>
            <a:spLocks noGrp="1"/>
          </p:cNvSpPr>
          <p:nvPr>
            <p:ph type="title"/>
          </p:nvPr>
        </p:nvSpPr>
        <p:spPr>
          <a:xfrm>
            <a:off x="1187174" y="188640"/>
            <a:ext cx="6625186"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TURISMO IN ITALIA: I PUNTI DI FORZA (e di criticità)</a:t>
            </a:r>
            <a:r>
              <a:rPr lang="it-IT" altLang="it-IT" b="1" dirty="0">
                <a:solidFill>
                  <a:srgbClr val="F47B20"/>
                </a:solidFill>
                <a:ea typeface="ＭＳ Ｐゴシック" pitchFamily="34" charset="-128"/>
              </a:rPr>
              <a:t/>
            </a:r>
            <a:br>
              <a:rPr lang="it-IT" altLang="it-IT" b="1" dirty="0">
                <a:solidFill>
                  <a:srgbClr val="F47B20"/>
                </a:solidFill>
                <a:ea typeface="ＭＳ Ｐゴシック" pitchFamily="34" charset="-128"/>
              </a:rPr>
            </a:br>
            <a:endParaRPr lang="it-IT" altLang="it-IT" b="1" dirty="0">
              <a:solidFill>
                <a:srgbClr val="F47B20"/>
              </a:solidFill>
              <a:ea typeface="ＭＳ Ｐゴシック" pitchFamily="34" charset="-128"/>
            </a:endParaRPr>
          </a:p>
        </p:txBody>
      </p:sp>
      <p:sp>
        <p:nvSpPr>
          <p:cNvPr id="15" name="Rettangolo 14"/>
          <p:cNvSpPr/>
          <p:nvPr/>
        </p:nvSpPr>
        <p:spPr>
          <a:xfrm>
            <a:off x="214282" y="1268760"/>
            <a:ext cx="8715436" cy="5381790"/>
          </a:xfrm>
          <a:prstGeom prst="rect">
            <a:avLst/>
          </a:prstGeom>
          <a:ln>
            <a:solidFill>
              <a:srgbClr val="F47B20"/>
            </a:solidFill>
          </a:ln>
        </p:spPr>
        <p:txBody>
          <a:bodyPr wrap="square" anchor="ctr">
            <a:noAutofit/>
          </a:bodyPr>
          <a:lstStyle/>
          <a:p>
            <a:pPr marL="274638" indent="-274638" algn="just">
              <a:spcBef>
                <a:spcPts val="600"/>
              </a:spcBef>
              <a:buClr>
                <a:srgbClr val="EA5F00"/>
              </a:buClr>
              <a:buFont typeface="Wingdings" pitchFamily="2" charset="2"/>
              <a:buChar char="§"/>
              <a:defRPr/>
            </a:pPr>
            <a:r>
              <a:rPr lang="it-IT" sz="2000" dirty="0">
                <a:solidFill>
                  <a:srgbClr val="003A80"/>
                </a:solidFill>
              </a:rPr>
              <a:t>I</a:t>
            </a:r>
            <a:r>
              <a:rPr lang="it-IT" sz="2000" dirty="0" smtClean="0">
                <a:solidFill>
                  <a:srgbClr val="003A80"/>
                </a:solidFill>
              </a:rPr>
              <a:t> tre  grafici precedenti forniscono un colpo d’occhio complessivo sulle principali caratteristiche del turismo in Italia,  con particolare riferimento all’</a:t>
            </a:r>
            <a:r>
              <a:rPr lang="it-IT" sz="2000" dirty="0" err="1" smtClean="0">
                <a:solidFill>
                  <a:srgbClr val="003A80"/>
                </a:solidFill>
              </a:rPr>
              <a:t>incoming</a:t>
            </a:r>
            <a:r>
              <a:rPr lang="it-IT" sz="2000" dirty="0">
                <a:solidFill>
                  <a:srgbClr val="003A80"/>
                </a:solidFill>
              </a:rPr>
              <a:t> </a:t>
            </a:r>
            <a:r>
              <a:rPr lang="it-IT" sz="2000" dirty="0" smtClean="0">
                <a:solidFill>
                  <a:srgbClr val="003A80"/>
                </a:solidFill>
              </a:rPr>
              <a:t>intercontinentale. </a:t>
            </a:r>
          </a:p>
          <a:p>
            <a:pPr marL="274638" indent="-274638" algn="just">
              <a:spcBef>
                <a:spcPts val="600"/>
              </a:spcBef>
              <a:buClr>
                <a:srgbClr val="EA5F00"/>
              </a:buClr>
              <a:buFont typeface="Wingdings" pitchFamily="2" charset="2"/>
              <a:buChar char="§"/>
              <a:defRPr/>
            </a:pPr>
            <a:r>
              <a:rPr lang="it-IT" sz="2000" dirty="0" smtClean="0">
                <a:solidFill>
                  <a:srgbClr val="003A80"/>
                </a:solidFill>
              </a:rPr>
              <a:t>Per le provenienze di lungo raggio l’Italia si conferma essere un Paese di arte e di cultura, anche se il fascino delle nostre coste (marine e lacuali) è motivo principale del viaggio per ben il 26% dei turisti di provenienza extra UE.</a:t>
            </a:r>
          </a:p>
          <a:p>
            <a:pPr marL="274638" indent="-274638" algn="just">
              <a:spcBef>
                <a:spcPts val="600"/>
              </a:spcBef>
              <a:buClr>
                <a:srgbClr val="EA5F00"/>
              </a:buClr>
              <a:buFont typeface="Wingdings" pitchFamily="2" charset="2"/>
              <a:buChar char="§"/>
              <a:defRPr/>
            </a:pPr>
            <a:r>
              <a:rPr lang="it-IT" sz="2000" dirty="0" smtClean="0">
                <a:solidFill>
                  <a:srgbClr val="003A80"/>
                </a:solidFill>
              </a:rPr>
              <a:t>L’attitudine ospitale e cordiale, tipica della nostra tradizione, è il migliore biglietto da visita dell’Italia nella competizione mondiale, anche se si tratta di una  variabile di grande criticità, dal momento che è difficile monitorarla ed intervenire efficacemente su di essa. Tuttavia l’enogastronomia e la capacità di fare intrattenimento sono i punti di forza che immediatamente seguono nella classifica, punti sui quali peraltro il giudizio dei turisti di ogni provenienza, compresi gli Italiani stessi, sembra premiare l’offerta nazionale, particolarmente nelle località culto del buon cibo e del buon bere, ma anche in quelle montane e a forte vocazione sportiva. </a:t>
            </a:r>
          </a:p>
        </p:txBody>
      </p:sp>
      <p:pic>
        <p:nvPicPr>
          <p:cNvPr id="5" name="Picture 3"/>
          <p:cNvPicPr>
            <a:picLocks noChangeAspect="1" noChangeArrowheads="1"/>
          </p:cNvPicPr>
          <p:nvPr/>
        </p:nvPicPr>
        <p:blipFill>
          <a:blip r:embed="rId3"/>
          <a:srcRect/>
          <a:stretch>
            <a:fillRect/>
          </a:stretch>
        </p:blipFill>
        <p:spPr bwMode="auto">
          <a:xfrm>
            <a:off x="7812360" y="0"/>
            <a:ext cx="1331640" cy="938214"/>
          </a:xfrm>
          <a:prstGeom prst="rect">
            <a:avLst/>
          </a:prstGeom>
          <a:noFill/>
          <a:ln w="9525">
            <a:noFill/>
            <a:miter lim="800000"/>
            <a:headEnd/>
            <a:tailEnd/>
          </a:ln>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6" y="37612"/>
            <a:ext cx="12065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921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19</a:t>
            </a:fld>
            <a:endParaRPr lang="it-IT" dirty="0"/>
          </a:p>
        </p:txBody>
      </p:sp>
      <p:sp>
        <p:nvSpPr>
          <p:cNvPr id="4" name="Titolo 3"/>
          <p:cNvSpPr>
            <a:spLocks noGrp="1"/>
          </p:cNvSpPr>
          <p:nvPr>
            <p:ph type="title"/>
          </p:nvPr>
        </p:nvSpPr>
        <p:spPr>
          <a:xfrm>
            <a:off x="1259632" y="130622"/>
            <a:ext cx="6552728"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TURISMO OUTGOING: 2015 ACQUISTI PIU’ SOTTO DATA</a:t>
            </a:r>
            <a:endParaRPr lang="it-IT" altLang="it-IT" dirty="0">
              <a:solidFill>
                <a:srgbClr val="F47B20"/>
              </a:solidFill>
              <a:ea typeface="ＭＳ Ｐゴシック" pitchFamily="34" charset="-128"/>
            </a:endParaRPr>
          </a:p>
        </p:txBody>
      </p:sp>
      <p:pic>
        <p:nvPicPr>
          <p:cNvPr id="21" name="Picture 3"/>
          <p:cNvPicPr>
            <a:picLocks noChangeAspect="1" noChangeArrowheads="1"/>
          </p:cNvPicPr>
          <p:nvPr/>
        </p:nvPicPr>
        <p:blipFill>
          <a:blip r:embed="rId2"/>
          <a:srcRect/>
          <a:stretch>
            <a:fillRect/>
          </a:stretch>
        </p:blipFill>
        <p:spPr bwMode="auto">
          <a:xfrm>
            <a:off x="7854222" y="0"/>
            <a:ext cx="1289778" cy="908720"/>
          </a:xfrm>
          <a:prstGeom prst="rect">
            <a:avLst/>
          </a:prstGeom>
          <a:noFill/>
          <a:ln w="9525">
            <a:noFill/>
            <a:miter lim="800000"/>
            <a:headEnd/>
            <a:tailEnd/>
          </a:ln>
          <a:effectLst/>
        </p:spPr>
      </p:pic>
      <p:graphicFrame>
        <p:nvGraphicFramePr>
          <p:cNvPr id="7" name="Grafico 6"/>
          <p:cNvGraphicFramePr/>
          <p:nvPr>
            <p:extLst>
              <p:ext uri="{D42A27DB-BD31-4B8C-83A1-F6EECF244321}">
                <p14:modId xmlns:p14="http://schemas.microsoft.com/office/powerpoint/2010/main" val="862224470"/>
              </p:ext>
            </p:extLst>
          </p:nvPr>
        </p:nvGraphicFramePr>
        <p:xfrm>
          <a:off x="-19326" y="765856"/>
          <a:ext cx="5357818"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3075" name="Picture 3"/>
          <p:cNvPicPr>
            <a:picLocks noChangeAspect="1" noChangeArrowheads="1"/>
          </p:cNvPicPr>
          <p:nvPr/>
        </p:nvPicPr>
        <p:blipFill>
          <a:blip r:embed="rId4"/>
          <a:srcRect/>
          <a:stretch>
            <a:fillRect/>
          </a:stretch>
        </p:blipFill>
        <p:spPr bwMode="auto">
          <a:xfrm>
            <a:off x="107505" y="3501008"/>
            <a:ext cx="5520036" cy="3067050"/>
          </a:xfrm>
          <a:prstGeom prst="rect">
            <a:avLst/>
          </a:prstGeom>
          <a:noFill/>
          <a:ln w="9525">
            <a:noFill/>
            <a:miter lim="800000"/>
            <a:headEnd/>
            <a:tailEnd/>
          </a:ln>
          <a:effectLst/>
        </p:spPr>
      </p:pic>
      <p:sp>
        <p:nvSpPr>
          <p:cNvPr id="10" name="CasellaDiTesto 9"/>
          <p:cNvSpPr txBox="1"/>
          <p:nvPr/>
        </p:nvSpPr>
        <p:spPr>
          <a:xfrm>
            <a:off x="5429256" y="989676"/>
            <a:ext cx="3714744" cy="5786454"/>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buClr>
                <a:srgbClr val="EA5F00"/>
              </a:buClr>
              <a:buFont typeface="Wingdings" pitchFamily="2" charset="2"/>
              <a:buChar char="§"/>
              <a:defRPr/>
            </a:pPr>
            <a:r>
              <a:rPr lang="it-IT" sz="1800" dirty="0" smtClean="0">
                <a:solidFill>
                  <a:srgbClr val="003A80"/>
                </a:solidFill>
              </a:rPr>
              <a:t>Il turismo </a:t>
            </a:r>
            <a:r>
              <a:rPr lang="it-IT" sz="1800" dirty="0" err="1" smtClean="0">
                <a:solidFill>
                  <a:srgbClr val="003A80"/>
                </a:solidFill>
              </a:rPr>
              <a:t>outgoing</a:t>
            </a:r>
            <a:r>
              <a:rPr lang="it-IT" sz="1800" dirty="0" smtClean="0">
                <a:solidFill>
                  <a:srgbClr val="003A80"/>
                </a:solidFill>
              </a:rPr>
              <a:t> italiano evidenzia nell’ultimo anno una diminuzione del periodo che intercorre tra la prenotazione del volo la data di partenza.</a:t>
            </a:r>
          </a:p>
          <a:p>
            <a:pPr marL="363538" indent="-363538" algn="just">
              <a:spcBef>
                <a:spcPts val="600"/>
              </a:spcBef>
              <a:buClr>
                <a:srgbClr val="EA5F00"/>
              </a:buClr>
              <a:buFont typeface="Wingdings" pitchFamily="2" charset="2"/>
              <a:buChar char="§"/>
              <a:defRPr/>
            </a:pPr>
            <a:r>
              <a:rPr lang="it-IT" dirty="0" smtClean="0">
                <a:solidFill>
                  <a:srgbClr val="003A80"/>
                </a:solidFill>
              </a:rPr>
              <a:t>Nei primi 8 mesi del 2015, si è passati a 27,8 giorni di anticipo nell’acquisto dai precedenti 27,5 giorni del 2014. Questi valori sono tuttavia superiori a quelli registrati nel 2012 e nel 2013.</a:t>
            </a:r>
          </a:p>
          <a:p>
            <a:pPr marL="363538" indent="-363538" algn="just">
              <a:spcBef>
                <a:spcPts val="600"/>
              </a:spcBef>
              <a:buClr>
                <a:srgbClr val="EA5F00"/>
              </a:buClr>
              <a:buFont typeface="Wingdings" pitchFamily="2" charset="2"/>
              <a:buChar char="§"/>
              <a:defRPr/>
            </a:pPr>
            <a:r>
              <a:rPr lang="it-IT" sz="1800" dirty="0" smtClean="0">
                <a:solidFill>
                  <a:srgbClr val="003A80"/>
                </a:solidFill>
              </a:rPr>
              <a:t>Si evidenzia, nel campione estrapolato dal </a:t>
            </a:r>
            <a:r>
              <a:rPr lang="it-IT" sz="1800" dirty="0" err="1" smtClean="0">
                <a:solidFill>
                  <a:srgbClr val="003A80"/>
                </a:solidFill>
              </a:rPr>
              <a:t>tool</a:t>
            </a:r>
            <a:r>
              <a:rPr lang="it-IT" sz="1800" dirty="0" smtClean="0">
                <a:solidFill>
                  <a:srgbClr val="003A80"/>
                </a:solidFill>
              </a:rPr>
              <a:t> di Amadeus, che gli acquisti avvengono principalmente negli ultimi 10 giorni prima della partenza. Tale dato non è tuttavia comparabile con quello dell’</a:t>
            </a:r>
            <a:r>
              <a:rPr lang="it-IT" sz="1800" dirty="0" err="1" smtClean="0">
                <a:solidFill>
                  <a:srgbClr val="003A80"/>
                </a:solidFill>
              </a:rPr>
              <a:t>incoming</a:t>
            </a:r>
            <a:r>
              <a:rPr lang="it-IT" sz="1800" dirty="0" smtClean="0">
                <a:solidFill>
                  <a:srgbClr val="003A80"/>
                </a:solidFill>
              </a:rPr>
              <a:t> poiché il campione non è coincidente.</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0"/>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226444" y="6563417"/>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Confturismo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3"/>
          <p:cNvSpPr>
            <a:spLocks noGrp="1"/>
          </p:cNvSpPr>
          <p:nvPr>
            <p:ph type="title"/>
          </p:nvPr>
        </p:nvSpPr>
        <p:spPr>
          <a:xfrm>
            <a:off x="971600" y="188640"/>
            <a:ext cx="7139136"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IL TURISMO E’ CAMBIATO</a:t>
            </a:r>
            <a:r>
              <a:rPr lang="it-IT" altLang="it-IT" b="1" dirty="0">
                <a:solidFill>
                  <a:srgbClr val="F47B20"/>
                </a:solidFill>
                <a:ea typeface="ＭＳ Ｐゴシック" pitchFamily="34" charset="-128"/>
              </a:rPr>
              <a:t/>
            </a:r>
            <a:br>
              <a:rPr lang="it-IT" altLang="it-IT" b="1" dirty="0">
                <a:solidFill>
                  <a:srgbClr val="F47B20"/>
                </a:solidFill>
                <a:ea typeface="ＭＳ Ｐゴシック" pitchFamily="34" charset="-128"/>
              </a:rPr>
            </a:br>
            <a:endParaRPr lang="it-IT" altLang="it-IT" b="1" dirty="0">
              <a:solidFill>
                <a:srgbClr val="F47B20"/>
              </a:solidFill>
              <a:ea typeface="ＭＳ Ｐゴシック" pitchFamily="34" charset="-128"/>
            </a:endParaRPr>
          </a:p>
        </p:txBody>
      </p:sp>
      <p:sp>
        <p:nvSpPr>
          <p:cNvPr id="15" name="Rettangolo 14"/>
          <p:cNvSpPr/>
          <p:nvPr/>
        </p:nvSpPr>
        <p:spPr>
          <a:xfrm>
            <a:off x="0" y="1142984"/>
            <a:ext cx="9144000" cy="5500726"/>
          </a:xfrm>
          <a:prstGeom prst="rect">
            <a:avLst/>
          </a:prstGeom>
          <a:ln>
            <a:solidFill>
              <a:srgbClr val="F47B20"/>
            </a:solidFill>
          </a:ln>
        </p:spPr>
        <p:txBody>
          <a:bodyPr wrap="square" anchor="ctr">
            <a:noAutofit/>
          </a:bodyPr>
          <a:lstStyle/>
          <a:p>
            <a:pPr marL="274638" indent="-274638" algn="just">
              <a:spcBef>
                <a:spcPts val="600"/>
              </a:spcBef>
              <a:buClr>
                <a:srgbClr val="EA5F00"/>
              </a:buClr>
              <a:buFont typeface="Wingdings" pitchFamily="2" charset="2"/>
              <a:buChar char="§"/>
              <a:defRPr/>
            </a:pPr>
            <a:r>
              <a:rPr lang="it-IT" sz="2000" dirty="0">
                <a:solidFill>
                  <a:srgbClr val="003A80"/>
                </a:solidFill>
              </a:rPr>
              <a:t>I</a:t>
            </a:r>
            <a:r>
              <a:rPr lang="it-IT" sz="2000" dirty="0" smtClean="0">
                <a:solidFill>
                  <a:srgbClr val="003A80"/>
                </a:solidFill>
              </a:rPr>
              <a:t>l </a:t>
            </a:r>
            <a:r>
              <a:rPr lang="it-IT" sz="2000" dirty="0" err="1" smtClean="0">
                <a:solidFill>
                  <a:srgbClr val="003A80"/>
                </a:solidFill>
              </a:rPr>
              <a:t>tool</a:t>
            </a:r>
            <a:r>
              <a:rPr lang="it-IT" sz="2000" dirty="0" smtClean="0">
                <a:solidFill>
                  <a:srgbClr val="003A80"/>
                </a:solidFill>
              </a:rPr>
              <a:t> di Amadeus permette di fare un’analisi completa dei dati dei turisti </a:t>
            </a:r>
            <a:r>
              <a:rPr lang="it-IT" sz="2000" dirty="0" err="1" smtClean="0">
                <a:solidFill>
                  <a:srgbClr val="003A80"/>
                </a:solidFill>
              </a:rPr>
              <a:t>incoming</a:t>
            </a:r>
            <a:r>
              <a:rPr lang="it-IT" sz="2000" dirty="0" smtClean="0">
                <a:solidFill>
                  <a:srgbClr val="003A80"/>
                </a:solidFill>
              </a:rPr>
              <a:t> e </a:t>
            </a:r>
            <a:r>
              <a:rPr lang="it-IT" sz="2000" dirty="0" err="1" smtClean="0">
                <a:solidFill>
                  <a:srgbClr val="003A80"/>
                </a:solidFill>
              </a:rPr>
              <a:t>outgoing</a:t>
            </a:r>
            <a:r>
              <a:rPr lang="it-IT" sz="2000" dirty="0" smtClean="0">
                <a:solidFill>
                  <a:srgbClr val="003A80"/>
                </a:solidFill>
              </a:rPr>
              <a:t> verso le destinazioni a lungo raggio.</a:t>
            </a:r>
          </a:p>
          <a:p>
            <a:pPr marL="274638" indent="-274638" algn="just">
              <a:spcBef>
                <a:spcPts val="600"/>
              </a:spcBef>
              <a:buClr>
                <a:srgbClr val="EA5F00"/>
              </a:buClr>
              <a:buFont typeface="Wingdings" pitchFamily="2" charset="2"/>
              <a:buChar char="§"/>
              <a:defRPr/>
            </a:pPr>
            <a:r>
              <a:rPr lang="it-IT" sz="2000" dirty="0" smtClean="0">
                <a:solidFill>
                  <a:srgbClr val="003A80"/>
                </a:solidFill>
              </a:rPr>
              <a:t>La crescita economica italiana sta finalmente ritornando. Il tasso di disoccupazione è sceso sotto il 12 per cento ed il turismo si sta confermando come un importante driver della crescita.</a:t>
            </a:r>
          </a:p>
          <a:p>
            <a:pPr marL="274638" indent="-274638" algn="just">
              <a:spcBef>
                <a:spcPts val="600"/>
              </a:spcBef>
              <a:buClr>
                <a:srgbClr val="EA5F00"/>
              </a:buClr>
              <a:buFont typeface="Wingdings" pitchFamily="2" charset="2"/>
              <a:buChar char="§"/>
              <a:defRPr/>
            </a:pPr>
            <a:r>
              <a:rPr lang="it-IT" sz="2000" dirty="0" smtClean="0">
                <a:solidFill>
                  <a:srgbClr val="003A80"/>
                </a:solidFill>
              </a:rPr>
              <a:t>Le analisi tuttavia mostrano come questa lunga crisi (2008-2014) abbia cambiato le abitudini dei viaggiatori, sia degli Italiani che si recano all’estero, sia degli stranieri che visitano il bel Paese.</a:t>
            </a:r>
          </a:p>
          <a:p>
            <a:pPr marL="274638" indent="-274638" algn="just">
              <a:spcBef>
                <a:spcPts val="600"/>
              </a:spcBef>
              <a:buClr>
                <a:srgbClr val="EA5F00"/>
              </a:buClr>
              <a:buFont typeface="Wingdings" pitchFamily="2" charset="2"/>
              <a:buChar char="§"/>
              <a:defRPr/>
            </a:pPr>
            <a:r>
              <a:rPr lang="it-IT" sz="2000" dirty="0" smtClean="0">
                <a:solidFill>
                  <a:srgbClr val="003A80"/>
                </a:solidFill>
              </a:rPr>
              <a:t>Vacanze sempre più corte degli italiani e al contempo prenotazioni sempre più anticipate per gli stranieri. Due fenomeni dei quali il settore non può non tenere in considerazione. </a:t>
            </a:r>
          </a:p>
          <a:p>
            <a:pPr marL="274638" indent="-274638" algn="just">
              <a:spcBef>
                <a:spcPts val="600"/>
              </a:spcBef>
              <a:buClr>
                <a:srgbClr val="EA5F00"/>
              </a:buClr>
              <a:buFont typeface="Wingdings" pitchFamily="2" charset="2"/>
              <a:buChar char="§"/>
              <a:defRPr/>
            </a:pPr>
            <a:r>
              <a:rPr lang="it-IT" sz="2000" dirty="0" smtClean="0">
                <a:solidFill>
                  <a:srgbClr val="003A80"/>
                </a:solidFill>
              </a:rPr>
              <a:t>Il 2015 si conferma un anno molto positivo per il turismo </a:t>
            </a:r>
            <a:r>
              <a:rPr lang="it-IT" sz="2000" dirty="0" err="1" smtClean="0">
                <a:solidFill>
                  <a:srgbClr val="003A80"/>
                </a:solidFill>
              </a:rPr>
              <a:t>incoming</a:t>
            </a:r>
            <a:r>
              <a:rPr lang="it-IT" sz="2000" dirty="0" smtClean="0">
                <a:solidFill>
                  <a:srgbClr val="003A80"/>
                </a:solidFill>
              </a:rPr>
              <a:t>: i grandi eventi, quali EXPO e il Giubileo trainano questa crescita. Le sfide tuttavia rimangono molto grandi nel momento in cui questi successi devono essere consolidati.</a:t>
            </a:r>
          </a:p>
          <a:p>
            <a:pPr marL="274638" indent="-274638" algn="just">
              <a:spcBef>
                <a:spcPts val="600"/>
              </a:spcBef>
              <a:buClr>
                <a:srgbClr val="EA5F00"/>
              </a:buClr>
              <a:buFont typeface="Wingdings" pitchFamily="2" charset="2"/>
              <a:buChar char="§"/>
              <a:defRPr/>
            </a:pPr>
            <a:r>
              <a:rPr lang="it-IT" sz="2000" dirty="0" smtClean="0">
                <a:solidFill>
                  <a:srgbClr val="003A80"/>
                </a:solidFill>
              </a:rPr>
              <a:t>Ci sono tuttavia dei punti fermi: la qualità dell’accoglienza italiana che si conferma come elemento essenziale del richiamo turistico dell’Italia.</a:t>
            </a:r>
          </a:p>
        </p:txBody>
      </p:sp>
      <p:pic>
        <p:nvPicPr>
          <p:cNvPr id="5" name="Picture 3"/>
          <p:cNvPicPr>
            <a:picLocks noChangeAspect="1" noChangeArrowheads="1"/>
          </p:cNvPicPr>
          <p:nvPr/>
        </p:nvPicPr>
        <p:blipFill>
          <a:blip r:embed="rId3"/>
          <a:srcRect/>
          <a:stretch>
            <a:fillRect/>
          </a:stretch>
        </p:blipFill>
        <p:spPr bwMode="auto">
          <a:xfrm>
            <a:off x="7812360" y="0"/>
            <a:ext cx="1331640" cy="938214"/>
          </a:xfrm>
          <a:prstGeom prst="rect">
            <a:avLst/>
          </a:prstGeom>
          <a:noFill/>
          <a:ln w="9525">
            <a:noFill/>
            <a:miter lim="800000"/>
            <a:headEnd/>
            <a:tailEnd/>
          </a:ln>
          <a:effec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25" name="Picture 1" descr="colore 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31"/>
            <a:ext cx="1259632" cy="9998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914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1pPr>
            <a:lvl2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2pPr>
            <a:lvl3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3pPr>
            <a:lvl4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4pPr>
            <a:lvl5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5pPr>
            <a:lvl6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6pPr>
            <a:lvl7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7pPr>
            <a:lvl8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8pPr>
            <a:lvl9pPr fontAlgn="base">
              <a:spcBef>
                <a:spcPct val="0"/>
              </a:spcBef>
              <a:spcAft>
                <a:spcPct val="0"/>
              </a:spcAft>
              <a:tabLst>
                <a:tab pos="3060700" algn="ctr"/>
                <a:tab pos="6119813"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 pos="6119813" algn="r"/>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8589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20</a:t>
            </a:fld>
            <a:endParaRPr lang="it-IT" dirty="0"/>
          </a:p>
        </p:txBody>
      </p:sp>
      <p:sp>
        <p:nvSpPr>
          <p:cNvPr id="4" name="Titolo 3"/>
          <p:cNvSpPr>
            <a:spLocks noGrp="1"/>
          </p:cNvSpPr>
          <p:nvPr>
            <p:ph type="title"/>
          </p:nvPr>
        </p:nvSpPr>
        <p:spPr>
          <a:xfrm>
            <a:off x="1547664" y="130622"/>
            <a:ext cx="5987007"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TURISMO OUTGOING: VIAGGI SEMPRE PIU’ CORTI</a:t>
            </a:r>
            <a:endParaRPr lang="it-IT" altLang="it-IT" dirty="0">
              <a:solidFill>
                <a:srgbClr val="F47B20"/>
              </a:solidFill>
              <a:ea typeface="ＭＳ Ｐゴシック" pitchFamily="34" charset="-128"/>
            </a:endParaRPr>
          </a:p>
        </p:txBody>
      </p:sp>
      <p:sp>
        <p:nvSpPr>
          <p:cNvPr id="15" name="Rettangolo 14"/>
          <p:cNvSpPr/>
          <p:nvPr/>
        </p:nvSpPr>
        <p:spPr>
          <a:xfrm>
            <a:off x="179512" y="6393606"/>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Confturismo su </a:t>
            </a:r>
            <a:r>
              <a:rPr lang="it-IT" sz="1200" dirty="0">
                <a:solidFill>
                  <a:schemeClr val="bg1">
                    <a:lumMod val="50000"/>
                  </a:schemeClr>
                </a:solidFill>
              </a:rPr>
              <a:t>dati </a:t>
            </a:r>
            <a:r>
              <a:rPr lang="it-IT" sz="1200" dirty="0" smtClean="0">
                <a:solidFill>
                  <a:schemeClr val="bg1">
                    <a:lumMod val="50000"/>
                  </a:schemeClr>
                </a:solidFill>
              </a:rPr>
              <a:t>Indice di fiducia del viaggiatore Italiano</a:t>
            </a:r>
            <a:endParaRPr lang="it-IT" sz="1200" dirty="0">
              <a:solidFill>
                <a:schemeClr val="bg1">
                  <a:lumMod val="50000"/>
                </a:schemeClr>
              </a:solidFill>
            </a:endParaRPr>
          </a:p>
        </p:txBody>
      </p:sp>
      <p:pic>
        <p:nvPicPr>
          <p:cNvPr id="21" name="Picture 3"/>
          <p:cNvPicPr>
            <a:picLocks noChangeAspect="1" noChangeArrowheads="1"/>
          </p:cNvPicPr>
          <p:nvPr/>
        </p:nvPicPr>
        <p:blipFill>
          <a:blip r:embed="rId2"/>
          <a:srcRect/>
          <a:stretch>
            <a:fillRect/>
          </a:stretch>
        </p:blipFill>
        <p:spPr bwMode="auto">
          <a:xfrm>
            <a:off x="7812360" y="0"/>
            <a:ext cx="1331640" cy="938214"/>
          </a:xfrm>
          <a:prstGeom prst="rect">
            <a:avLst/>
          </a:prstGeom>
          <a:noFill/>
          <a:ln w="9525">
            <a:noFill/>
            <a:miter lim="800000"/>
            <a:headEnd/>
            <a:tailEnd/>
          </a:ln>
          <a:effectLst/>
        </p:spPr>
      </p:pic>
      <p:graphicFrame>
        <p:nvGraphicFramePr>
          <p:cNvPr id="7" name="Grafico 6"/>
          <p:cNvGraphicFramePr/>
          <p:nvPr>
            <p:extLst>
              <p:ext uri="{D42A27DB-BD31-4B8C-83A1-F6EECF244321}">
                <p14:modId xmlns:p14="http://schemas.microsoft.com/office/powerpoint/2010/main" val="2762323960"/>
              </p:ext>
            </p:extLst>
          </p:nvPr>
        </p:nvGraphicFramePr>
        <p:xfrm>
          <a:off x="285720" y="1285860"/>
          <a:ext cx="4786346" cy="4714908"/>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5286380" y="1420369"/>
            <a:ext cx="3500462" cy="4437523"/>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Un altro cambiamento nel comportamento di viaggio dei turisti italiani può essere rilevato dall’indice di fiducia del viaggiatore italiano realizzato da Confturismo in collaborazione con Istituto </a:t>
            </a:r>
            <a:r>
              <a:rPr lang="it-IT" sz="1800" dirty="0" err="1" smtClean="0">
                <a:solidFill>
                  <a:srgbClr val="003A80"/>
                </a:solidFill>
              </a:rPr>
              <a:t>Piepoli</a:t>
            </a:r>
            <a:r>
              <a:rPr lang="it-IT" sz="1800" dirty="0" smtClean="0">
                <a:solidFill>
                  <a:srgbClr val="003A80"/>
                </a:solidFill>
              </a:rPr>
              <a:t>.</a:t>
            </a:r>
          </a:p>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Si denota che negli ultimi mesi, il viaggio effettuato dagli Italiani è sempre più corto. </a:t>
            </a:r>
          </a:p>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In particolare, in tutti i mesi del 2015, eccetto luglio, si è registrata una diminuzione della durata media del viaggio.</a:t>
            </a:r>
            <a:endParaRPr lang="it-IT" sz="1800" dirty="0" smtClean="0">
              <a:solidFill>
                <a:srgbClr val="003A8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609"/>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21</a:t>
            </a:fld>
            <a:endParaRPr lang="it-IT" dirty="0"/>
          </a:p>
        </p:txBody>
      </p:sp>
      <p:sp>
        <p:nvSpPr>
          <p:cNvPr id="4" name="Titolo 3"/>
          <p:cNvSpPr>
            <a:spLocks noGrp="1"/>
          </p:cNvSpPr>
          <p:nvPr>
            <p:ph type="title"/>
          </p:nvPr>
        </p:nvSpPr>
        <p:spPr>
          <a:xfrm>
            <a:off x="1288182" y="116632"/>
            <a:ext cx="6491064"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TURISMO OUTGOING: QUANDO PRENOTANO GLI ITALIANI?</a:t>
            </a:r>
            <a:endParaRPr lang="it-IT" altLang="it-IT" dirty="0">
              <a:solidFill>
                <a:srgbClr val="F47B20"/>
              </a:solidFill>
              <a:ea typeface="ＭＳ Ｐゴシック" pitchFamily="34" charset="-128"/>
            </a:endParaRPr>
          </a:p>
        </p:txBody>
      </p:sp>
      <p:pic>
        <p:nvPicPr>
          <p:cNvPr id="21" name="Picture 3"/>
          <p:cNvPicPr>
            <a:picLocks noChangeAspect="1" noChangeArrowheads="1"/>
          </p:cNvPicPr>
          <p:nvPr/>
        </p:nvPicPr>
        <p:blipFill>
          <a:blip r:embed="rId2"/>
          <a:srcRect/>
          <a:stretch>
            <a:fillRect/>
          </a:stretch>
        </p:blipFill>
        <p:spPr bwMode="auto">
          <a:xfrm>
            <a:off x="7812360" y="-1"/>
            <a:ext cx="1331640" cy="938215"/>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642942" y="1071546"/>
            <a:ext cx="7858148" cy="3082925"/>
          </a:xfrm>
          <a:prstGeom prst="rect">
            <a:avLst/>
          </a:prstGeom>
          <a:noFill/>
          <a:ln w="9525">
            <a:noFill/>
            <a:miter lim="800000"/>
            <a:headEnd/>
            <a:tailEnd/>
          </a:ln>
        </p:spPr>
      </p:pic>
      <p:sp>
        <p:nvSpPr>
          <p:cNvPr id="9" name="CasellaDiTesto 8"/>
          <p:cNvSpPr txBox="1"/>
          <p:nvPr/>
        </p:nvSpPr>
        <p:spPr>
          <a:xfrm>
            <a:off x="0" y="4497241"/>
            <a:ext cx="8715404" cy="2214578"/>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Per quanto riguarda il turisti </a:t>
            </a:r>
            <a:r>
              <a:rPr lang="it-IT" sz="1800" dirty="0" err="1" smtClean="0">
                <a:solidFill>
                  <a:srgbClr val="003A80"/>
                </a:solidFill>
              </a:rPr>
              <a:t>outgoing</a:t>
            </a:r>
            <a:r>
              <a:rPr lang="it-IT" sz="1800" dirty="0" smtClean="0">
                <a:solidFill>
                  <a:srgbClr val="003A80"/>
                </a:solidFill>
              </a:rPr>
              <a:t> italiani si denota nel 2015 una diminuzione delle prenotazioni, anche se il trend si inverte per i prossimi mesi (ottobre, novembre e dicembre).</a:t>
            </a:r>
            <a:r>
              <a:rPr lang="it-IT" dirty="0">
                <a:solidFill>
                  <a:srgbClr val="003A80"/>
                </a:solidFill>
              </a:rPr>
              <a:t> </a:t>
            </a:r>
            <a:endParaRPr lang="it-IT" dirty="0" smtClean="0">
              <a:solidFill>
                <a:srgbClr val="003A80"/>
              </a:solidFill>
            </a:endParaRPr>
          </a:p>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La </a:t>
            </a:r>
            <a:r>
              <a:rPr lang="it-IT" dirty="0">
                <a:solidFill>
                  <a:srgbClr val="003A80"/>
                </a:solidFill>
              </a:rPr>
              <a:t>crescita economica e dell’occupazione sembra dunque avere effetti positivi sulle prenotazioni degli Italiani all’estero verso le destinazioni intercontinentali.</a:t>
            </a:r>
          </a:p>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I valori maggiori si raggiungono ad Aprile, ma in generale tutto il periodo compreso tra marzo e luglio ha una forte intensità di prenotazioni per viaggi intercontinentali.</a:t>
            </a:r>
            <a:endParaRPr lang="it-IT" sz="1800" dirty="0" smtClean="0">
              <a:solidFill>
                <a:srgbClr val="003A80"/>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2" y="72955"/>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15212" y="4198061"/>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Confturismo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22</a:t>
            </a:fld>
            <a:endParaRPr lang="it-IT" dirty="0"/>
          </a:p>
        </p:txBody>
      </p:sp>
      <p:sp>
        <p:nvSpPr>
          <p:cNvPr id="4" name="Titolo 3"/>
          <p:cNvSpPr>
            <a:spLocks noGrp="1"/>
          </p:cNvSpPr>
          <p:nvPr>
            <p:ph type="title"/>
          </p:nvPr>
        </p:nvSpPr>
        <p:spPr>
          <a:xfrm>
            <a:off x="1547664" y="130622"/>
            <a:ext cx="5987008"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TURISMO OUTGOING: LA SICUREZZA</a:t>
            </a:r>
            <a:endParaRPr lang="it-IT" altLang="it-IT" dirty="0">
              <a:solidFill>
                <a:srgbClr val="F47B20"/>
              </a:solidFill>
              <a:ea typeface="ＭＳ Ｐゴシック" pitchFamily="34" charset="-128"/>
            </a:endParaRPr>
          </a:p>
        </p:txBody>
      </p:sp>
      <p:pic>
        <p:nvPicPr>
          <p:cNvPr id="21" name="Picture 3"/>
          <p:cNvPicPr>
            <a:picLocks noChangeAspect="1" noChangeArrowheads="1"/>
          </p:cNvPicPr>
          <p:nvPr/>
        </p:nvPicPr>
        <p:blipFill>
          <a:blip r:embed="rId2"/>
          <a:srcRect/>
          <a:stretch>
            <a:fillRect/>
          </a:stretch>
        </p:blipFill>
        <p:spPr bwMode="auto">
          <a:xfrm>
            <a:off x="7854222" y="0"/>
            <a:ext cx="1289778" cy="908720"/>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714349" y="1142984"/>
            <a:ext cx="7286675" cy="2926824"/>
          </a:xfrm>
          <a:prstGeom prst="rect">
            <a:avLst/>
          </a:prstGeom>
          <a:noFill/>
          <a:ln w="9525">
            <a:noFill/>
            <a:miter lim="800000"/>
            <a:headEnd/>
            <a:tailEnd/>
          </a:ln>
        </p:spPr>
      </p:pic>
      <p:sp>
        <p:nvSpPr>
          <p:cNvPr id="8" name="CasellaDiTesto 7"/>
          <p:cNvSpPr txBox="1"/>
          <p:nvPr/>
        </p:nvSpPr>
        <p:spPr>
          <a:xfrm>
            <a:off x="142876" y="4437112"/>
            <a:ext cx="8715404" cy="2304256"/>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Il </a:t>
            </a:r>
            <a:r>
              <a:rPr lang="it-IT" sz="1800" dirty="0" err="1" smtClean="0">
                <a:solidFill>
                  <a:srgbClr val="003A80"/>
                </a:solidFill>
              </a:rPr>
              <a:t>tool</a:t>
            </a:r>
            <a:r>
              <a:rPr lang="it-IT" sz="1800" dirty="0" smtClean="0">
                <a:solidFill>
                  <a:srgbClr val="003A80"/>
                </a:solidFill>
              </a:rPr>
              <a:t> di Amadeus ci permette anche di analizzare l’andamento del turismo </a:t>
            </a:r>
            <a:r>
              <a:rPr lang="it-IT" sz="1800" dirty="0" err="1" smtClean="0">
                <a:solidFill>
                  <a:srgbClr val="003A80"/>
                </a:solidFill>
              </a:rPr>
              <a:t>outgoing</a:t>
            </a:r>
            <a:r>
              <a:rPr lang="it-IT" sz="1800" dirty="0" smtClean="0">
                <a:solidFill>
                  <a:srgbClr val="003A80"/>
                </a:solidFill>
              </a:rPr>
              <a:t> italiano verso diverse destinazioni. La nostra analisi ricade sulla Turchia, scelta perché destinazione turistica  nota agli Italiani che però ha registrato di recente un deterioramento della sicurezza percepita.</a:t>
            </a:r>
          </a:p>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I dati evidenziano come i mesi estivi  del 2015 abbiano avuto un flusso di volato ben inferiore a quello del 2014 (in rosso).</a:t>
            </a:r>
          </a:p>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Al tempo stesso anche le prenotazioni estive hanno visto un forte calo, particolarmente nel mese di luglio 2015 , periodo critico per il Paese.</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851"/>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150837" y="4160113"/>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Confturismo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3</a:t>
            </a:fld>
            <a:endParaRPr lang="it-IT" dirty="0"/>
          </a:p>
        </p:txBody>
      </p:sp>
      <p:sp>
        <p:nvSpPr>
          <p:cNvPr id="4" name="Titolo 3"/>
          <p:cNvSpPr>
            <a:spLocks noGrp="1"/>
          </p:cNvSpPr>
          <p:nvPr>
            <p:ph type="title"/>
          </p:nvPr>
        </p:nvSpPr>
        <p:spPr>
          <a:xfrm>
            <a:off x="1403648" y="130622"/>
            <a:ext cx="6131024"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TURISMO INCOMING: ACQUISTI ANTICIPATI</a:t>
            </a:r>
            <a:endParaRPr lang="it-IT" altLang="it-IT" dirty="0">
              <a:solidFill>
                <a:srgbClr val="F47B20"/>
              </a:solidFill>
              <a:ea typeface="ＭＳ Ｐゴシック" pitchFamily="34" charset="-128"/>
            </a:endParaRPr>
          </a:p>
        </p:txBody>
      </p:sp>
      <p:sp>
        <p:nvSpPr>
          <p:cNvPr id="5" name="CasellaDiTesto 4"/>
          <p:cNvSpPr txBox="1"/>
          <p:nvPr/>
        </p:nvSpPr>
        <p:spPr>
          <a:xfrm>
            <a:off x="5436096" y="1071547"/>
            <a:ext cx="3707904" cy="5786454"/>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buClr>
                <a:srgbClr val="EA5F00"/>
              </a:buClr>
              <a:buFont typeface="Wingdings" pitchFamily="2" charset="2"/>
              <a:buChar char="§"/>
              <a:defRPr/>
            </a:pPr>
            <a:r>
              <a:rPr lang="it-IT" sz="1800" dirty="0" smtClean="0">
                <a:solidFill>
                  <a:srgbClr val="003A80"/>
                </a:solidFill>
              </a:rPr>
              <a:t>Il turismo </a:t>
            </a:r>
            <a:r>
              <a:rPr lang="it-IT" sz="1800" dirty="0" err="1" smtClean="0">
                <a:solidFill>
                  <a:srgbClr val="003A80"/>
                </a:solidFill>
              </a:rPr>
              <a:t>incoming</a:t>
            </a:r>
            <a:r>
              <a:rPr lang="it-IT" sz="1800" dirty="0" smtClean="0">
                <a:solidFill>
                  <a:srgbClr val="003A80"/>
                </a:solidFill>
              </a:rPr>
              <a:t> di origine intercontinentale vede una progressiva accentuazione dell’anticipo dell’acquisto. </a:t>
            </a:r>
          </a:p>
          <a:p>
            <a:pPr marL="363538" indent="-363538" algn="just">
              <a:spcBef>
                <a:spcPts val="600"/>
              </a:spcBef>
              <a:buClr>
                <a:srgbClr val="EA5F00"/>
              </a:buClr>
              <a:buFont typeface="Wingdings" pitchFamily="2" charset="2"/>
              <a:buChar char="§"/>
              <a:defRPr/>
            </a:pPr>
            <a:r>
              <a:rPr lang="it-IT" dirty="0" smtClean="0">
                <a:solidFill>
                  <a:srgbClr val="003A80"/>
                </a:solidFill>
              </a:rPr>
              <a:t>La differenza tra data di prenotazione e data di partenza del volo è cresciuta a 48 giorni nei primi 8 mesi del 2015, rispetto ai 46,4 giorni dei primi 8 mesi del 2012, i 47 giorni del 2013 e i 47,5 giorni del 2014.</a:t>
            </a:r>
          </a:p>
          <a:p>
            <a:pPr marL="363538" indent="-363538" algn="just">
              <a:spcBef>
                <a:spcPts val="600"/>
              </a:spcBef>
              <a:buClr>
                <a:srgbClr val="EA5F00"/>
              </a:buClr>
              <a:buFont typeface="Wingdings" pitchFamily="2" charset="2"/>
              <a:buChar char="§"/>
              <a:defRPr/>
            </a:pPr>
            <a:r>
              <a:rPr lang="it-IT" sz="1800" dirty="0" smtClean="0">
                <a:solidFill>
                  <a:srgbClr val="003A80"/>
                </a:solidFill>
              </a:rPr>
              <a:t>Il </a:t>
            </a:r>
            <a:r>
              <a:rPr lang="it-IT" sz="1800" dirty="0" err="1" smtClean="0">
                <a:solidFill>
                  <a:srgbClr val="003A80"/>
                </a:solidFill>
              </a:rPr>
              <a:t>tool</a:t>
            </a:r>
            <a:r>
              <a:rPr lang="it-IT" sz="1800" dirty="0" smtClean="0">
                <a:solidFill>
                  <a:srgbClr val="003A80"/>
                </a:solidFill>
              </a:rPr>
              <a:t> di Amadeus permette di evidenziare come il picco delle prenotazioni avvenga entro 10 giorni  dalla partenza, </a:t>
            </a:r>
            <a:r>
              <a:rPr lang="it-IT" dirty="0" smtClean="0">
                <a:solidFill>
                  <a:srgbClr val="003A80"/>
                </a:solidFill>
              </a:rPr>
              <a:t>effetto dell’incidenza</a:t>
            </a:r>
            <a:r>
              <a:rPr lang="it-IT" sz="1800" dirty="0" smtClean="0">
                <a:solidFill>
                  <a:srgbClr val="003A80"/>
                </a:solidFill>
              </a:rPr>
              <a:t> del business </a:t>
            </a:r>
            <a:r>
              <a:rPr lang="it-IT" sz="1800" dirty="0" err="1" smtClean="0">
                <a:solidFill>
                  <a:srgbClr val="003A80"/>
                </a:solidFill>
              </a:rPr>
              <a:t>travel</a:t>
            </a:r>
            <a:r>
              <a:rPr lang="it-IT" sz="1800" dirty="0" smtClean="0">
                <a:solidFill>
                  <a:srgbClr val="003A80"/>
                </a:solidFill>
              </a:rPr>
              <a:t>. </a:t>
            </a:r>
            <a:endParaRPr lang="it-IT" dirty="0" smtClean="0">
              <a:solidFill>
                <a:srgbClr val="003A80"/>
              </a:solidFill>
            </a:endParaRPr>
          </a:p>
          <a:p>
            <a:pPr marL="363538" indent="-363538" algn="just">
              <a:spcBef>
                <a:spcPts val="600"/>
              </a:spcBef>
              <a:buClr>
                <a:srgbClr val="EA5F00"/>
              </a:buClr>
              <a:buFont typeface="Wingdings" pitchFamily="2" charset="2"/>
              <a:buChar char="§"/>
              <a:defRPr/>
            </a:pPr>
            <a:r>
              <a:rPr lang="it-IT" sz="1800" dirty="0" smtClean="0">
                <a:solidFill>
                  <a:srgbClr val="003A80"/>
                </a:solidFill>
              </a:rPr>
              <a:t>La clientela </a:t>
            </a:r>
            <a:r>
              <a:rPr lang="it-IT" sz="1800" dirty="0" err="1" smtClean="0">
                <a:solidFill>
                  <a:srgbClr val="003A80"/>
                </a:solidFill>
              </a:rPr>
              <a:t>leisure</a:t>
            </a:r>
            <a:r>
              <a:rPr lang="it-IT" sz="1800" dirty="0" smtClean="0">
                <a:solidFill>
                  <a:srgbClr val="003A80"/>
                </a:solidFill>
              </a:rPr>
              <a:t> invece mostra come siano importanti gli acquisti in forte anticipo (oltre 100 giorni).</a:t>
            </a:r>
          </a:p>
        </p:txBody>
      </p:sp>
      <p:sp>
        <p:nvSpPr>
          <p:cNvPr id="15" name="Rettangolo 14"/>
          <p:cNvSpPr/>
          <p:nvPr/>
        </p:nvSpPr>
        <p:spPr>
          <a:xfrm>
            <a:off x="35785" y="6519827"/>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a:t>
            </a:r>
            <a:r>
              <a:rPr lang="it-IT" sz="1200" dirty="0" err="1" smtClean="0">
                <a:solidFill>
                  <a:schemeClr val="bg1">
                    <a:lumMod val="50000"/>
                  </a:schemeClr>
                </a:solidFill>
              </a:rPr>
              <a:t>Confturismo</a:t>
            </a:r>
            <a:r>
              <a:rPr lang="it-IT" sz="1200" dirty="0" smtClean="0">
                <a:solidFill>
                  <a:schemeClr val="bg1">
                    <a:lumMod val="50000"/>
                  </a:schemeClr>
                </a:solidFill>
              </a:rPr>
              <a:t>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pic>
        <p:nvPicPr>
          <p:cNvPr id="21" name="Picture 3"/>
          <p:cNvPicPr>
            <a:picLocks noChangeAspect="1" noChangeArrowheads="1"/>
          </p:cNvPicPr>
          <p:nvPr/>
        </p:nvPicPr>
        <p:blipFill>
          <a:blip r:embed="rId2"/>
          <a:srcRect/>
          <a:stretch>
            <a:fillRect/>
          </a:stretch>
        </p:blipFill>
        <p:spPr bwMode="auto">
          <a:xfrm>
            <a:off x="7812360" y="0"/>
            <a:ext cx="1331640" cy="938214"/>
          </a:xfrm>
          <a:prstGeom prst="rect">
            <a:avLst/>
          </a:prstGeom>
          <a:noFill/>
          <a:ln w="9525">
            <a:noFill/>
            <a:miter lim="800000"/>
            <a:headEnd/>
            <a:tailEnd/>
          </a:ln>
          <a:effectLst/>
        </p:spPr>
      </p:pic>
      <p:graphicFrame>
        <p:nvGraphicFramePr>
          <p:cNvPr id="22" name="Grafico 21"/>
          <p:cNvGraphicFramePr/>
          <p:nvPr>
            <p:extLst>
              <p:ext uri="{D42A27DB-BD31-4B8C-83A1-F6EECF244321}">
                <p14:modId xmlns:p14="http://schemas.microsoft.com/office/powerpoint/2010/main" val="2058737154"/>
              </p:ext>
            </p:extLst>
          </p:nvPr>
        </p:nvGraphicFramePr>
        <p:xfrm>
          <a:off x="0" y="1006619"/>
          <a:ext cx="5214942"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2051" name="Picture 3"/>
          <p:cNvPicPr>
            <a:picLocks noChangeAspect="1" noChangeArrowheads="1"/>
          </p:cNvPicPr>
          <p:nvPr/>
        </p:nvPicPr>
        <p:blipFill>
          <a:blip r:embed="rId4"/>
          <a:srcRect/>
          <a:stretch>
            <a:fillRect/>
          </a:stretch>
        </p:blipFill>
        <p:spPr bwMode="auto">
          <a:xfrm>
            <a:off x="0" y="3643172"/>
            <a:ext cx="5357818" cy="2876655"/>
          </a:xfrm>
          <a:prstGeom prst="rect">
            <a:avLst/>
          </a:prstGeom>
          <a:noFill/>
          <a:ln w="9525">
            <a:noFill/>
            <a:miter lim="800000"/>
            <a:headEnd/>
            <a:tailEnd/>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5" y="1"/>
            <a:ext cx="1204922" cy="100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4</a:t>
            </a:fld>
            <a:endParaRPr lang="it-IT" dirty="0"/>
          </a:p>
        </p:txBody>
      </p:sp>
      <p:sp>
        <p:nvSpPr>
          <p:cNvPr id="4" name="Titolo 3"/>
          <p:cNvSpPr>
            <a:spLocks noGrp="1"/>
          </p:cNvSpPr>
          <p:nvPr>
            <p:ph type="title"/>
          </p:nvPr>
        </p:nvSpPr>
        <p:spPr>
          <a:xfrm>
            <a:off x="1187174" y="72954"/>
            <a:ext cx="6514898"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   TURISMO INCOMING  ESTATE 2015: IL PICCO INVERNALE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   DELLE PRENOTAZIONI</a:t>
            </a:r>
            <a:endParaRPr lang="it-IT" altLang="it-IT" dirty="0">
              <a:solidFill>
                <a:srgbClr val="F47B20"/>
              </a:solidFill>
              <a:ea typeface="ＭＳ Ｐゴシック" pitchFamily="34" charset="-128"/>
            </a:endParaRPr>
          </a:p>
        </p:txBody>
      </p:sp>
      <p:sp>
        <p:nvSpPr>
          <p:cNvPr id="5" name="CasellaDiTesto 4"/>
          <p:cNvSpPr txBox="1"/>
          <p:nvPr/>
        </p:nvSpPr>
        <p:spPr>
          <a:xfrm>
            <a:off x="142876" y="4429132"/>
            <a:ext cx="8572528" cy="1857388"/>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Considerando il periodo estivo (Giugno-Agosto 2015), si denota come il picco delle prenotazioni avvenga con forte anticipo, particolarmente nei mesi di Gennaio, Febbraio e Marzo. </a:t>
            </a:r>
          </a:p>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Le prenotazioni per questa estate dei turisti </a:t>
            </a:r>
            <a:r>
              <a:rPr lang="it-IT" dirty="0" err="1" smtClean="0">
                <a:solidFill>
                  <a:srgbClr val="003A80"/>
                </a:solidFill>
              </a:rPr>
              <a:t>incoming</a:t>
            </a:r>
            <a:r>
              <a:rPr lang="it-IT" dirty="0" smtClean="0">
                <a:solidFill>
                  <a:srgbClr val="003A80"/>
                </a:solidFill>
              </a:rPr>
              <a:t> lungo raggio hanno avuto un ottimo andamento anche nel mese di Dicembre scorso, evidenziando un comportamento di acquisto molto anticipato.</a:t>
            </a:r>
            <a:endParaRPr lang="it-IT" sz="1800" dirty="0" smtClean="0">
              <a:solidFill>
                <a:srgbClr val="003A80"/>
              </a:solidFill>
            </a:endParaRPr>
          </a:p>
        </p:txBody>
      </p:sp>
      <p:sp>
        <p:nvSpPr>
          <p:cNvPr id="15" name="Rettangolo 14"/>
          <p:cNvSpPr/>
          <p:nvPr/>
        </p:nvSpPr>
        <p:spPr>
          <a:xfrm>
            <a:off x="134300" y="6510988"/>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a:t>
            </a:r>
            <a:r>
              <a:rPr lang="it-IT" sz="1200" dirty="0" err="1" smtClean="0">
                <a:solidFill>
                  <a:schemeClr val="bg1">
                    <a:lumMod val="50000"/>
                  </a:schemeClr>
                </a:solidFill>
              </a:rPr>
              <a:t>Confturismo</a:t>
            </a:r>
            <a:r>
              <a:rPr lang="it-IT" sz="1200" dirty="0" smtClean="0">
                <a:solidFill>
                  <a:schemeClr val="bg1">
                    <a:lumMod val="50000"/>
                  </a:schemeClr>
                </a:solidFill>
              </a:rPr>
              <a:t>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pic>
        <p:nvPicPr>
          <p:cNvPr id="21" name="Picture 3"/>
          <p:cNvPicPr>
            <a:picLocks noChangeAspect="1" noChangeArrowheads="1"/>
          </p:cNvPicPr>
          <p:nvPr/>
        </p:nvPicPr>
        <p:blipFill>
          <a:blip r:embed="rId2"/>
          <a:srcRect/>
          <a:stretch>
            <a:fillRect/>
          </a:stretch>
        </p:blipFill>
        <p:spPr bwMode="auto">
          <a:xfrm>
            <a:off x="7884368" y="0"/>
            <a:ext cx="1259632" cy="887481"/>
          </a:xfrm>
          <a:prstGeom prst="rect">
            <a:avLst/>
          </a:prstGeom>
          <a:noFill/>
          <a:ln w="9525">
            <a:noFill/>
            <a:miter lim="800000"/>
            <a:headEnd/>
            <a:tailEnd/>
          </a:ln>
          <a:effectLst/>
        </p:spPr>
      </p:pic>
      <p:pic>
        <p:nvPicPr>
          <p:cNvPr id="7170" name="Immagine 1" descr="::::AMADEUS:BDEV:dati BI:viaggiatori W-I 2015 Viola 2014 Red.tiff"/>
          <p:cNvPicPr>
            <a:picLocks noChangeAspect="1" noChangeArrowheads="1"/>
          </p:cNvPicPr>
          <p:nvPr/>
        </p:nvPicPr>
        <p:blipFill>
          <a:blip r:embed="rId3"/>
          <a:srcRect/>
          <a:stretch>
            <a:fillRect/>
          </a:stretch>
        </p:blipFill>
        <p:spPr bwMode="auto">
          <a:xfrm>
            <a:off x="857224" y="1071546"/>
            <a:ext cx="7643834" cy="3327400"/>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68" y="41187"/>
            <a:ext cx="12065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3"/>
          <p:cNvSpPr>
            <a:spLocks noGrp="1"/>
          </p:cNvSpPr>
          <p:nvPr>
            <p:ph type="title"/>
          </p:nvPr>
        </p:nvSpPr>
        <p:spPr>
          <a:xfrm>
            <a:off x="1187174" y="188640"/>
            <a:ext cx="6625186"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UN ACQUISTO MOLTO ANTICIPATO: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CONSIGLI PER GLI OPERATORI</a:t>
            </a:r>
            <a:r>
              <a:rPr lang="it-IT" altLang="it-IT" b="1" dirty="0">
                <a:solidFill>
                  <a:srgbClr val="F47B20"/>
                </a:solidFill>
                <a:ea typeface="ＭＳ Ｐゴシック" pitchFamily="34" charset="-128"/>
              </a:rPr>
              <a:t/>
            </a:r>
            <a:br>
              <a:rPr lang="it-IT" altLang="it-IT" b="1" dirty="0">
                <a:solidFill>
                  <a:srgbClr val="F47B20"/>
                </a:solidFill>
                <a:ea typeface="ＭＳ Ｐゴシック" pitchFamily="34" charset="-128"/>
              </a:rPr>
            </a:br>
            <a:endParaRPr lang="it-IT" altLang="it-IT" b="1" dirty="0">
              <a:solidFill>
                <a:srgbClr val="F47B20"/>
              </a:solidFill>
              <a:ea typeface="ＭＳ Ｐゴシック" pitchFamily="34" charset="-128"/>
            </a:endParaRPr>
          </a:p>
        </p:txBody>
      </p:sp>
      <p:sp>
        <p:nvSpPr>
          <p:cNvPr id="15" name="Rettangolo 14"/>
          <p:cNvSpPr/>
          <p:nvPr/>
        </p:nvSpPr>
        <p:spPr>
          <a:xfrm>
            <a:off x="214282" y="1071546"/>
            <a:ext cx="8715436" cy="5715016"/>
          </a:xfrm>
          <a:prstGeom prst="rect">
            <a:avLst/>
          </a:prstGeom>
          <a:ln>
            <a:solidFill>
              <a:srgbClr val="F47B20"/>
            </a:solidFill>
          </a:ln>
        </p:spPr>
        <p:txBody>
          <a:bodyPr wrap="square" anchor="ctr">
            <a:noAutofit/>
          </a:bodyPr>
          <a:lstStyle/>
          <a:p>
            <a:pPr marL="274638" indent="-274638" algn="just">
              <a:spcBef>
                <a:spcPts val="600"/>
              </a:spcBef>
              <a:buClr>
                <a:srgbClr val="EA5F00"/>
              </a:buClr>
              <a:buFont typeface="Wingdings" pitchFamily="2" charset="2"/>
              <a:buChar char="§"/>
              <a:defRPr/>
            </a:pPr>
            <a:r>
              <a:rPr lang="it-IT" sz="2000" dirty="0" smtClean="0">
                <a:solidFill>
                  <a:srgbClr val="003A80"/>
                </a:solidFill>
              </a:rPr>
              <a:t>Nel grafico precedente si evidenzia come il maggiore traffico di turisti internazionali non sia avvenuto nei tre mesi estivi considerati per l’analisi delle prenotazioni. </a:t>
            </a:r>
          </a:p>
          <a:p>
            <a:pPr marL="274638" indent="-274638" algn="just">
              <a:spcBef>
                <a:spcPts val="600"/>
              </a:spcBef>
              <a:buClr>
                <a:srgbClr val="EA5F00"/>
              </a:buClr>
              <a:buFont typeface="Wingdings" pitchFamily="2" charset="2"/>
              <a:buChar char="§"/>
              <a:defRPr/>
            </a:pPr>
            <a:r>
              <a:rPr lang="it-IT" sz="2000" dirty="0" smtClean="0">
                <a:solidFill>
                  <a:srgbClr val="003A80"/>
                </a:solidFill>
              </a:rPr>
              <a:t>I picchi di passeggeri imbarcati, come si evidenzia dal primo grafico in alto, avvengono nel mese di aprile e maggio.</a:t>
            </a:r>
          </a:p>
          <a:p>
            <a:pPr marL="274638" indent="-274638" algn="just">
              <a:spcBef>
                <a:spcPts val="600"/>
              </a:spcBef>
              <a:buClr>
                <a:srgbClr val="EA5F00"/>
              </a:buClr>
              <a:buFont typeface="Wingdings" pitchFamily="2" charset="2"/>
              <a:buChar char="§"/>
              <a:defRPr/>
            </a:pPr>
            <a:r>
              <a:rPr lang="it-IT" sz="2000" dirty="0" smtClean="0">
                <a:solidFill>
                  <a:srgbClr val="003A80"/>
                </a:solidFill>
              </a:rPr>
              <a:t>Il secondo grafico sotto, invece, analizza quando è stata effettuata la prenotazione per il periodo considerato nel primo grafico (Giugno-Agosto 2015).</a:t>
            </a:r>
          </a:p>
          <a:p>
            <a:pPr marL="274638" indent="-274638" algn="just">
              <a:spcBef>
                <a:spcPts val="600"/>
              </a:spcBef>
              <a:buClr>
                <a:srgbClr val="EA5F00"/>
              </a:buClr>
              <a:buFont typeface="Wingdings" pitchFamily="2" charset="2"/>
              <a:buChar char="§"/>
              <a:defRPr/>
            </a:pPr>
            <a:r>
              <a:rPr lang="it-IT" sz="2000" dirty="0" smtClean="0">
                <a:solidFill>
                  <a:srgbClr val="003A80"/>
                </a:solidFill>
              </a:rPr>
              <a:t>È chiaro che le prenotazioni dei turisti </a:t>
            </a:r>
            <a:r>
              <a:rPr lang="it-IT" sz="2000" dirty="0" err="1" smtClean="0">
                <a:solidFill>
                  <a:srgbClr val="003A80"/>
                </a:solidFill>
              </a:rPr>
              <a:t>incoming</a:t>
            </a:r>
            <a:r>
              <a:rPr lang="it-IT" sz="2000" dirty="0" smtClean="0">
                <a:solidFill>
                  <a:srgbClr val="003A80"/>
                </a:solidFill>
              </a:rPr>
              <a:t> a lungo raggio avvengano con un forte anticipo rispetto alla data di partenza. </a:t>
            </a:r>
          </a:p>
          <a:p>
            <a:pPr marL="274638" indent="-274638" algn="just">
              <a:spcBef>
                <a:spcPts val="600"/>
              </a:spcBef>
              <a:buClr>
                <a:srgbClr val="EA5F00"/>
              </a:buClr>
              <a:buFont typeface="Wingdings" pitchFamily="2" charset="2"/>
              <a:buChar char="§"/>
              <a:defRPr/>
            </a:pPr>
            <a:r>
              <a:rPr lang="it-IT" sz="2000" dirty="0" smtClean="0">
                <a:solidFill>
                  <a:srgbClr val="003A80"/>
                </a:solidFill>
              </a:rPr>
              <a:t>La programmazione del viaggio avviene dunque nei mesi invernali. Questo dato è estremamente interessante per i player del settore, dalle Istituzioni e Enti pubblici a tutte le imprese private, che devono programmare la loro attività con forte anticipo.</a:t>
            </a:r>
          </a:p>
          <a:p>
            <a:pPr marL="274638" indent="-274638" algn="just">
              <a:spcBef>
                <a:spcPts val="600"/>
              </a:spcBef>
              <a:buClr>
                <a:srgbClr val="EA5F00"/>
              </a:buClr>
              <a:buFont typeface="Wingdings" pitchFamily="2" charset="2"/>
              <a:buChar char="§"/>
              <a:defRPr/>
            </a:pPr>
            <a:r>
              <a:rPr lang="it-IT" sz="2000" dirty="0" smtClean="0">
                <a:solidFill>
                  <a:srgbClr val="003A80"/>
                </a:solidFill>
              </a:rPr>
              <a:t>L’impegno economico di advertising rivolto turisti stranieri di provenienza intercontinentale per il periodo estivo dovrebbe dunque iniziare almeno a dicembre dell’anno precedente.</a:t>
            </a:r>
          </a:p>
        </p:txBody>
      </p:sp>
      <p:pic>
        <p:nvPicPr>
          <p:cNvPr id="5" name="Picture 3"/>
          <p:cNvPicPr>
            <a:picLocks noChangeAspect="1" noChangeArrowheads="1"/>
          </p:cNvPicPr>
          <p:nvPr/>
        </p:nvPicPr>
        <p:blipFill>
          <a:blip r:embed="rId3"/>
          <a:srcRect/>
          <a:stretch>
            <a:fillRect/>
          </a:stretch>
        </p:blipFill>
        <p:spPr bwMode="auto">
          <a:xfrm>
            <a:off x="7812360" y="0"/>
            <a:ext cx="1331640" cy="938214"/>
          </a:xfrm>
          <a:prstGeom prst="rect">
            <a:avLst/>
          </a:prstGeom>
          <a:noFill/>
          <a:ln w="9525">
            <a:noFill/>
            <a:miter lim="800000"/>
            <a:headEnd/>
            <a:tailEnd/>
          </a:ln>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65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58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6</a:t>
            </a:fld>
            <a:endParaRPr lang="it-IT" dirty="0"/>
          </a:p>
        </p:txBody>
      </p:sp>
      <p:sp>
        <p:nvSpPr>
          <p:cNvPr id="4" name="Titolo 3"/>
          <p:cNvSpPr>
            <a:spLocks noGrp="1"/>
          </p:cNvSpPr>
          <p:nvPr>
            <p:ph type="title"/>
          </p:nvPr>
        </p:nvSpPr>
        <p:spPr>
          <a:xfrm>
            <a:off x="1403648" y="130622"/>
            <a:ext cx="6131023"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TURISMO INCOMING: NESSUNO E’ UGUALE</a:t>
            </a:r>
            <a:endParaRPr lang="it-IT" altLang="it-IT" dirty="0">
              <a:solidFill>
                <a:srgbClr val="F47B20"/>
              </a:solidFill>
              <a:ea typeface="ＭＳ Ｐゴシック" pitchFamily="34" charset="-128"/>
            </a:endParaRPr>
          </a:p>
        </p:txBody>
      </p:sp>
      <p:sp>
        <p:nvSpPr>
          <p:cNvPr id="5" name="CasellaDiTesto 4"/>
          <p:cNvSpPr txBox="1"/>
          <p:nvPr/>
        </p:nvSpPr>
        <p:spPr>
          <a:xfrm>
            <a:off x="4572000" y="1134617"/>
            <a:ext cx="4357718" cy="5223341"/>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Prescindendo dal valore della media, si registra una grande differenza nel tempo di anticipo delle prenotazioni verso l’Italia a secondo dell’origine del viaggiatore.</a:t>
            </a:r>
          </a:p>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Il </a:t>
            </a:r>
            <a:r>
              <a:rPr lang="it-IT" dirty="0" err="1" smtClean="0">
                <a:solidFill>
                  <a:srgbClr val="003A80"/>
                </a:solidFill>
              </a:rPr>
              <a:t>tool</a:t>
            </a:r>
            <a:r>
              <a:rPr lang="it-IT" dirty="0" smtClean="0">
                <a:solidFill>
                  <a:srgbClr val="003A80"/>
                </a:solidFill>
              </a:rPr>
              <a:t> di Amadeus permette di  differenziare il dato fino al livello di singola città, ma è interessante qui analizzarlo per Paesi  di provenienza, lavorando  su numeriche più consistenti. </a:t>
            </a:r>
          </a:p>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Si denota che l’anticipo della prenotazione per i turisti degli Stati Uniti per l’Estate 2015 è stato di quasi 80 giorni, quasi il doppio di quello dei turisti russi.</a:t>
            </a:r>
          </a:p>
          <a:p>
            <a:pPr marL="363538" indent="-363538" algn="just">
              <a:spcBef>
                <a:spcPts val="600"/>
              </a:spcBef>
              <a:spcAft>
                <a:spcPts val="200"/>
              </a:spcAft>
              <a:buClr>
                <a:srgbClr val="EA5F00"/>
              </a:buClr>
              <a:buFont typeface="Wingdings" pitchFamily="2" charset="2"/>
              <a:buChar char="§"/>
              <a:defRPr/>
            </a:pPr>
            <a:r>
              <a:rPr lang="it-IT" dirty="0" smtClean="0">
                <a:solidFill>
                  <a:srgbClr val="003A80"/>
                </a:solidFill>
              </a:rPr>
              <a:t>I turisti giapponesi hanno invece prenotato il loro volo verso l’Italia con quasi 58 giorni di anticipo in media.</a:t>
            </a:r>
            <a:endParaRPr lang="it-IT" sz="1800" dirty="0" smtClean="0">
              <a:solidFill>
                <a:srgbClr val="003A80"/>
              </a:solidFill>
            </a:endParaRPr>
          </a:p>
        </p:txBody>
      </p:sp>
      <p:sp>
        <p:nvSpPr>
          <p:cNvPr id="15" name="Rettangolo 14"/>
          <p:cNvSpPr/>
          <p:nvPr/>
        </p:nvSpPr>
        <p:spPr>
          <a:xfrm>
            <a:off x="179512" y="6425927"/>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a:t>
            </a:r>
            <a:r>
              <a:rPr lang="it-IT" sz="1200" dirty="0" err="1" smtClean="0">
                <a:solidFill>
                  <a:schemeClr val="bg1">
                    <a:lumMod val="50000"/>
                  </a:schemeClr>
                </a:solidFill>
              </a:rPr>
              <a:t>Confturismo</a:t>
            </a:r>
            <a:r>
              <a:rPr lang="it-IT" sz="1200" dirty="0" smtClean="0">
                <a:solidFill>
                  <a:schemeClr val="bg1">
                    <a:lumMod val="50000"/>
                  </a:schemeClr>
                </a:solidFill>
              </a:rPr>
              <a:t>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pic>
        <p:nvPicPr>
          <p:cNvPr id="21" name="Picture 3"/>
          <p:cNvPicPr>
            <a:picLocks noChangeAspect="1" noChangeArrowheads="1"/>
          </p:cNvPicPr>
          <p:nvPr/>
        </p:nvPicPr>
        <p:blipFill>
          <a:blip r:embed="rId2"/>
          <a:srcRect/>
          <a:stretch>
            <a:fillRect/>
          </a:stretch>
        </p:blipFill>
        <p:spPr bwMode="auto">
          <a:xfrm>
            <a:off x="7812360" y="-1"/>
            <a:ext cx="1331640" cy="938215"/>
          </a:xfrm>
          <a:prstGeom prst="rect">
            <a:avLst/>
          </a:prstGeom>
          <a:noFill/>
          <a:ln w="9525">
            <a:noFill/>
            <a:miter lim="800000"/>
            <a:headEnd/>
            <a:tailEnd/>
          </a:ln>
          <a:effectLst/>
        </p:spPr>
      </p:pic>
      <p:graphicFrame>
        <p:nvGraphicFramePr>
          <p:cNvPr id="7" name="Grafico 6"/>
          <p:cNvGraphicFramePr/>
          <p:nvPr>
            <p:extLst>
              <p:ext uri="{D42A27DB-BD31-4B8C-83A1-F6EECF244321}">
                <p14:modId xmlns:p14="http://schemas.microsoft.com/office/powerpoint/2010/main" val="3580279677"/>
              </p:ext>
            </p:extLst>
          </p:nvPr>
        </p:nvGraphicFramePr>
        <p:xfrm>
          <a:off x="357158" y="1428736"/>
          <a:ext cx="4071966" cy="4214842"/>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5" y="40021"/>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7</a:t>
            </a:fld>
            <a:endParaRPr lang="it-IT" dirty="0"/>
          </a:p>
        </p:txBody>
      </p:sp>
      <p:sp>
        <p:nvSpPr>
          <p:cNvPr id="4" name="Titolo 3"/>
          <p:cNvSpPr>
            <a:spLocks noGrp="1"/>
          </p:cNvSpPr>
          <p:nvPr>
            <p:ph type="title"/>
          </p:nvPr>
        </p:nvSpPr>
        <p:spPr>
          <a:xfrm>
            <a:off x="1619672" y="130622"/>
            <a:ext cx="5915000"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TURISMO INCOMING 2015: STATI UNITI</a:t>
            </a:r>
            <a:endParaRPr lang="it-IT" altLang="it-IT" dirty="0">
              <a:solidFill>
                <a:srgbClr val="F47B20"/>
              </a:solidFill>
              <a:ea typeface="ＭＳ Ｐゴシック" pitchFamily="34" charset="-128"/>
            </a:endParaRPr>
          </a:p>
        </p:txBody>
      </p:sp>
      <p:sp>
        <p:nvSpPr>
          <p:cNvPr id="15" name="Rettangolo 14"/>
          <p:cNvSpPr/>
          <p:nvPr/>
        </p:nvSpPr>
        <p:spPr>
          <a:xfrm>
            <a:off x="142876" y="6393754"/>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a:t>
            </a:r>
            <a:r>
              <a:rPr lang="it-IT" sz="1200" dirty="0" err="1" smtClean="0">
                <a:solidFill>
                  <a:schemeClr val="bg1">
                    <a:lumMod val="50000"/>
                  </a:schemeClr>
                </a:solidFill>
              </a:rPr>
              <a:t>Confturismo</a:t>
            </a:r>
            <a:r>
              <a:rPr lang="it-IT" sz="1200" dirty="0" smtClean="0">
                <a:solidFill>
                  <a:schemeClr val="bg1">
                    <a:lumMod val="50000"/>
                  </a:schemeClr>
                </a:solidFill>
              </a:rPr>
              <a:t>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pic>
        <p:nvPicPr>
          <p:cNvPr id="21" name="Picture 3"/>
          <p:cNvPicPr>
            <a:picLocks noChangeAspect="1" noChangeArrowheads="1"/>
          </p:cNvPicPr>
          <p:nvPr/>
        </p:nvPicPr>
        <p:blipFill>
          <a:blip r:embed="rId2"/>
          <a:srcRect/>
          <a:stretch>
            <a:fillRect/>
          </a:stretch>
        </p:blipFill>
        <p:spPr bwMode="auto">
          <a:xfrm>
            <a:off x="7812360" y="0"/>
            <a:ext cx="1331640" cy="938214"/>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500034" y="1142984"/>
            <a:ext cx="8023174" cy="3000396"/>
          </a:xfrm>
          <a:prstGeom prst="rect">
            <a:avLst/>
          </a:prstGeom>
          <a:noFill/>
          <a:ln w="9525">
            <a:noFill/>
            <a:miter lim="800000"/>
            <a:headEnd/>
            <a:tailEnd/>
          </a:ln>
          <a:effectLst/>
        </p:spPr>
      </p:pic>
      <p:sp>
        <p:nvSpPr>
          <p:cNvPr id="8" name="CasellaDiTesto 7"/>
          <p:cNvSpPr txBox="1"/>
          <p:nvPr/>
        </p:nvSpPr>
        <p:spPr>
          <a:xfrm>
            <a:off x="142876" y="4429132"/>
            <a:ext cx="8572528" cy="1857388"/>
          </a:xfrm>
          <a:prstGeom prst="rect">
            <a:avLst/>
          </a:prstGeom>
          <a:solidFill>
            <a:schemeClr val="bg1"/>
          </a:solidFill>
          <a:ln>
            <a:solidFill>
              <a:srgbClr val="F47B20"/>
            </a:solidFill>
          </a:ln>
        </p:spPr>
        <p:txBody>
          <a:bodyPr wrap="square" lIns="144000" tIns="108000" bIns="108000" anchor="ctr">
            <a:noAutofit/>
          </a:bodyPr>
          <a:lstStyle/>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Analizzando il dato degli Stati Uniti è evidente come la maggior parte del flusso </a:t>
            </a:r>
            <a:r>
              <a:rPr lang="it-IT" sz="1800" dirty="0" err="1" smtClean="0">
                <a:solidFill>
                  <a:srgbClr val="003A80"/>
                </a:solidFill>
              </a:rPr>
              <a:t>incoming</a:t>
            </a:r>
            <a:r>
              <a:rPr lang="it-IT" sz="1800" dirty="0" smtClean="0">
                <a:solidFill>
                  <a:srgbClr val="003A80"/>
                </a:solidFill>
              </a:rPr>
              <a:t> sia di tipologia </a:t>
            </a:r>
            <a:r>
              <a:rPr lang="it-IT" sz="1800" dirty="0" err="1" smtClean="0">
                <a:solidFill>
                  <a:srgbClr val="003A80"/>
                </a:solidFill>
              </a:rPr>
              <a:t>leisure</a:t>
            </a:r>
            <a:r>
              <a:rPr lang="it-IT" sz="1800" dirty="0" smtClean="0">
                <a:solidFill>
                  <a:srgbClr val="003A80"/>
                </a:solidFill>
              </a:rPr>
              <a:t>. </a:t>
            </a:r>
            <a:endParaRPr lang="it-IT" dirty="0" smtClean="0">
              <a:solidFill>
                <a:srgbClr val="003A80"/>
              </a:solidFill>
            </a:endParaRPr>
          </a:p>
          <a:p>
            <a:pPr marL="363538" indent="-363538" algn="just">
              <a:spcBef>
                <a:spcPts val="600"/>
              </a:spcBef>
              <a:spcAft>
                <a:spcPts val="200"/>
              </a:spcAft>
              <a:buClr>
                <a:srgbClr val="EA5F00"/>
              </a:buClr>
              <a:buFont typeface="Wingdings" pitchFamily="2" charset="2"/>
              <a:buChar char="§"/>
              <a:defRPr/>
            </a:pPr>
            <a:r>
              <a:rPr lang="it-IT" sz="1800" dirty="0" smtClean="0">
                <a:solidFill>
                  <a:srgbClr val="003A80"/>
                </a:solidFill>
              </a:rPr>
              <a:t>Al contempo, i turisti statunitensi evidenziano un comportamento di acquisto molto peculiare. L’acquisto avviene con quasi 80 giorni di anticipo rispetto alla data di partenza e il numero maggiore di prenotazioni è effettuato almeno cento giorni prima della partenza.</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 y="56609"/>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746335B-66E9-4F9F-A840-E3D6859BF415}" type="slidenum">
              <a:rPr lang="it-IT" smtClean="0"/>
              <a:pPr/>
              <a:t>8</a:t>
            </a:fld>
            <a:endParaRPr lang="it-IT" dirty="0"/>
          </a:p>
        </p:txBody>
      </p:sp>
      <p:sp>
        <p:nvSpPr>
          <p:cNvPr id="4" name="Titolo 3"/>
          <p:cNvSpPr>
            <a:spLocks noGrp="1"/>
          </p:cNvSpPr>
          <p:nvPr>
            <p:ph type="title"/>
          </p:nvPr>
        </p:nvSpPr>
        <p:spPr>
          <a:xfrm>
            <a:off x="1475656" y="130622"/>
            <a:ext cx="6059016"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QUANDO PRENOTA IL TURISTA INCOMING?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USA Vs. GIAPPONE</a:t>
            </a:r>
            <a:endParaRPr lang="it-IT" altLang="it-IT" dirty="0">
              <a:solidFill>
                <a:srgbClr val="F47B20"/>
              </a:solidFill>
              <a:ea typeface="ＭＳ Ｐゴシック" pitchFamily="34" charset="-128"/>
            </a:endParaRPr>
          </a:p>
        </p:txBody>
      </p:sp>
      <p:sp>
        <p:nvSpPr>
          <p:cNvPr id="15" name="Rettangolo 14"/>
          <p:cNvSpPr/>
          <p:nvPr/>
        </p:nvSpPr>
        <p:spPr>
          <a:xfrm>
            <a:off x="289715" y="6581001"/>
            <a:ext cx="7850187" cy="276999"/>
          </a:xfrm>
          <a:prstGeom prst="rect">
            <a:avLst/>
          </a:prstGeom>
        </p:spPr>
        <p:txBody>
          <a:bodyPr>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elaborazione Ufficio Studi </a:t>
            </a:r>
            <a:r>
              <a:rPr lang="it-IT" sz="1200" dirty="0" err="1" smtClean="0">
                <a:solidFill>
                  <a:schemeClr val="bg1">
                    <a:lumMod val="50000"/>
                  </a:schemeClr>
                </a:solidFill>
              </a:rPr>
              <a:t>Confturismo</a:t>
            </a:r>
            <a:r>
              <a:rPr lang="it-IT" sz="1200" dirty="0" smtClean="0">
                <a:solidFill>
                  <a:schemeClr val="bg1">
                    <a:lumMod val="50000"/>
                  </a:schemeClr>
                </a:solidFill>
              </a:rPr>
              <a:t> su </a:t>
            </a:r>
            <a:r>
              <a:rPr lang="it-IT" sz="1200" dirty="0">
                <a:solidFill>
                  <a:schemeClr val="bg1">
                    <a:lumMod val="50000"/>
                  </a:schemeClr>
                </a:solidFill>
              </a:rPr>
              <a:t>dati </a:t>
            </a:r>
            <a:r>
              <a:rPr lang="it-IT" sz="1200" dirty="0" smtClean="0">
                <a:solidFill>
                  <a:schemeClr val="bg1">
                    <a:lumMod val="50000"/>
                  </a:schemeClr>
                </a:solidFill>
              </a:rPr>
              <a:t>Amadeus</a:t>
            </a:r>
            <a:endParaRPr lang="it-IT" sz="1200" dirty="0">
              <a:solidFill>
                <a:schemeClr val="bg1">
                  <a:lumMod val="50000"/>
                </a:schemeClr>
              </a:solidFill>
            </a:endParaRPr>
          </a:p>
        </p:txBody>
      </p:sp>
      <p:pic>
        <p:nvPicPr>
          <p:cNvPr id="21" name="Picture 3"/>
          <p:cNvPicPr>
            <a:picLocks noChangeAspect="1" noChangeArrowheads="1"/>
          </p:cNvPicPr>
          <p:nvPr/>
        </p:nvPicPr>
        <p:blipFill>
          <a:blip r:embed="rId2"/>
          <a:srcRect/>
          <a:stretch>
            <a:fillRect/>
          </a:stretch>
        </p:blipFill>
        <p:spPr bwMode="auto">
          <a:xfrm>
            <a:off x="7854222" y="0"/>
            <a:ext cx="1289778" cy="908720"/>
          </a:xfrm>
          <a:prstGeom prst="rect">
            <a:avLst/>
          </a:prstGeom>
          <a:noFill/>
          <a:ln w="9525">
            <a:noFill/>
            <a:miter lim="800000"/>
            <a:headEnd/>
            <a:tailEnd/>
          </a:ln>
          <a:effectLst/>
        </p:spPr>
      </p:pic>
      <p:pic>
        <p:nvPicPr>
          <p:cNvPr id="5122" name="Immagine 22"/>
          <p:cNvPicPr>
            <a:picLocks noChangeAspect="1" noChangeArrowheads="1"/>
          </p:cNvPicPr>
          <p:nvPr/>
        </p:nvPicPr>
        <p:blipFill>
          <a:blip r:embed="rId3"/>
          <a:srcRect/>
          <a:stretch>
            <a:fillRect/>
          </a:stretch>
        </p:blipFill>
        <p:spPr bwMode="auto">
          <a:xfrm>
            <a:off x="928660" y="1071546"/>
            <a:ext cx="6572295" cy="2719579"/>
          </a:xfrm>
          <a:prstGeom prst="rect">
            <a:avLst/>
          </a:prstGeom>
          <a:noFill/>
          <a:ln w="9525">
            <a:noFill/>
            <a:miter lim="800000"/>
            <a:headEnd/>
            <a:tailEnd/>
          </a:ln>
        </p:spPr>
      </p:pic>
      <p:pic>
        <p:nvPicPr>
          <p:cNvPr id="5123" name="Immagine 25"/>
          <p:cNvPicPr>
            <a:picLocks noChangeAspect="1" noChangeArrowheads="1"/>
          </p:cNvPicPr>
          <p:nvPr/>
        </p:nvPicPr>
        <p:blipFill>
          <a:blip r:embed="rId4"/>
          <a:srcRect/>
          <a:stretch>
            <a:fillRect/>
          </a:stretch>
        </p:blipFill>
        <p:spPr bwMode="auto">
          <a:xfrm>
            <a:off x="928663" y="3641414"/>
            <a:ext cx="6572295" cy="2939587"/>
          </a:xfrm>
          <a:prstGeom prst="rect">
            <a:avLst/>
          </a:prstGeom>
          <a:noFill/>
          <a:ln w="9525">
            <a:noFill/>
            <a:miter lim="800000"/>
            <a:headEnd/>
            <a:tailEnd/>
          </a:ln>
        </p:spPr>
      </p:pic>
      <p:sp>
        <p:nvSpPr>
          <p:cNvPr id="10" name="CasellaDiTesto 9"/>
          <p:cNvSpPr txBox="1"/>
          <p:nvPr/>
        </p:nvSpPr>
        <p:spPr>
          <a:xfrm>
            <a:off x="7500958" y="1571612"/>
            <a:ext cx="1285884" cy="369332"/>
          </a:xfrm>
          <a:prstGeom prst="rect">
            <a:avLst/>
          </a:prstGeom>
          <a:noFill/>
          <a:ln>
            <a:solidFill>
              <a:srgbClr val="0033CC"/>
            </a:solidFill>
          </a:ln>
        </p:spPr>
        <p:txBody>
          <a:bodyPr wrap="square" rtlCol="0">
            <a:spAutoFit/>
          </a:bodyPr>
          <a:lstStyle/>
          <a:p>
            <a:r>
              <a:rPr lang="it-IT" b="1" dirty="0" smtClean="0">
                <a:latin typeface="Cambria" pitchFamily="18" charset="0"/>
              </a:rPr>
              <a:t>Stati Uniti</a:t>
            </a:r>
            <a:endParaRPr lang="it-IT" b="1" dirty="0">
              <a:latin typeface="Cambria" pitchFamily="18" charset="0"/>
            </a:endParaRPr>
          </a:p>
        </p:txBody>
      </p:sp>
      <p:sp>
        <p:nvSpPr>
          <p:cNvPr id="11" name="CasellaDiTesto 10"/>
          <p:cNvSpPr txBox="1"/>
          <p:nvPr/>
        </p:nvSpPr>
        <p:spPr>
          <a:xfrm>
            <a:off x="7500958" y="4286256"/>
            <a:ext cx="1285884" cy="369332"/>
          </a:xfrm>
          <a:prstGeom prst="rect">
            <a:avLst/>
          </a:prstGeom>
          <a:noFill/>
          <a:ln>
            <a:solidFill>
              <a:srgbClr val="FF0000"/>
            </a:solidFill>
          </a:ln>
        </p:spPr>
        <p:txBody>
          <a:bodyPr wrap="square" rtlCol="0">
            <a:spAutoFit/>
          </a:bodyPr>
          <a:lstStyle/>
          <a:p>
            <a:r>
              <a:rPr lang="it-IT" b="1" dirty="0" smtClean="0">
                <a:latin typeface="Cambria" pitchFamily="18" charset="0"/>
              </a:rPr>
              <a:t>Giappone</a:t>
            </a:r>
            <a:endParaRPr lang="it-IT" b="1" dirty="0">
              <a:latin typeface="Cambria" pitchFamily="18" charset="0"/>
            </a:endParaRPr>
          </a:p>
        </p:txBody>
      </p:sp>
      <p:sp>
        <p:nvSpPr>
          <p:cNvPr id="12" name="Rettangolo 11"/>
          <p:cNvSpPr/>
          <p:nvPr/>
        </p:nvSpPr>
        <p:spPr>
          <a:xfrm>
            <a:off x="7658030" y="5715016"/>
            <a:ext cx="1414564" cy="461665"/>
          </a:xfrm>
          <a:prstGeom prst="rect">
            <a:avLst/>
          </a:prstGeom>
        </p:spPr>
        <p:txBody>
          <a:bodyPr wrap="square">
            <a:spAutoFit/>
          </a:bodyPr>
          <a:lstStyle/>
          <a:p>
            <a:pPr>
              <a:spcBef>
                <a:spcPts val="600"/>
              </a:spcBef>
              <a:defRPr/>
            </a:pPr>
            <a:r>
              <a:rPr lang="it-IT" sz="1200" dirty="0">
                <a:solidFill>
                  <a:schemeClr val="bg1">
                    <a:lumMod val="50000"/>
                  </a:schemeClr>
                </a:solidFill>
              </a:rPr>
              <a:t>Fonte: </a:t>
            </a:r>
            <a:r>
              <a:rPr lang="it-IT" sz="1200" dirty="0" smtClean="0">
                <a:solidFill>
                  <a:schemeClr val="bg1">
                    <a:lumMod val="50000"/>
                  </a:schemeClr>
                </a:solidFill>
              </a:rPr>
              <a:t>Dati Amadeus</a:t>
            </a:r>
            <a:endParaRPr lang="it-IT" sz="1200" dirty="0">
              <a:solidFill>
                <a:schemeClr val="bg1">
                  <a:lumMod val="50000"/>
                </a:schemeClr>
              </a:solidFill>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2955"/>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3"/>
          <p:cNvSpPr>
            <a:spLocks noGrp="1"/>
          </p:cNvSpPr>
          <p:nvPr>
            <p:ph type="title"/>
          </p:nvPr>
        </p:nvSpPr>
        <p:spPr>
          <a:xfrm>
            <a:off x="1259632" y="188640"/>
            <a:ext cx="6851104" cy="562074"/>
          </a:xfrm>
        </p:spPr>
        <p:txBody>
          <a:bodyPr/>
          <a:lstStyle/>
          <a:p>
            <a:pPr algn="ctr"/>
            <a:r>
              <a:rPr lang="it-IT" altLang="it-IT" dirty="0" smtClean="0">
                <a:solidFill>
                  <a:srgbClr val="F47B20"/>
                </a:solidFill>
                <a:ea typeface="ＭＳ Ｐゴシック" pitchFamily="34" charset="-128"/>
              </a:rPr>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QUANDO PRENOTA IL TURISTA INCOMING? </a:t>
            </a:r>
            <a:br>
              <a:rPr lang="it-IT" altLang="it-IT" dirty="0" smtClean="0">
                <a:solidFill>
                  <a:srgbClr val="F47B20"/>
                </a:solidFill>
                <a:ea typeface="ＭＳ Ｐゴシック" pitchFamily="34" charset="-128"/>
              </a:rPr>
            </a:br>
            <a:r>
              <a:rPr lang="it-IT" altLang="it-IT" dirty="0" smtClean="0">
                <a:solidFill>
                  <a:srgbClr val="F47B20"/>
                </a:solidFill>
                <a:ea typeface="ＭＳ Ｐゴシック" pitchFamily="34" charset="-128"/>
              </a:rPr>
              <a:t>USA Vs. GIAPPONE</a:t>
            </a:r>
            <a:endParaRPr lang="it-IT" altLang="it-IT" b="1" dirty="0">
              <a:solidFill>
                <a:srgbClr val="F47B20"/>
              </a:solidFill>
              <a:ea typeface="ＭＳ Ｐゴシック" pitchFamily="34" charset="-128"/>
            </a:endParaRPr>
          </a:p>
        </p:txBody>
      </p:sp>
      <p:sp>
        <p:nvSpPr>
          <p:cNvPr id="15" name="Rettangolo 14"/>
          <p:cNvSpPr/>
          <p:nvPr/>
        </p:nvSpPr>
        <p:spPr>
          <a:xfrm>
            <a:off x="214282" y="1071546"/>
            <a:ext cx="8715436" cy="5715016"/>
          </a:xfrm>
          <a:prstGeom prst="rect">
            <a:avLst/>
          </a:prstGeom>
          <a:ln>
            <a:solidFill>
              <a:srgbClr val="F47B20"/>
            </a:solidFill>
          </a:ln>
        </p:spPr>
        <p:txBody>
          <a:bodyPr wrap="square" anchor="ctr">
            <a:noAutofit/>
          </a:bodyPr>
          <a:lstStyle/>
          <a:p>
            <a:pPr marL="274638" indent="-274638" algn="just">
              <a:spcBef>
                <a:spcPts val="600"/>
              </a:spcBef>
              <a:buClr>
                <a:srgbClr val="EA5F00"/>
              </a:buClr>
              <a:buFont typeface="Wingdings" pitchFamily="2" charset="2"/>
              <a:buChar char="§"/>
              <a:defRPr/>
            </a:pPr>
            <a:r>
              <a:rPr lang="it-IT" sz="2000" dirty="0" smtClean="0">
                <a:solidFill>
                  <a:srgbClr val="003A80"/>
                </a:solidFill>
              </a:rPr>
              <a:t>I due grafici precedenti evidenziano il comportamento di acquisto per i voli dei turisti </a:t>
            </a:r>
            <a:r>
              <a:rPr lang="it-IT" sz="2000" dirty="0" err="1" smtClean="0">
                <a:solidFill>
                  <a:srgbClr val="003A80"/>
                </a:solidFill>
              </a:rPr>
              <a:t>incoming</a:t>
            </a:r>
            <a:r>
              <a:rPr lang="it-IT" sz="2000" dirty="0" smtClean="0">
                <a:solidFill>
                  <a:srgbClr val="003A80"/>
                </a:solidFill>
              </a:rPr>
              <a:t> provenienti dagli Stati Uniti e dal Giappone per il 2014 e il 2015.</a:t>
            </a:r>
          </a:p>
          <a:p>
            <a:pPr marL="274638" indent="-274638" algn="just">
              <a:spcBef>
                <a:spcPts val="600"/>
              </a:spcBef>
              <a:buClr>
                <a:srgbClr val="EA5F00"/>
              </a:buClr>
              <a:buFont typeface="Wingdings" pitchFamily="2" charset="2"/>
              <a:buChar char="§"/>
              <a:defRPr/>
            </a:pPr>
            <a:r>
              <a:rPr lang="it-IT" sz="2000" dirty="0" smtClean="0">
                <a:solidFill>
                  <a:srgbClr val="003A80"/>
                </a:solidFill>
              </a:rPr>
              <a:t>In particolare è chiaro come i turisti statunitensi preferiscano passare le proprie vacanze estive in Italia, mentre i turisti giapponesi hanno preferenza per i mesi di febbraio e marzo.</a:t>
            </a:r>
          </a:p>
          <a:p>
            <a:pPr marL="274638" indent="-274638" algn="just">
              <a:spcBef>
                <a:spcPts val="600"/>
              </a:spcBef>
              <a:buClr>
                <a:srgbClr val="EA5F00"/>
              </a:buClr>
              <a:buFont typeface="Wingdings" pitchFamily="2" charset="2"/>
              <a:buChar char="§"/>
              <a:defRPr/>
            </a:pPr>
            <a:r>
              <a:rPr lang="it-IT" sz="2000" dirty="0" smtClean="0">
                <a:solidFill>
                  <a:srgbClr val="003A80"/>
                </a:solidFill>
              </a:rPr>
              <a:t>Per entrambi si denota una forte crescita tra il 2014 e il 2015. Infatti la prima barra di ogni mese (2014) è quasi sempre inferiore alla seconda (2015).</a:t>
            </a:r>
          </a:p>
          <a:p>
            <a:pPr marL="274638" indent="-274638" algn="just">
              <a:spcBef>
                <a:spcPts val="600"/>
              </a:spcBef>
              <a:buClr>
                <a:srgbClr val="EA5F00"/>
              </a:buClr>
              <a:buFont typeface="Wingdings" pitchFamily="2" charset="2"/>
              <a:buChar char="§"/>
              <a:defRPr/>
            </a:pPr>
            <a:r>
              <a:rPr lang="it-IT" sz="2000" dirty="0" smtClean="0">
                <a:solidFill>
                  <a:srgbClr val="003A80"/>
                </a:solidFill>
              </a:rPr>
              <a:t>Il comportamento di acquisto non è troppo dissimile, anche se si evidenzia che i turisti americani acquistano con maggiore anticipo il proprio viaggio in Italia rispetto a quelli giapponesi. Se ad esempio si guarda il mese di agosto, si denota una maggiore presenza di rosso (prenotazione a luglio) per i turisti giapponesi rispetto a quelli americani. </a:t>
            </a:r>
          </a:p>
          <a:p>
            <a:pPr marL="274638" indent="-274638" algn="just">
              <a:spcBef>
                <a:spcPts val="600"/>
              </a:spcBef>
              <a:buClr>
                <a:srgbClr val="EA5F00"/>
              </a:buClr>
              <a:buFont typeface="Wingdings" pitchFamily="2" charset="2"/>
              <a:buChar char="§"/>
              <a:defRPr/>
            </a:pPr>
            <a:r>
              <a:rPr lang="it-IT" sz="2000" dirty="0" smtClean="0">
                <a:solidFill>
                  <a:srgbClr val="003A80"/>
                </a:solidFill>
              </a:rPr>
              <a:t>Si evidenzia inoltre che i prossimi mesi (da ottobre a dicembre) sembrano essere molto positivi per queste due origini. Infatti i valori di prenotazione del 2015 sono sempre superiori a quelli del 2014, in particolar modo per i giapponesi.</a:t>
            </a:r>
          </a:p>
        </p:txBody>
      </p:sp>
      <p:pic>
        <p:nvPicPr>
          <p:cNvPr id="5" name="Picture 3"/>
          <p:cNvPicPr>
            <a:picLocks noChangeAspect="1" noChangeArrowheads="1"/>
          </p:cNvPicPr>
          <p:nvPr/>
        </p:nvPicPr>
        <p:blipFill>
          <a:blip r:embed="rId3"/>
          <a:srcRect/>
          <a:stretch>
            <a:fillRect/>
          </a:stretch>
        </p:blipFill>
        <p:spPr bwMode="auto">
          <a:xfrm>
            <a:off x="7812360" y="0"/>
            <a:ext cx="1331640" cy="938214"/>
          </a:xfrm>
          <a:prstGeom prst="rect">
            <a:avLst/>
          </a:prstGeom>
          <a:noFill/>
          <a:ln w="9525">
            <a:noFill/>
            <a:miter lim="800000"/>
            <a:headEnd/>
            <a:tailEnd/>
          </a:ln>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163"/>
            <a:ext cx="1206500" cy="93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589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5267</TotalTime>
  <Words>2316</Words>
  <Application>Microsoft Office PowerPoint</Application>
  <PresentationFormat>Presentazione su schermo (4:3)</PresentationFormat>
  <Paragraphs>212</Paragraphs>
  <Slides>22</Slides>
  <Notes>4</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IL TURISMO COME DRIVER DELLA CRESCITA: successi e sfide per i prossimi anni  </vt:lpstr>
      <vt:lpstr>  IL TURISMO E’ CAMBIATO </vt:lpstr>
      <vt:lpstr> TURISMO INCOMING: ACQUISTI ANTICIPATI</vt:lpstr>
      <vt:lpstr>    TURISMO INCOMING  ESTATE 2015: IL PICCO INVERNALE     DELLE PRENOTAZIONI</vt:lpstr>
      <vt:lpstr>  UN ACQUISTO MOLTO ANTICIPATO:  CONSIGLI PER GLI OPERATORI </vt:lpstr>
      <vt:lpstr> TURISMO INCOMING: NESSUNO E’ UGUALE</vt:lpstr>
      <vt:lpstr> TURISMO INCOMING 2015: STATI UNITI</vt:lpstr>
      <vt:lpstr> QUANDO PRENOTA IL TURISTA INCOMING?  USA Vs. GIAPPONE</vt:lpstr>
      <vt:lpstr> QUANDO PRENOTA IL TURISTA INCOMING?  USA Vs. GIAPPONE</vt:lpstr>
      <vt:lpstr> LA RUSSIA E LA PASQUA ORTODOSSA</vt:lpstr>
      <vt:lpstr>MILANO: EFFETTO EXPO</vt:lpstr>
      <vt:lpstr> ROMA:  IL GIUBILEO SI AVVICINA</vt:lpstr>
      <vt:lpstr>TURISMO INCOMING: L’INTERVALLO DI «AGGREDIBILITA’»</vt:lpstr>
      <vt:lpstr> TURISMO IN ITALIA: L’EVOLUZIONE DEI PERNOTTAMENTI</vt:lpstr>
      <vt:lpstr> QUALE TURISMO INCOMING?</vt:lpstr>
      <vt:lpstr>TURISMO INCOMING: PUNTI DI FORZA</vt:lpstr>
      <vt:lpstr> TURISMO IN ITALIA: L’ENOGASTRNOMIA NELLA CUSTOMER SATISFACTION</vt:lpstr>
      <vt:lpstr>  TURISMO IN ITALIA: I PUNTI DI FORZA (e di criticità) </vt:lpstr>
      <vt:lpstr> TURISMO OUTGOING: 2015 ACQUISTI PIU’ SOTTO DATA</vt:lpstr>
      <vt:lpstr> TURISMO OUTGOING: VIAGGI SEMPRE PIU’ CORTI</vt:lpstr>
      <vt:lpstr> TURISMO OUTGOING: QUANDO PRENOTANO GLI ITALIANI?</vt:lpstr>
      <vt:lpstr> TURISMO OUTGOING: LA SICUREZZA</vt:lpstr>
    </vt:vector>
  </TitlesOfParts>
  <Company>Uvet American Express Corporate Travel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Visentini, Fabio</dc:creator>
  <cp:lastModifiedBy>damilano</cp:lastModifiedBy>
  <cp:revision>654</cp:revision>
  <cp:lastPrinted>2015-10-05T09:05:10Z</cp:lastPrinted>
  <dcterms:created xsi:type="dcterms:W3CDTF">2014-04-16T12:36:57Z</dcterms:created>
  <dcterms:modified xsi:type="dcterms:W3CDTF">2015-10-08T12:49:35Z</dcterms:modified>
</cp:coreProperties>
</file>