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944" r:id="rId2"/>
    <p:sldId id="708" r:id="rId3"/>
    <p:sldId id="925" r:id="rId4"/>
    <p:sldId id="1069" r:id="rId5"/>
    <p:sldId id="1106" r:id="rId6"/>
    <p:sldId id="945" r:id="rId7"/>
    <p:sldId id="1078" r:id="rId8"/>
    <p:sldId id="948" r:id="rId9"/>
    <p:sldId id="1080" r:id="rId10"/>
    <p:sldId id="1107" r:id="rId11"/>
    <p:sldId id="996" r:id="rId12"/>
    <p:sldId id="1081" r:id="rId13"/>
    <p:sldId id="1000" r:id="rId14"/>
    <p:sldId id="997" r:id="rId15"/>
    <p:sldId id="1095" r:id="rId16"/>
    <p:sldId id="1075" r:id="rId17"/>
    <p:sldId id="1076" r:id="rId18"/>
    <p:sldId id="1079" r:id="rId19"/>
    <p:sldId id="1003" r:id="rId20"/>
    <p:sldId id="1006" r:id="rId21"/>
    <p:sldId id="1007" r:id="rId22"/>
    <p:sldId id="1084" r:id="rId23"/>
    <p:sldId id="1108" r:id="rId24"/>
    <p:sldId id="1008" r:id="rId25"/>
    <p:sldId id="1109" r:id="rId26"/>
    <p:sldId id="1101" r:id="rId27"/>
    <p:sldId id="1096" r:id="rId28"/>
    <p:sldId id="1054" r:id="rId29"/>
    <p:sldId id="1110" r:id="rId30"/>
    <p:sldId id="545" r:id="rId31"/>
    <p:sldId id="546" r:id="rId32"/>
    <p:sldId id="1066" r:id="rId33"/>
  </p:sldIdLst>
  <p:sldSz cx="9144000" cy="6858000" type="screen4x3"/>
  <p:notesSz cx="6797675" cy="9926638"/>
  <p:defaultTex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64E88"/>
    <a:srgbClr val="1F4E79"/>
    <a:srgbClr val="FF0000"/>
    <a:srgbClr val="008000"/>
    <a:srgbClr val="BDD7EE"/>
    <a:srgbClr val="BCD1DB"/>
    <a:srgbClr val="8A0000"/>
    <a:srgbClr val="9DC3E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577" autoAdjust="0"/>
    <p:restoredTop sz="95838" autoAdjust="0"/>
  </p:normalViewPr>
  <p:slideViewPr>
    <p:cSldViewPr showGuides="1">
      <p:cViewPr>
        <p:scale>
          <a:sx n="110" d="100"/>
          <a:sy n="110" d="100"/>
        </p:scale>
        <p:origin x="-1378" y="17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9" d="100"/>
          <a:sy n="59" d="100"/>
        </p:scale>
        <p:origin x="261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862" cy="495793"/>
          </a:xfrm>
          <a:prstGeom prst="rect">
            <a:avLst/>
          </a:prstGeom>
        </p:spPr>
        <p:txBody>
          <a:bodyPr vert="horz" lIns="88221" tIns="44111" rIns="88221" bIns="44111" rtlCol="0"/>
          <a:lstStyle>
            <a:lvl1pPr algn="l" eaLnBrk="1" hangingPunct="1">
              <a:defRPr sz="1200" b="0">
                <a:latin typeface="Arial" charset="0"/>
                <a:ea typeface="ＭＳ Ｐゴシック" charset="0"/>
                <a:cs typeface="ＭＳ Ｐゴシック" charset="0"/>
              </a:defRPr>
            </a:lvl1pPr>
          </a:lstStyle>
          <a:p>
            <a:pPr>
              <a:defRPr/>
            </a:pPr>
            <a:endParaRPr lang="it-IT" dirty="0"/>
          </a:p>
        </p:txBody>
      </p:sp>
      <p:sp>
        <p:nvSpPr>
          <p:cNvPr id="3" name="Segnaposto data 2"/>
          <p:cNvSpPr>
            <a:spLocks noGrp="1"/>
          </p:cNvSpPr>
          <p:nvPr>
            <p:ph type="dt" sz="quarter" idx="1"/>
          </p:nvPr>
        </p:nvSpPr>
        <p:spPr>
          <a:xfrm>
            <a:off x="3850295" y="1"/>
            <a:ext cx="2945862" cy="495793"/>
          </a:xfrm>
          <a:prstGeom prst="rect">
            <a:avLst/>
          </a:prstGeom>
        </p:spPr>
        <p:txBody>
          <a:bodyPr vert="horz" wrap="square" lIns="88221" tIns="44111" rIns="88221" bIns="44111" numCol="1" anchor="t" anchorCtr="0" compatLnSpc="1">
            <a:prstTxWarp prst="textNoShape">
              <a:avLst/>
            </a:prstTxWarp>
          </a:bodyPr>
          <a:lstStyle>
            <a:lvl1pPr algn="r" eaLnBrk="1" hangingPunct="1">
              <a:defRPr sz="1200" b="0"/>
            </a:lvl1pPr>
          </a:lstStyle>
          <a:p>
            <a:fld id="{FA0B4F66-87AC-44F7-A4FD-2FF368A4A35F}" type="datetimeFigureOut">
              <a:rPr lang="it-IT" altLang="it-IT"/>
              <a:pPr/>
              <a:t>10/10/2016</a:t>
            </a:fld>
            <a:endParaRPr lang="it-IT" altLang="it-IT" dirty="0"/>
          </a:p>
        </p:txBody>
      </p:sp>
      <p:sp>
        <p:nvSpPr>
          <p:cNvPr id="4" name="Segnaposto piè di pagina 3"/>
          <p:cNvSpPr>
            <a:spLocks noGrp="1"/>
          </p:cNvSpPr>
          <p:nvPr>
            <p:ph type="ftr" sz="quarter" idx="2"/>
          </p:nvPr>
        </p:nvSpPr>
        <p:spPr>
          <a:xfrm>
            <a:off x="0" y="9429306"/>
            <a:ext cx="2945862" cy="495793"/>
          </a:xfrm>
          <a:prstGeom prst="rect">
            <a:avLst/>
          </a:prstGeom>
        </p:spPr>
        <p:txBody>
          <a:bodyPr vert="horz" lIns="88221" tIns="44111" rIns="88221" bIns="44111" rtlCol="0" anchor="b"/>
          <a:lstStyle>
            <a:lvl1pPr algn="l" eaLnBrk="1" hangingPunct="1">
              <a:defRPr sz="1200" b="0">
                <a:latin typeface="Arial" charset="0"/>
                <a:ea typeface="ＭＳ Ｐゴシック" charset="0"/>
                <a:cs typeface="ＭＳ Ｐゴシック" charset="0"/>
              </a:defRPr>
            </a:lvl1pPr>
          </a:lstStyle>
          <a:p>
            <a:pPr>
              <a:defRPr/>
            </a:pPr>
            <a:endParaRPr lang="it-IT" dirty="0"/>
          </a:p>
        </p:txBody>
      </p:sp>
      <p:sp>
        <p:nvSpPr>
          <p:cNvPr id="5" name="Segnaposto numero diapositiva 4"/>
          <p:cNvSpPr>
            <a:spLocks noGrp="1"/>
          </p:cNvSpPr>
          <p:nvPr>
            <p:ph type="sldNum" sz="quarter" idx="3"/>
          </p:nvPr>
        </p:nvSpPr>
        <p:spPr>
          <a:xfrm>
            <a:off x="3850295" y="9429306"/>
            <a:ext cx="2945862" cy="495793"/>
          </a:xfrm>
          <a:prstGeom prst="rect">
            <a:avLst/>
          </a:prstGeom>
        </p:spPr>
        <p:txBody>
          <a:bodyPr vert="horz" wrap="square" lIns="88221" tIns="44111" rIns="88221" bIns="44111" numCol="1" anchor="b" anchorCtr="0" compatLnSpc="1">
            <a:prstTxWarp prst="textNoShape">
              <a:avLst/>
            </a:prstTxWarp>
          </a:bodyPr>
          <a:lstStyle>
            <a:lvl1pPr algn="r" eaLnBrk="1" hangingPunct="1">
              <a:defRPr sz="1200" b="0"/>
            </a:lvl1pPr>
          </a:lstStyle>
          <a:p>
            <a:fld id="{2774779B-AE93-41F4-B554-EED16AFD1A27}" type="slidenum">
              <a:rPr lang="it-IT" altLang="it-IT"/>
              <a:pPr/>
              <a:t>‹N›</a:t>
            </a:fld>
            <a:endParaRPr lang="it-IT" altLang="it-IT" dirty="0"/>
          </a:p>
        </p:txBody>
      </p:sp>
    </p:spTree>
    <p:extLst>
      <p:ext uri="{BB962C8B-B14F-4D97-AF65-F5344CB8AC3E}">
        <p14:creationId xmlns:p14="http://schemas.microsoft.com/office/powerpoint/2010/main" val="71212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1"/>
            <a:ext cx="2944342" cy="495793"/>
          </a:xfrm>
          <a:prstGeom prst="rect">
            <a:avLst/>
          </a:prstGeom>
          <a:noFill/>
          <a:ln>
            <a:noFill/>
          </a:ln>
          <a:extLst/>
        </p:spPr>
        <p:txBody>
          <a:bodyPr vert="horz" wrap="square" lIns="91553" tIns="45777" rIns="91553" bIns="45777" numCol="1" anchor="t" anchorCtr="0" compatLnSpc="1">
            <a:prstTxWarp prst="textNoShape">
              <a:avLst/>
            </a:prstTxWarp>
          </a:bodyPr>
          <a:lstStyle>
            <a:lvl1pPr algn="l" defTabSz="915909" eaLnBrk="1" hangingPunct="1">
              <a:defRPr sz="1200" b="0">
                <a:latin typeface="Arial" charset="0"/>
                <a:ea typeface="ＭＳ Ｐゴシック" charset="0"/>
                <a:cs typeface="ＭＳ Ｐゴシック" charset="0"/>
              </a:defRPr>
            </a:lvl1pPr>
          </a:lstStyle>
          <a:p>
            <a:pPr>
              <a:defRPr/>
            </a:pPr>
            <a:endParaRPr lang="it-IT" dirty="0"/>
          </a:p>
        </p:txBody>
      </p:sp>
      <p:sp>
        <p:nvSpPr>
          <p:cNvPr id="312323" name="Rectangle 3"/>
          <p:cNvSpPr>
            <a:spLocks noGrp="1" noChangeArrowheads="1"/>
          </p:cNvSpPr>
          <p:nvPr>
            <p:ph type="dt" idx="1"/>
          </p:nvPr>
        </p:nvSpPr>
        <p:spPr bwMode="auto">
          <a:xfrm>
            <a:off x="3851813" y="1"/>
            <a:ext cx="2944342" cy="495793"/>
          </a:xfrm>
          <a:prstGeom prst="rect">
            <a:avLst/>
          </a:prstGeom>
          <a:noFill/>
          <a:ln>
            <a:noFill/>
          </a:ln>
          <a:extLst/>
        </p:spPr>
        <p:txBody>
          <a:bodyPr vert="horz" wrap="square" lIns="91553" tIns="45777" rIns="91553" bIns="45777" numCol="1" anchor="t" anchorCtr="0" compatLnSpc="1">
            <a:prstTxWarp prst="textNoShape">
              <a:avLst/>
            </a:prstTxWarp>
          </a:bodyPr>
          <a:lstStyle>
            <a:lvl1pPr algn="r" defTabSz="915909" eaLnBrk="1" hangingPunct="1">
              <a:defRPr sz="1200" b="0">
                <a:latin typeface="Arial" charset="0"/>
                <a:ea typeface="ＭＳ Ｐゴシック" charset="0"/>
                <a:cs typeface="ＭＳ Ｐゴシック" charset="0"/>
              </a:defRPr>
            </a:lvl1pPr>
          </a:lstStyle>
          <a:p>
            <a:pPr>
              <a:defRPr/>
            </a:pPr>
            <a:endParaRPr lang="it-IT" dirty="0"/>
          </a:p>
        </p:txBody>
      </p:sp>
      <p:sp>
        <p:nvSpPr>
          <p:cNvPr id="410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5" name="Rectangle 5"/>
          <p:cNvSpPr>
            <a:spLocks noGrp="1" noChangeArrowheads="1"/>
          </p:cNvSpPr>
          <p:nvPr>
            <p:ph type="body" sz="quarter" idx="3"/>
          </p:nvPr>
        </p:nvSpPr>
        <p:spPr bwMode="auto">
          <a:xfrm>
            <a:off x="679464" y="4714654"/>
            <a:ext cx="5438748" cy="4466755"/>
          </a:xfrm>
          <a:prstGeom prst="rect">
            <a:avLst/>
          </a:prstGeom>
          <a:noFill/>
          <a:ln>
            <a:noFill/>
          </a:ln>
          <a:extLst/>
        </p:spPr>
        <p:txBody>
          <a:bodyPr vert="horz" wrap="square" lIns="91553" tIns="45777" rIns="91553" bIns="45777"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12326" name="Rectangle 6"/>
          <p:cNvSpPr>
            <a:spLocks noGrp="1" noChangeArrowheads="1"/>
          </p:cNvSpPr>
          <p:nvPr>
            <p:ph type="ftr" sz="quarter" idx="4"/>
          </p:nvPr>
        </p:nvSpPr>
        <p:spPr bwMode="auto">
          <a:xfrm>
            <a:off x="0" y="9429306"/>
            <a:ext cx="2944342" cy="495793"/>
          </a:xfrm>
          <a:prstGeom prst="rect">
            <a:avLst/>
          </a:prstGeom>
          <a:noFill/>
          <a:ln>
            <a:noFill/>
          </a:ln>
          <a:extLst/>
        </p:spPr>
        <p:txBody>
          <a:bodyPr vert="horz" wrap="square" lIns="91553" tIns="45777" rIns="91553" bIns="45777" numCol="1" anchor="b" anchorCtr="0" compatLnSpc="1">
            <a:prstTxWarp prst="textNoShape">
              <a:avLst/>
            </a:prstTxWarp>
          </a:bodyPr>
          <a:lstStyle>
            <a:lvl1pPr algn="l" defTabSz="915909" eaLnBrk="1" hangingPunct="1">
              <a:defRPr sz="1200" b="0">
                <a:latin typeface="Arial" charset="0"/>
                <a:ea typeface="ＭＳ Ｐゴシック" charset="0"/>
                <a:cs typeface="ＭＳ Ｐゴシック" charset="0"/>
              </a:defRPr>
            </a:lvl1pPr>
          </a:lstStyle>
          <a:p>
            <a:pPr>
              <a:defRPr/>
            </a:pPr>
            <a:endParaRPr lang="it-IT" dirty="0"/>
          </a:p>
        </p:txBody>
      </p:sp>
      <p:sp>
        <p:nvSpPr>
          <p:cNvPr id="312327" name="Rectangle 7"/>
          <p:cNvSpPr>
            <a:spLocks noGrp="1" noChangeArrowheads="1"/>
          </p:cNvSpPr>
          <p:nvPr>
            <p:ph type="sldNum" sz="quarter" idx="5"/>
          </p:nvPr>
        </p:nvSpPr>
        <p:spPr bwMode="auto">
          <a:xfrm>
            <a:off x="3851813" y="9429306"/>
            <a:ext cx="2944342" cy="495793"/>
          </a:xfrm>
          <a:prstGeom prst="rect">
            <a:avLst/>
          </a:prstGeom>
          <a:noFill/>
          <a:ln>
            <a:noFill/>
          </a:ln>
          <a:extLst/>
        </p:spPr>
        <p:txBody>
          <a:bodyPr vert="horz" wrap="square" lIns="91553" tIns="45777" rIns="91553" bIns="45777" numCol="1" anchor="b" anchorCtr="0" compatLnSpc="1">
            <a:prstTxWarp prst="textNoShape">
              <a:avLst/>
            </a:prstTxWarp>
          </a:bodyPr>
          <a:lstStyle>
            <a:lvl1pPr algn="r" defTabSz="915909" eaLnBrk="1" hangingPunct="1">
              <a:defRPr sz="1200" b="0"/>
            </a:lvl1pPr>
          </a:lstStyle>
          <a:p>
            <a:fld id="{53EF1138-AD7D-49AC-9DC3-D43F1324F6BD}" type="slidenum">
              <a:rPr lang="it-IT" altLang="it-IT"/>
              <a:pPr/>
              <a:t>‹N›</a:t>
            </a:fld>
            <a:endParaRPr lang="it-IT" altLang="it-IT" dirty="0"/>
          </a:p>
        </p:txBody>
      </p:sp>
    </p:spTree>
    <p:extLst>
      <p:ext uri="{BB962C8B-B14F-4D97-AF65-F5344CB8AC3E}">
        <p14:creationId xmlns:p14="http://schemas.microsoft.com/office/powerpoint/2010/main" val="3188289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2</a:t>
            </a:fld>
            <a:endParaRPr lang="it-IT" altLang="it-IT" sz="1200" b="0" dirty="0"/>
          </a:p>
        </p:txBody>
      </p:sp>
    </p:spTree>
    <p:extLst>
      <p:ext uri="{BB962C8B-B14F-4D97-AF65-F5344CB8AC3E}">
        <p14:creationId xmlns:p14="http://schemas.microsoft.com/office/powerpoint/2010/main" val="426536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Tree>
    <p:extLst>
      <p:ext uri="{BB962C8B-B14F-4D97-AF65-F5344CB8AC3E}">
        <p14:creationId xmlns:p14="http://schemas.microsoft.com/office/powerpoint/2010/main" val="243650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5</a:t>
            </a:fld>
            <a:endParaRPr lang="it-IT" altLang="it-IT" sz="1200" b="0" dirty="0"/>
          </a:p>
        </p:txBody>
      </p:sp>
    </p:spTree>
    <p:extLst>
      <p:ext uri="{BB962C8B-B14F-4D97-AF65-F5344CB8AC3E}">
        <p14:creationId xmlns:p14="http://schemas.microsoft.com/office/powerpoint/2010/main" val="26870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10</a:t>
            </a:fld>
            <a:endParaRPr lang="it-IT" altLang="it-IT" sz="1200" b="0" dirty="0"/>
          </a:p>
        </p:txBody>
      </p:sp>
    </p:spTree>
    <p:extLst>
      <p:ext uri="{BB962C8B-B14F-4D97-AF65-F5344CB8AC3E}">
        <p14:creationId xmlns:p14="http://schemas.microsoft.com/office/powerpoint/2010/main" val="128739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23</a:t>
            </a:fld>
            <a:endParaRPr lang="it-IT" altLang="it-IT" sz="1200" b="0" dirty="0"/>
          </a:p>
        </p:txBody>
      </p:sp>
    </p:spTree>
    <p:extLst>
      <p:ext uri="{BB962C8B-B14F-4D97-AF65-F5344CB8AC3E}">
        <p14:creationId xmlns:p14="http://schemas.microsoft.com/office/powerpoint/2010/main" val="136965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25</a:t>
            </a:fld>
            <a:endParaRPr lang="it-IT" altLang="it-IT" sz="1200" b="0" dirty="0"/>
          </a:p>
        </p:txBody>
      </p:sp>
    </p:spTree>
    <p:extLst>
      <p:ext uri="{BB962C8B-B14F-4D97-AF65-F5344CB8AC3E}">
        <p14:creationId xmlns:p14="http://schemas.microsoft.com/office/powerpoint/2010/main" val="278431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29</a:t>
            </a:fld>
            <a:endParaRPr lang="it-IT" altLang="it-IT" sz="1200" b="0" dirty="0"/>
          </a:p>
        </p:txBody>
      </p:sp>
    </p:spTree>
    <p:extLst>
      <p:ext uri="{BB962C8B-B14F-4D97-AF65-F5344CB8AC3E}">
        <p14:creationId xmlns:p14="http://schemas.microsoft.com/office/powerpoint/2010/main" val="939528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Immagine 6" descr="format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376238"/>
            <a:ext cx="247808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3276600" y="2130425"/>
            <a:ext cx="5181600" cy="1470025"/>
          </a:xfrm>
        </p:spPr>
        <p:txBody>
          <a:bodyPr/>
          <a:lstStyle>
            <a:lvl1pPr>
              <a:defRPr>
                <a:solidFill>
                  <a:srgbClr val="333399"/>
                </a:solidFill>
              </a:defRPr>
            </a:lvl1pPr>
          </a:lstStyle>
          <a:p>
            <a:r>
              <a:rPr lang="it-IT"/>
              <a:t>Fare clic per modificare lo stile del titolo</a:t>
            </a:r>
          </a:p>
        </p:txBody>
      </p:sp>
      <p:sp>
        <p:nvSpPr>
          <p:cNvPr id="8195" name="Rectangle 3"/>
          <p:cNvSpPr>
            <a:spLocks noGrp="1" noChangeArrowheads="1"/>
          </p:cNvSpPr>
          <p:nvPr>
            <p:ph type="subTitle" idx="1"/>
          </p:nvPr>
        </p:nvSpPr>
        <p:spPr>
          <a:xfrm>
            <a:off x="1371600" y="2133600"/>
            <a:ext cx="1905000" cy="1752600"/>
          </a:xfrm>
        </p:spPr>
        <p:txBody>
          <a:bodyPr/>
          <a:lstStyle>
            <a:lvl1pPr marL="0" indent="0">
              <a:buFontTx/>
              <a:buNone/>
              <a:defRPr sz="1000"/>
            </a:lvl1pPr>
          </a:lstStyle>
          <a:p>
            <a:r>
              <a:rPr lang="it-IT"/>
              <a:t>Fare clic per modificare lo stile del sottotitolo dello schema</a:t>
            </a:r>
          </a:p>
        </p:txBody>
      </p:sp>
    </p:spTree>
    <p:extLst>
      <p:ext uri="{BB962C8B-B14F-4D97-AF65-F5344CB8AC3E}">
        <p14:creationId xmlns:p14="http://schemas.microsoft.com/office/powerpoint/2010/main" val="77902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86993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05588" y="188913"/>
            <a:ext cx="2070100" cy="59039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95288" y="188913"/>
            <a:ext cx="6057900" cy="59039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973660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395288" y="188913"/>
            <a:ext cx="8280400" cy="765175"/>
          </a:xfrm>
        </p:spPr>
        <p:txBody>
          <a:bodyPr/>
          <a:lstStyle/>
          <a:p>
            <a:r>
              <a:rPr lang="it-IT"/>
              <a:t>Fare clic per modificare lo stile del titolo</a:t>
            </a:r>
          </a:p>
        </p:txBody>
      </p:sp>
      <p:sp>
        <p:nvSpPr>
          <p:cNvPr id="3" name="Segnaposto contenuto 2"/>
          <p:cNvSpPr>
            <a:spLocks noGrp="1"/>
          </p:cNvSpPr>
          <p:nvPr>
            <p:ph sz="half" idx="1"/>
          </p:nvPr>
        </p:nvSpPr>
        <p:spPr>
          <a:xfrm>
            <a:off x="395288" y="1125538"/>
            <a:ext cx="4038600" cy="49672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86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86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82122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395288" y="188913"/>
            <a:ext cx="8280400" cy="765175"/>
          </a:xfrm>
        </p:spPr>
        <p:txBody>
          <a:bodyPr/>
          <a:lstStyle/>
          <a:p>
            <a:r>
              <a:rPr lang="it-IT"/>
              <a:t>Fare clic per modificare lo stile del titolo</a:t>
            </a:r>
          </a:p>
        </p:txBody>
      </p:sp>
      <p:sp>
        <p:nvSpPr>
          <p:cNvPr id="3" name="Segnaposto contenuto 2"/>
          <p:cNvSpPr>
            <a:spLocks noGrp="1"/>
          </p:cNvSpPr>
          <p:nvPr>
            <p:ph sz="quarter" idx="1"/>
          </p:nvPr>
        </p:nvSpPr>
        <p:spPr>
          <a:xfrm>
            <a:off x="395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86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395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586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8319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6099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281432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95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86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9905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2116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70674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90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20682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33994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395288" y="1125538"/>
            <a:ext cx="82296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pic>
        <p:nvPicPr>
          <p:cNvPr id="1028" name="Immagine 6" descr="format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225" y="6324600"/>
            <a:ext cx="10779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userDrawn="1"/>
        </p:nvSpPr>
        <p:spPr bwMode="auto">
          <a:xfrm>
            <a:off x="2814638" y="6564313"/>
            <a:ext cx="6337300" cy="304800"/>
          </a:xfrm>
          <a:prstGeom prst="rect">
            <a:avLst/>
          </a:prstGeom>
          <a:noFill/>
          <a:ln w="9525">
            <a:noFill/>
            <a:miter lim="800000"/>
            <a:headEnd/>
            <a:tailEnd/>
          </a:ln>
          <a:effec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900" b="0" dirty="0">
                <a:solidFill>
                  <a:srgbClr val="1F497D"/>
                </a:solidFill>
                <a:latin typeface="Calibri" panose="020F0502020204030204" pitchFamily="34" charset="0"/>
                <a:cs typeface="Arial" panose="020B0604020202020204" pitchFamily="34" charset="0"/>
              </a:rPr>
              <a:t>roma, 7 settembre</a:t>
            </a:r>
            <a:r>
              <a:rPr lang="it-IT" altLang="it-IT" sz="900" b="0" dirty="0">
                <a:solidFill>
                  <a:srgbClr val="364E88"/>
                </a:solidFill>
                <a:latin typeface="Calibri" panose="020F0502020204030204" pitchFamily="34" charset="0"/>
                <a:cs typeface="Arial" panose="020B0604020202020204" pitchFamily="34" charset="0"/>
              </a:rPr>
              <a:t> 2016 </a:t>
            </a:r>
            <a:r>
              <a:rPr lang="it-IT" altLang="it-IT" sz="1400" dirty="0">
                <a:solidFill>
                  <a:srgbClr val="1F497D"/>
                </a:solidFill>
                <a:latin typeface="Calibri" panose="020F0502020204030204" pitchFamily="34" charset="0"/>
                <a:cs typeface="Arial" panose="020B0604020202020204" pitchFamily="34" charset="0"/>
              </a:rPr>
              <a:t>|</a:t>
            </a:r>
            <a:r>
              <a:rPr lang="it-IT" altLang="it-IT" sz="1400" b="0" dirty="0">
                <a:solidFill>
                  <a:srgbClr val="1F497D"/>
                </a:solidFill>
                <a:latin typeface="Calibri" panose="020F0502020204030204" pitchFamily="34" charset="0"/>
                <a:cs typeface="Arial" panose="020B0604020202020204" pitchFamily="34" charset="0"/>
              </a:rPr>
              <a:t> </a:t>
            </a:r>
            <a:fld id="{35951204-B1B5-4D31-A335-840840788950}" type="slidenum">
              <a:rPr lang="it-IT" altLang="it-IT" sz="1400">
                <a:latin typeface="Calibri" panose="020F0502020204030204" pitchFamily="34" charset="0"/>
                <a:cs typeface="Arial" panose="020B0604020202020204" pitchFamily="34" charset="0"/>
              </a:rPr>
              <a:pPr algn="r" eaLnBrk="1" hangingPunct="1">
                <a:spcBef>
                  <a:spcPct val="50000"/>
                </a:spcBef>
              </a:pPr>
              <a:t>‹N›</a:t>
            </a:fld>
            <a:endParaRPr lang="it-IT" altLang="it-IT" sz="1400" dirty="0">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6783" r:id="rId1"/>
    <p:sldLayoutId id="2147486771" r:id="rId2"/>
    <p:sldLayoutId id="2147486772" r:id="rId3"/>
    <p:sldLayoutId id="2147486773" r:id="rId4"/>
    <p:sldLayoutId id="2147486774" r:id="rId5"/>
    <p:sldLayoutId id="2147486775" r:id="rId6"/>
    <p:sldLayoutId id="2147486776" r:id="rId7"/>
    <p:sldLayoutId id="2147486777" r:id="rId8"/>
    <p:sldLayoutId id="2147486778" r:id="rId9"/>
    <p:sldLayoutId id="2147486779" r:id="rId10"/>
    <p:sldLayoutId id="2147486780" r:id="rId11"/>
    <p:sldLayoutId id="2147486781" r:id="rId12"/>
    <p:sldLayoutId id="2147486782" r:id="rId13"/>
  </p:sldLayoutIdLst>
  <p:txStyles>
    <p:title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info@formatresearch.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
          <p:cNvPicPr>
            <a:picLocks noChangeAspect="1"/>
          </p:cNvPicPr>
          <p:nvPr/>
        </p:nvPicPr>
        <p:blipFill>
          <a:blip r:embed="rId2"/>
          <a:srcRect/>
          <a:stretch>
            <a:fillRect/>
          </a:stretch>
        </p:blipFill>
        <p:spPr bwMode="auto">
          <a:xfrm>
            <a:off x="999830" y="1949084"/>
            <a:ext cx="4066492" cy="1482916"/>
          </a:xfrm>
          <a:prstGeom prst="rect">
            <a:avLst/>
          </a:prstGeom>
          <a:noFill/>
          <a:ln w="9525">
            <a:noFill/>
            <a:miter lim="800000"/>
            <a:headEnd/>
            <a:tailEnd/>
          </a:ln>
        </p:spPr>
      </p:pic>
      <p:sp>
        <p:nvSpPr>
          <p:cNvPr id="12" name="CasellaDiTesto 8"/>
          <p:cNvSpPr txBox="1">
            <a:spLocks noChangeArrowheads="1"/>
          </p:cNvSpPr>
          <p:nvPr/>
        </p:nvSpPr>
        <p:spPr bwMode="auto">
          <a:xfrm>
            <a:off x="918278" y="3441255"/>
            <a:ext cx="7392814" cy="1470274"/>
          </a:xfrm>
          <a:prstGeom prst="rect">
            <a:avLst/>
          </a:prstGeom>
          <a:noFill/>
          <a:ln w="9525">
            <a:noFill/>
            <a:miter lim="800000"/>
            <a:headEnd/>
            <a:tailEnd/>
          </a:ln>
        </p:spPr>
        <p:txBody>
          <a:bodyPr wrap="square">
            <a:spAutoFit/>
          </a:bodyPr>
          <a:lstStyle/>
          <a:p>
            <a:r>
              <a:rPr lang="it-IT" sz="3000" dirty="0">
                <a:latin typeface="Calibri" panose="020F0502020204030204" pitchFamily="34" charset="0"/>
              </a:rPr>
              <a:t>O</a:t>
            </a:r>
            <a:r>
              <a:rPr lang="it-IT" sz="3000" dirty="0" smtClean="0">
                <a:latin typeface="Calibri" panose="020F0502020204030204" pitchFamily="34" charset="0"/>
              </a:rPr>
              <a:t>sservatorio </a:t>
            </a:r>
            <a:r>
              <a:rPr lang="it-IT" sz="3000" dirty="0">
                <a:latin typeface="Calibri" panose="020F0502020204030204" pitchFamily="34" charset="0"/>
              </a:rPr>
              <a:t>congiunturale sulle imprese del commercio al dettaglio </a:t>
            </a:r>
            <a:r>
              <a:rPr lang="it-IT" sz="3000" dirty="0" smtClean="0">
                <a:latin typeface="Calibri" panose="020F0502020204030204" pitchFamily="34" charset="0"/>
              </a:rPr>
              <a:t>dell’alimentazione</a:t>
            </a:r>
            <a:endParaRPr lang="it-IT" sz="3000" dirty="0">
              <a:solidFill>
                <a:srgbClr val="1F497D"/>
              </a:solidFill>
              <a:latin typeface="Calibri" panose="020F0502020204030204" pitchFamily="34" charset="0"/>
            </a:endParaRPr>
          </a:p>
          <a:p>
            <a:endParaRPr lang="it-IT" sz="1200" b="0" dirty="0">
              <a:latin typeface="Calibri" panose="020F0502020204030204" pitchFamily="34" charset="0"/>
            </a:endParaRPr>
          </a:p>
          <a:p>
            <a:pPr>
              <a:lnSpc>
                <a:spcPct val="114000"/>
              </a:lnSpc>
              <a:spcBef>
                <a:spcPts val="600"/>
              </a:spcBef>
            </a:pPr>
            <a:r>
              <a:rPr lang="it-IT" sz="1100" dirty="0">
                <a:latin typeface="Calibri" panose="020F0502020204030204" pitchFamily="34" charset="0"/>
              </a:rPr>
              <a:t>R</a:t>
            </a:r>
            <a:r>
              <a:rPr lang="it-IT" sz="1100" dirty="0" smtClean="0">
                <a:latin typeface="Calibri" panose="020F0502020204030204" pitchFamily="34" charset="0"/>
              </a:rPr>
              <a:t>oma</a:t>
            </a:r>
            <a:r>
              <a:rPr lang="it-IT" sz="1100" dirty="0">
                <a:latin typeface="Calibri" panose="020F0502020204030204" pitchFamily="34" charset="0"/>
              </a:rPr>
              <a:t>, </a:t>
            </a:r>
            <a:r>
              <a:rPr lang="it-IT" sz="1100" dirty="0" smtClean="0">
                <a:latin typeface="Calibri" panose="020F0502020204030204" pitchFamily="34" charset="0"/>
              </a:rPr>
              <a:t>3 ottobre 2016</a:t>
            </a:r>
            <a:endParaRPr lang="it-IT" sz="1100" dirty="0">
              <a:latin typeface="Calibri" panose="020F0502020204030204" pitchFamily="34" charset="0"/>
            </a:endParaRPr>
          </a:p>
        </p:txBody>
      </p:sp>
      <p:pic>
        <p:nvPicPr>
          <p:cNvPr id="5" name="Picture 2" descr="F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578" y="5583492"/>
            <a:ext cx="36480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a:blip r:embed="rId4"/>
          <a:stretch>
            <a:fillRect/>
          </a:stretch>
        </p:blipFill>
        <p:spPr>
          <a:xfrm>
            <a:off x="7092280" y="5685290"/>
            <a:ext cx="1704896" cy="803404"/>
          </a:xfrm>
          <a:prstGeom prst="rect">
            <a:avLst/>
          </a:prstGeom>
        </p:spPr>
      </p:pic>
    </p:spTree>
    <p:extLst>
      <p:ext uri="{BB962C8B-B14F-4D97-AF65-F5344CB8AC3E}">
        <p14:creationId xmlns:p14="http://schemas.microsoft.com/office/powerpoint/2010/main" val="1750681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1007641"/>
            <a:ext cx="2881312"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b="0" kern="0" dirty="0">
                <a:solidFill>
                  <a:srgbClr val="364E88"/>
                </a:solidFill>
                <a:latin typeface="Calibri" panose="020F0502020204030204" pitchFamily="34" charset="0"/>
                <a:cs typeface="Arial" pitchFamily="34" charset="0"/>
              </a:rPr>
              <a:t>agenda</a:t>
            </a:r>
          </a:p>
        </p:txBody>
      </p:sp>
      <p:sp>
        <p:nvSpPr>
          <p:cNvPr id="6" name="Rectangle 3"/>
          <p:cNvSpPr>
            <a:spLocks noChangeArrowheads="1"/>
          </p:cNvSpPr>
          <p:nvPr/>
        </p:nvSpPr>
        <p:spPr bwMode="auto">
          <a:xfrm>
            <a:off x="3811643" y="1426399"/>
            <a:ext cx="5257105" cy="5256213"/>
          </a:xfrm>
          <a:prstGeom prst="rect">
            <a:avLst/>
          </a:prstGeom>
          <a:noFill/>
          <a:ln>
            <a:noFill/>
          </a:ln>
          <a:extLst/>
        </p:spPr>
        <p:txBody>
          <a:bodyPr/>
          <a:lstStyle/>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premessa</a:t>
            </a:r>
          </a:p>
          <a:p>
            <a:pPr>
              <a:lnSpc>
                <a:spcPct val="80000"/>
              </a:lnSpc>
              <a:spcBef>
                <a:spcPts val="200"/>
              </a:spcBef>
              <a:defRPr/>
            </a:pPr>
            <a:endParaRPr lang="it-IT" sz="2800" b="0" dirty="0">
              <a:solidFill>
                <a:srgbClr val="008000"/>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clima di fiducia</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dirty="0">
                <a:solidFill>
                  <a:srgbClr val="364E88"/>
                </a:solidFill>
                <a:latin typeface="Calibri" panose="020F0502020204030204" pitchFamily="34" charset="0"/>
                <a:ea typeface="ＭＳ Ｐゴシック" charset="0"/>
                <a:cs typeface="Arial" charset="0"/>
              </a:rPr>
              <a:t>congiuntura e tendenze</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osservatorio sul credito</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approfondimento</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metodo e appendice</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backup</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p:txBody>
      </p:sp>
      <p:cxnSp>
        <p:nvCxnSpPr>
          <p:cNvPr id="3" name="Connettore diritto 2"/>
          <p:cNvCxnSpPr/>
          <p:nvPr/>
        </p:nvCxnSpPr>
        <p:spPr bwMode="auto">
          <a:xfrm>
            <a:off x="3491880" y="1390228"/>
            <a:ext cx="0" cy="4824165"/>
          </a:xfrm>
          <a:prstGeom prst="line">
            <a:avLst/>
          </a:prstGeom>
          <a:noFill/>
          <a:ln w="76200" cap="flat" cmpd="sng" algn="ctr">
            <a:solidFill>
              <a:srgbClr val="364E88"/>
            </a:solidFill>
            <a:prstDash val="solid"/>
            <a:round/>
            <a:headEnd type="none" w="med" len="med"/>
            <a:tailEnd type="none" w="med" len="med"/>
          </a:ln>
          <a:effectLst/>
        </p:spPr>
      </p:cxnSp>
      <p:pic>
        <p:nvPicPr>
          <p:cNvPr id="14" name="Immagine 13"/>
          <p:cNvPicPr>
            <a:picLocks noChangeAspect="1"/>
          </p:cNvPicPr>
          <p:nvPr/>
        </p:nvPicPr>
        <p:blipFill>
          <a:blip r:embed="rId3"/>
          <a:stretch>
            <a:fillRect/>
          </a:stretch>
        </p:blipFill>
        <p:spPr>
          <a:xfrm>
            <a:off x="1780833" y="2055890"/>
            <a:ext cx="1278999" cy="1198088"/>
          </a:xfrm>
          <a:prstGeom prst="rect">
            <a:avLst/>
          </a:prstGeom>
        </p:spPr>
      </p:pic>
    </p:spTree>
    <p:extLst>
      <p:ext uri="{BB962C8B-B14F-4D97-AF65-F5344CB8AC3E}">
        <p14:creationId xmlns:p14="http://schemas.microsoft.com/office/powerpoint/2010/main" val="1420671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24000" y="1461600"/>
            <a:ext cx="2789901" cy="1900800"/>
          </a:xfrm>
          <a:prstGeom prst="rect">
            <a:avLst/>
          </a:prstGeom>
        </p:spPr>
      </p:pic>
      <p:pic>
        <p:nvPicPr>
          <p:cNvPr id="3" name="Immagine 2"/>
          <p:cNvPicPr>
            <a:picLocks noChangeAspect="1"/>
          </p:cNvPicPr>
          <p:nvPr/>
        </p:nvPicPr>
        <p:blipFill>
          <a:blip r:embed="rId3"/>
          <a:stretch>
            <a:fillRect/>
          </a:stretch>
        </p:blipFill>
        <p:spPr>
          <a:xfrm>
            <a:off x="6112800" y="1461600"/>
            <a:ext cx="2793064" cy="1900800"/>
          </a:xfrm>
          <a:prstGeom prst="rect">
            <a:avLst/>
          </a:prstGeom>
        </p:spPr>
      </p:pic>
      <p:sp>
        <p:nvSpPr>
          <p:cNvPr id="52" name="Rectangle 4"/>
          <p:cNvSpPr txBox="1">
            <a:spLocks noChangeArrowheads="1"/>
          </p:cNvSpPr>
          <p:nvPr/>
        </p:nvSpPr>
        <p:spPr bwMode="auto">
          <a:xfrm>
            <a:off x="395288" y="188913"/>
            <a:ext cx="846393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congiuntura e tendenze | </a:t>
            </a:r>
            <a:r>
              <a:rPr lang="it-IT" altLang="it-IT" sz="2000" dirty="0">
                <a:latin typeface="Calibri" panose="020F0502020204030204" pitchFamily="34" charset="0"/>
                <a:cs typeface="Arial" panose="020B0604020202020204" pitchFamily="34" charset="0"/>
              </a:rPr>
              <a:t>la prima metà del 2016 fa segnare un incremento dei </a:t>
            </a:r>
            <a:r>
              <a:rPr lang="it-IT" altLang="it-IT" sz="2000" u="sng" dirty="0">
                <a:latin typeface="Calibri" panose="020F0502020204030204" pitchFamily="34" charset="0"/>
                <a:cs typeface="Arial" panose="020B0604020202020204" pitchFamily="34" charset="0"/>
              </a:rPr>
              <a:t>ricavi</a:t>
            </a:r>
            <a:r>
              <a:rPr lang="it-IT" altLang="it-IT" sz="2000" dirty="0">
                <a:latin typeface="Calibri" panose="020F0502020204030204" pitchFamily="34" charset="0"/>
                <a:cs typeface="Arial" panose="020B0604020202020204" pitchFamily="34" charset="0"/>
              </a:rPr>
              <a:t>, che tuttavia faranno registrare una situazione di stagnazione nella seconda parte dell’anno…</a:t>
            </a:r>
          </a:p>
        </p:txBody>
      </p:sp>
      <p:sp>
        <p:nvSpPr>
          <p:cNvPr id="36" name="Ovale 35"/>
          <p:cNvSpPr/>
          <p:nvPr/>
        </p:nvSpPr>
        <p:spPr bwMode="auto">
          <a:xfrm>
            <a:off x="6393349" y="4429584"/>
            <a:ext cx="688243" cy="688243"/>
          </a:xfrm>
          <a:prstGeom prst="ellipse">
            <a:avLst/>
          </a:prstGeom>
          <a:solidFill>
            <a:schemeClr val="bg1"/>
          </a:solidFill>
          <a:ln w="12700" cap="flat" cmpd="sng" algn="ctr">
            <a:solidFill>
              <a:srgbClr val="364E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7" name="Ovale 36"/>
          <p:cNvSpPr/>
          <p:nvPr/>
        </p:nvSpPr>
        <p:spPr bwMode="auto">
          <a:xfrm>
            <a:off x="7182419" y="4147360"/>
            <a:ext cx="688243" cy="688243"/>
          </a:xfrm>
          <a:prstGeom prst="ellipse">
            <a:avLst/>
          </a:prstGeom>
          <a:solidFill>
            <a:srgbClr val="364E88"/>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8" name="Ovale 37"/>
          <p:cNvSpPr/>
          <p:nvPr/>
        </p:nvSpPr>
        <p:spPr bwMode="auto">
          <a:xfrm>
            <a:off x="3341195" y="4438550"/>
            <a:ext cx="688243" cy="688243"/>
          </a:xfrm>
          <a:prstGeom prst="ellipse">
            <a:avLst/>
          </a:prstGeom>
          <a:solidFill>
            <a:schemeClr val="bg1"/>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9" name="Ovale 38"/>
          <p:cNvSpPr/>
          <p:nvPr/>
        </p:nvSpPr>
        <p:spPr bwMode="auto">
          <a:xfrm>
            <a:off x="4112160" y="4156326"/>
            <a:ext cx="688243" cy="688243"/>
          </a:xfrm>
          <a:prstGeom prst="ellipse">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2" name="Ovale 41"/>
          <p:cNvSpPr/>
          <p:nvPr/>
        </p:nvSpPr>
        <p:spPr bwMode="auto">
          <a:xfrm>
            <a:off x="4896248" y="3860150"/>
            <a:ext cx="688243" cy="688243"/>
          </a:xfrm>
          <a:prstGeom prst="ellipse">
            <a:avLst/>
          </a:prstGeom>
          <a:solidFill>
            <a:schemeClr val="bg1"/>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6" name="CasellaDiTesto 45"/>
          <p:cNvSpPr txBox="1"/>
          <p:nvPr/>
        </p:nvSpPr>
        <p:spPr>
          <a:xfrm>
            <a:off x="3227681" y="4551839"/>
            <a:ext cx="915270" cy="461665"/>
          </a:xfrm>
          <a:prstGeom prst="rect">
            <a:avLst/>
          </a:prstGeom>
          <a:noFill/>
        </p:spPr>
        <p:txBody>
          <a:bodyPr wrap="square" rtlCol="0">
            <a:spAutoFit/>
          </a:bodyPr>
          <a:lstStyle/>
          <a:p>
            <a:pPr algn="ctr"/>
            <a:r>
              <a:rPr lang="it-IT" sz="2400" b="0" dirty="0">
                <a:solidFill>
                  <a:srgbClr val="FF6600"/>
                </a:solidFill>
                <a:latin typeface="Calibri" panose="020F0502020204030204" pitchFamily="34" charset="0"/>
              </a:rPr>
              <a:t>34,0</a:t>
            </a:r>
          </a:p>
        </p:txBody>
      </p:sp>
      <p:sp>
        <p:nvSpPr>
          <p:cNvPr id="47" name="CasellaDiTesto 46"/>
          <p:cNvSpPr txBox="1"/>
          <p:nvPr/>
        </p:nvSpPr>
        <p:spPr>
          <a:xfrm>
            <a:off x="3998646" y="4269615"/>
            <a:ext cx="915270" cy="461665"/>
          </a:xfrm>
          <a:prstGeom prst="rect">
            <a:avLst/>
          </a:prstGeom>
          <a:noFill/>
        </p:spPr>
        <p:txBody>
          <a:bodyPr wrap="square" rtlCol="0">
            <a:spAutoFit/>
          </a:bodyPr>
          <a:lstStyle/>
          <a:p>
            <a:pPr algn="ctr"/>
            <a:r>
              <a:rPr lang="it-IT" sz="2400" b="0" dirty="0">
                <a:solidFill>
                  <a:schemeClr val="bg1"/>
                </a:solidFill>
                <a:latin typeface="Calibri" panose="020F0502020204030204" pitchFamily="34" charset="0"/>
              </a:rPr>
              <a:t>38,0</a:t>
            </a:r>
          </a:p>
        </p:txBody>
      </p:sp>
      <p:sp>
        <p:nvSpPr>
          <p:cNvPr id="48" name="CasellaDiTesto 47"/>
          <p:cNvSpPr txBox="1"/>
          <p:nvPr/>
        </p:nvSpPr>
        <p:spPr>
          <a:xfrm>
            <a:off x="4791699" y="3973439"/>
            <a:ext cx="915270" cy="461665"/>
          </a:xfrm>
          <a:prstGeom prst="rect">
            <a:avLst/>
          </a:prstGeom>
          <a:noFill/>
        </p:spPr>
        <p:txBody>
          <a:bodyPr wrap="square" rtlCol="0">
            <a:spAutoFit/>
          </a:bodyPr>
          <a:lstStyle>
            <a:defPPr>
              <a:defRPr lang="it-IT"/>
            </a:defPPr>
            <a:lvl1pPr algn="ctr">
              <a:defRPr sz="2400" b="0">
                <a:solidFill>
                  <a:srgbClr val="FF6600"/>
                </a:solidFill>
                <a:latin typeface="Calibri" panose="020F0502020204030204" pitchFamily="34" charset="0"/>
              </a:defRPr>
            </a:lvl1pPr>
          </a:lstStyle>
          <a:p>
            <a:r>
              <a:rPr lang="it-IT" dirty="0"/>
              <a:t>38,1</a:t>
            </a:r>
          </a:p>
        </p:txBody>
      </p:sp>
      <p:sp>
        <p:nvSpPr>
          <p:cNvPr id="53" name="CasellaDiTesto 52"/>
          <p:cNvSpPr txBox="1"/>
          <p:nvPr/>
        </p:nvSpPr>
        <p:spPr>
          <a:xfrm>
            <a:off x="6279835" y="4542873"/>
            <a:ext cx="915270" cy="461665"/>
          </a:xfrm>
          <a:prstGeom prst="rect">
            <a:avLst/>
          </a:prstGeom>
          <a:noFill/>
        </p:spPr>
        <p:txBody>
          <a:bodyPr wrap="square" rtlCol="0">
            <a:spAutoFit/>
          </a:bodyPr>
          <a:lstStyle/>
          <a:p>
            <a:pPr algn="ctr"/>
            <a:r>
              <a:rPr lang="it-IT" sz="2400" b="0" dirty="0">
                <a:solidFill>
                  <a:srgbClr val="364E88"/>
                </a:solidFill>
                <a:latin typeface="Calibri" panose="020F0502020204030204" pitchFamily="34" charset="0"/>
              </a:rPr>
              <a:t>33,2</a:t>
            </a:r>
          </a:p>
        </p:txBody>
      </p:sp>
      <p:sp>
        <p:nvSpPr>
          <p:cNvPr id="54" name="CasellaDiTesto 53"/>
          <p:cNvSpPr txBox="1"/>
          <p:nvPr/>
        </p:nvSpPr>
        <p:spPr>
          <a:xfrm>
            <a:off x="7068905" y="4260649"/>
            <a:ext cx="915270" cy="461665"/>
          </a:xfrm>
          <a:prstGeom prst="rect">
            <a:avLst/>
          </a:prstGeom>
          <a:noFill/>
        </p:spPr>
        <p:txBody>
          <a:bodyPr wrap="square" rtlCol="0">
            <a:spAutoFit/>
          </a:bodyPr>
          <a:lstStyle/>
          <a:p>
            <a:pPr algn="ctr"/>
            <a:r>
              <a:rPr lang="it-IT" sz="2400" b="0" dirty="0">
                <a:solidFill>
                  <a:schemeClr val="bg1"/>
                </a:solidFill>
                <a:latin typeface="Calibri" panose="020F0502020204030204" pitchFamily="34" charset="0"/>
              </a:rPr>
              <a:t>38,4</a:t>
            </a:r>
          </a:p>
        </p:txBody>
      </p:sp>
      <p:sp>
        <p:nvSpPr>
          <p:cNvPr id="58" name="Ovale 57"/>
          <p:cNvSpPr/>
          <p:nvPr/>
        </p:nvSpPr>
        <p:spPr bwMode="auto">
          <a:xfrm>
            <a:off x="7929930" y="3851184"/>
            <a:ext cx="688243" cy="688243"/>
          </a:xfrm>
          <a:prstGeom prst="ellipse">
            <a:avLst/>
          </a:prstGeom>
          <a:solidFill>
            <a:schemeClr val="bg1"/>
          </a:solidFill>
          <a:ln w="12700" cap="flat" cmpd="sng" algn="ctr">
            <a:solidFill>
              <a:srgbClr val="364E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2" name="CasellaDiTesto 61"/>
          <p:cNvSpPr txBox="1"/>
          <p:nvPr/>
        </p:nvSpPr>
        <p:spPr>
          <a:xfrm>
            <a:off x="7825381" y="3964473"/>
            <a:ext cx="915270" cy="461665"/>
          </a:xfrm>
          <a:prstGeom prst="rect">
            <a:avLst/>
          </a:prstGeom>
          <a:noFill/>
        </p:spPr>
        <p:txBody>
          <a:bodyPr wrap="square" rtlCol="0">
            <a:spAutoFit/>
          </a:bodyPr>
          <a:lstStyle>
            <a:defPPr>
              <a:defRPr lang="it-IT"/>
            </a:defPPr>
            <a:lvl1pPr algn="ctr">
              <a:defRPr sz="2400" b="0">
                <a:solidFill>
                  <a:srgbClr val="364E88"/>
                </a:solidFill>
                <a:latin typeface="Calibri" panose="020F0502020204030204" pitchFamily="34" charset="0"/>
              </a:defRPr>
            </a:lvl1pPr>
          </a:lstStyle>
          <a:p>
            <a:r>
              <a:rPr lang="it-IT" dirty="0"/>
              <a:t>40,0</a:t>
            </a:r>
          </a:p>
        </p:txBody>
      </p:sp>
      <p:sp>
        <p:nvSpPr>
          <p:cNvPr id="40" name="Rettangolo 39"/>
          <p:cNvSpPr/>
          <p:nvPr/>
        </p:nvSpPr>
        <p:spPr bwMode="auto">
          <a:xfrm>
            <a:off x="6073226" y="3472146"/>
            <a:ext cx="2864306" cy="1982317"/>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1" name="Rettangolo 40"/>
          <p:cNvSpPr/>
          <p:nvPr/>
        </p:nvSpPr>
        <p:spPr bwMode="auto">
          <a:xfrm>
            <a:off x="2987824" y="3472146"/>
            <a:ext cx="2864306" cy="1982317"/>
          </a:xfrm>
          <a:prstGeom prst="rect">
            <a:avLst/>
          </a:prstGeom>
          <a:no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3" name="CasellaDiTesto 42"/>
          <p:cNvSpPr txBox="1"/>
          <p:nvPr/>
        </p:nvSpPr>
        <p:spPr>
          <a:xfrm>
            <a:off x="6075665" y="3465209"/>
            <a:ext cx="1764970" cy="338554"/>
          </a:xfrm>
          <a:prstGeom prst="rect">
            <a:avLst/>
          </a:prstGeom>
          <a:noFill/>
        </p:spPr>
        <p:txBody>
          <a:bodyPr wrap="none" rtlCol="0">
            <a:spAutoFit/>
          </a:bodyPr>
          <a:lstStyle/>
          <a:p>
            <a:r>
              <a:rPr lang="it-IT" sz="1600" dirty="0">
                <a:latin typeface="Calibri" panose="020F0502020204030204" pitchFamily="34" charset="0"/>
              </a:rPr>
              <a:t>Terziario </a:t>
            </a:r>
            <a:r>
              <a:rPr lang="it-IT" sz="1200" b="0" i="1" dirty="0">
                <a:latin typeface="Calibri" panose="020F0502020204030204" pitchFamily="34" charset="0"/>
              </a:rPr>
              <a:t>(andamento)</a:t>
            </a:r>
            <a:endParaRPr lang="en-US" sz="1200" dirty="0">
              <a:latin typeface="Calibri" panose="020F0502020204030204" pitchFamily="34" charset="0"/>
            </a:endParaRPr>
          </a:p>
        </p:txBody>
      </p:sp>
      <p:sp>
        <p:nvSpPr>
          <p:cNvPr id="44" name="CasellaDiTesto 43"/>
          <p:cNvSpPr txBox="1"/>
          <p:nvPr/>
        </p:nvSpPr>
        <p:spPr>
          <a:xfrm>
            <a:off x="2991012" y="3465209"/>
            <a:ext cx="2783775" cy="338554"/>
          </a:xfrm>
          <a:prstGeom prst="rect">
            <a:avLst/>
          </a:prstGeom>
          <a:noFill/>
        </p:spPr>
        <p:txBody>
          <a:bodyPr wrap="none" rtlCol="0">
            <a:spAutoFit/>
          </a:bodyPr>
          <a:lstStyle/>
          <a:p>
            <a:r>
              <a:rPr lang="it-IT" sz="1600" dirty="0">
                <a:latin typeface="Calibri" panose="020F0502020204030204" pitchFamily="34" charset="0"/>
              </a:rPr>
              <a:t>Dettaglio alimentare </a:t>
            </a:r>
            <a:r>
              <a:rPr lang="it-IT" sz="1200" b="0" i="1" dirty="0">
                <a:latin typeface="Calibri" panose="020F0502020204030204" pitchFamily="34" charset="0"/>
              </a:rPr>
              <a:t>(andamento)</a:t>
            </a:r>
            <a:endParaRPr lang="en-US" sz="1200" b="0" i="1" dirty="0">
              <a:latin typeface="Calibri" panose="020F0502020204030204" pitchFamily="34" charset="0"/>
            </a:endParaRPr>
          </a:p>
        </p:txBody>
      </p:sp>
      <p:sp>
        <p:nvSpPr>
          <p:cNvPr id="57" name="Rettangolo 56"/>
          <p:cNvSpPr/>
          <p:nvPr/>
        </p:nvSpPr>
        <p:spPr bwMode="auto">
          <a:xfrm>
            <a:off x="6073226" y="1364947"/>
            <a:ext cx="2864306" cy="1982317"/>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5" name="Rettangolo 64"/>
          <p:cNvSpPr/>
          <p:nvPr/>
        </p:nvSpPr>
        <p:spPr bwMode="auto">
          <a:xfrm>
            <a:off x="2987824" y="1364947"/>
            <a:ext cx="2864306" cy="1982317"/>
          </a:xfrm>
          <a:prstGeom prst="rect">
            <a:avLst/>
          </a:prstGeom>
          <a:no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CasellaDiTesto 33"/>
          <p:cNvSpPr txBox="1"/>
          <p:nvPr/>
        </p:nvSpPr>
        <p:spPr>
          <a:xfrm>
            <a:off x="6072477" y="1334952"/>
            <a:ext cx="1476558" cy="338554"/>
          </a:xfrm>
          <a:prstGeom prst="rect">
            <a:avLst/>
          </a:prstGeom>
          <a:noFill/>
        </p:spPr>
        <p:txBody>
          <a:bodyPr wrap="none" rtlCol="0">
            <a:spAutoFit/>
          </a:bodyPr>
          <a:lstStyle/>
          <a:p>
            <a:r>
              <a:rPr lang="it-IT" sz="1600" dirty="0">
                <a:latin typeface="Calibri" panose="020F0502020204030204" pitchFamily="34" charset="0"/>
              </a:rPr>
              <a:t>Terziario </a:t>
            </a:r>
            <a:r>
              <a:rPr lang="it-IT" sz="1200" b="0" i="1" dirty="0">
                <a:latin typeface="Calibri" panose="020F0502020204030204" pitchFamily="34" charset="0"/>
              </a:rPr>
              <a:t>(2016 I)</a:t>
            </a:r>
            <a:endParaRPr lang="en-US" sz="1200" b="0" i="1" dirty="0">
              <a:latin typeface="Calibri" panose="020F0502020204030204" pitchFamily="34" charset="0"/>
            </a:endParaRPr>
          </a:p>
        </p:txBody>
      </p:sp>
      <p:sp>
        <p:nvSpPr>
          <p:cNvPr id="45" name="CasellaDiTesto 44"/>
          <p:cNvSpPr txBox="1"/>
          <p:nvPr/>
        </p:nvSpPr>
        <p:spPr>
          <a:xfrm>
            <a:off x="2987824" y="1334952"/>
            <a:ext cx="2504981" cy="338554"/>
          </a:xfrm>
          <a:prstGeom prst="rect">
            <a:avLst/>
          </a:prstGeom>
          <a:noFill/>
        </p:spPr>
        <p:txBody>
          <a:bodyPr wrap="none" rtlCol="0">
            <a:spAutoFit/>
          </a:bodyPr>
          <a:lstStyle/>
          <a:p>
            <a:r>
              <a:rPr lang="it-IT" sz="1600" dirty="0">
                <a:latin typeface="Calibri" panose="020F0502020204030204" pitchFamily="34" charset="0"/>
              </a:rPr>
              <a:t>Dettaglio alimentare </a:t>
            </a:r>
            <a:r>
              <a:rPr lang="it-IT" sz="1200" b="0" i="1" dirty="0">
                <a:latin typeface="Calibri" panose="020F0502020204030204" pitchFamily="34" charset="0"/>
              </a:rPr>
              <a:t>(2016 I)</a:t>
            </a:r>
            <a:endParaRPr lang="en-US" sz="1200" b="0" i="1" dirty="0">
              <a:latin typeface="Calibri" panose="020F0502020204030204" pitchFamily="34" charset="0"/>
            </a:endParaRPr>
          </a:p>
        </p:txBody>
      </p:sp>
      <p:sp>
        <p:nvSpPr>
          <p:cNvPr id="63" name="Rettangolo 62"/>
          <p:cNvSpPr/>
          <p:nvPr/>
        </p:nvSpPr>
        <p:spPr>
          <a:xfrm>
            <a:off x="3165088" y="5133120"/>
            <a:ext cx="1072852" cy="307777"/>
          </a:xfrm>
          <a:prstGeom prst="rect">
            <a:avLst/>
          </a:prstGeom>
        </p:spPr>
        <p:txBody>
          <a:bodyPr wrap="square">
            <a:spAutoFit/>
          </a:bodyPr>
          <a:lstStyle/>
          <a:p>
            <a:pPr algn="ctr"/>
            <a:r>
              <a:rPr lang="it-IT" sz="1400" i="1" dirty="0">
                <a:latin typeface="Calibri" panose="020F0502020204030204" pitchFamily="34" charset="0"/>
              </a:rPr>
              <a:t>2015 II</a:t>
            </a:r>
            <a:endParaRPr lang="it-IT" sz="1050" b="1" i="1" dirty="0">
              <a:latin typeface="Calibri" panose="020F0502020204030204" pitchFamily="34" charset="0"/>
            </a:endParaRPr>
          </a:p>
        </p:txBody>
      </p:sp>
      <p:sp>
        <p:nvSpPr>
          <p:cNvPr id="64" name="Rettangolo 63"/>
          <p:cNvSpPr/>
          <p:nvPr/>
        </p:nvSpPr>
        <p:spPr>
          <a:xfrm>
            <a:off x="3972255" y="4853815"/>
            <a:ext cx="1072852" cy="307777"/>
          </a:xfrm>
          <a:prstGeom prst="rect">
            <a:avLst/>
          </a:prstGeom>
        </p:spPr>
        <p:txBody>
          <a:bodyPr wrap="square">
            <a:spAutoFit/>
          </a:bodyPr>
          <a:lstStyle/>
          <a:p>
            <a:pPr algn="ctr"/>
            <a:r>
              <a:rPr lang="it-IT" sz="1400" i="1" dirty="0">
                <a:latin typeface="Calibri" panose="020F0502020204030204" pitchFamily="34" charset="0"/>
              </a:rPr>
              <a:t>2016 I</a:t>
            </a:r>
            <a:endParaRPr lang="it-IT" sz="1050" b="1" i="1" dirty="0">
              <a:latin typeface="Calibri" panose="020F0502020204030204" pitchFamily="34" charset="0"/>
            </a:endParaRPr>
          </a:p>
        </p:txBody>
      </p:sp>
      <p:sp>
        <p:nvSpPr>
          <p:cNvPr id="66" name="Rettangolo 65"/>
          <p:cNvSpPr/>
          <p:nvPr/>
        </p:nvSpPr>
        <p:spPr>
          <a:xfrm>
            <a:off x="4775004" y="4586746"/>
            <a:ext cx="1072852" cy="523220"/>
          </a:xfrm>
          <a:prstGeom prst="rect">
            <a:avLst/>
          </a:prstGeom>
        </p:spPr>
        <p:txBody>
          <a:bodyPr wrap="square">
            <a:spAutoFit/>
          </a:bodyPr>
          <a:lstStyle/>
          <a:p>
            <a:pPr algn="ctr"/>
            <a:r>
              <a:rPr lang="it-IT" sz="1400" i="1" dirty="0">
                <a:latin typeface="Calibri" panose="020F0502020204030204" pitchFamily="34" charset="0"/>
              </a:rPr>
              <a:t>2016 II (</a:t>
            </a:r>
            <a:r>
              <a:rPr lang="it-IT" sz="1400" i="1" dirty="0" err="1">
                <a:latin typeface="Calibri" panose="020F0502020204030204" pitchFamily="34" charset="0"/>
              </a:rPr>
              <a:t>prev</a:t>
            </a:r>
            <a:r>
              <a:rPr lang="it-IT" sz="1400" i="1" dirty="0">
                <a:latin typeface="Calibri" panose="020F0502020204030204" pitchFamily="34" charset="0"/>
              </a:rPr>
              <a:t>)</a:t>
            </a:r>
            <a:endParaRPr lang="it-IT" sz="1050" b="1" i="1" dirty="0">
              <a:latin typeface="Calibri" panose="020F0502020204030204" pitchFamily="34" charset="0"/>
            </a:endParaRPr>
          </a:p>
        </p:txBody>
      </p:sp>
      <p:sp>
        <p:nvSpPr>
          <p:cNvPr id="67" name="Rettangolo 66"/>
          <p:cNvSpPr/>
          <p:nvPr/>
        </p:nvSpPr>
        <p:spPr>
          <a:xfrm>
            <a:off x="6217242" y="5124154"/>
            <a:ext cx="1072852" cy="307777"/>
          </a:xfrm>
          <a:prstGeom prst="rect">
            <a:avLst/>
          </a:prstGeom>
        </p:spPr>
        <p:txBody>
          <a:bodyPr wrap="square">
            <a:spAutoFit/>
          </a:bodyPr>
          <a:lstStyle/>
          <a:p>
            <a:pPr algn="ctr"/>
            <a:r>
              <a:rPr lang="it-IT" sz="1400" i="1" dirty="0">
                <a:latin typeface="Calibri" panose="020F0502020204030204" pitchFamily="34" charset="0"/>
              </a:rPr>
              <a:t>2015 II</a:t>
            </a:r>
            <a:endParaRPr lang="it-IT" sz="1050" b="1" i="1" dirty="0">
              <a:latin typeface="Calibri" panose="020F0502020204030204" pitchFamily="34" charset="0"/>
            </a:endParaRPr>
          </a:p>
        </p:txBody>
      </p:sp>
      <p:sp>
        <p:nvSpPr>
          <p:cNvPr id="68" name="Rettangolo 67"/>
          <p:cNvSpPr/>
          <p:nvPr/>
        </p:nvSpPr>
        <p:spPr>
          <a:xfrm>
            <a:off x="7042514" y="4844849"/>
            <a:ext cx="1072852" cy="307777"/>
          </a:xfrm>
          <a:prstGeom prst="rect">
            <a:avLst/>
          </a:prstGeom>
        </p:spPr>
        <p:txBody>
          <a:bodyPr wrap="square">
            <a:spAutoFit/>
          </a:bodyPr>
          <a:lstStyle/>
          <a:p>
            <a:pPr algn="ctr"/>
            <a:r>
              <a:rPr lang="it-IT" sz="1400" i="1" dirty="0">
                <a:latin typeface="Calibri" panose="020F0502020204030204" pitchFamily="34" charset="0"/>
              </a:rPr>
              <a:t>2016 I</a:t>
            </a:r>
            <a:endParaRPr lang="it-IT" sz="1050" b="1" i="1" dirty="0">
              <a:latin typeface="Calibri" panose="020F0502020204030204" pitchFamily="34" charset="0"/>
            </a:endParaRPr>
          </a:p>
        </p:txBody>
      </p:sp>
      <p:sp>
        <p:nvSpPr>
          <p:cNvPr id="69" name="Rettangolo 68"/>
          <p:cNvSpPr/>
          <p:nvPr/>
        </p:nvSpPr>
        <p:spPr>
          <a:xfrm>
            <a:off x="7808686" y="4577780"/>
            <a:ext cx="1072852" cy="523220"/>
          </a:xfrm>
          <a:prstGeom prst="rect">
            <a:avLst/>
          </a:prstGeom>
        </p:spPr>
        <p:txBody>
          <a:bodyPr wrap="square">
            <a:spAutoFit/>
          </a:bodyPr>
          <a:lstStyle/>
          <a:p>
            <a:pPr algn="ctr"/>
            <a:r>
              <a:rPr lang="it-IT" sz="1400" i="1" dirty="0">
                <a:latin typeface="Calibri" panose="020F0502020204030204" pitchFamily="34" charset="0"/>
              </a:rPr>
              <a:t>2016 II (</a:t>
            </a:r>
            <a:r>
              <a:rPr lang="it-IT" sz="1400" i="1" dirty="0" err="1">
                <a:latin typeface="Calibri" panose="020F0502020204030204" pitchFamily="34" charset="0"/>
              </a:rPr>
              <a:t>prev</a:t>
            </a:r>
            <a:r>
              <a:rPr lang="it-IT" sz="1400" i="1" dirty="0">
                <a:latin typeface="Calibri" panose="020F0502020204030204" pitchFamily="34" charset="0"/>
              </a:rPr>
              <a:t>)</a:t>
            </a:r>
            <a:endParaRPr lang="it-IT" sz="1050" b="1" i="1" dirty="0">
              <a:latin typeface="Calibri" panose="020F0502020204030204" pitchFamily="34" charset="0"/>
            </a:endParaRPr>
          </a:p>
        </p:txBody>
      </p:sp>
      <p:sp>
        <p:nvSpPr>
          <p:cNvPr id="70" name="CasellaDiTesto 69"/>
          <p:cNvSpPr txBox="1"/>
          <p:nvPr/>
        </p:nvSpPr>
        <p:spPr>
          <a:xfrm>
            <a:off x="2898672" y="5485473"/>
            <a:ext cx="6102186" cy="240066"/>
          </a:xfrm>
          <a:prstGeom prst="rect">
            <a:avLst/>
          </a:prstGeom>
          <a:noFill/>
        </p:spPr>
        <p:txBody>
          <a:bodyPr wrap="square" rtlCol="0">
            <a:spAutoFit/>
          </a:bodyPr>
          <a:lstStyle/>
          <a:p>
            <a:r>
              <a:rPr lang="it-IT" sz="960" b="0" i="1" dirty="0">
                <a:latin typeface="Calibri" panose="020F0502020204030204" pitchFamily="34" charset="0"/>
              </a:rPr>
              <a:t>Sono riportati i dati relativi al secondo semestre 2015, primo semestre 2016 e la previsione al secondo semestre 2016.</a:t>
            </a:r>
          </a:p>
        </p:txBody>
      </p:sp>
      <p:sp>
        <p:nvSpPr>
          <p:cNvPr id="49" name="Rettangolo 48"/>
          <p:cNvSpPr/>
          <p:nvPr/>
        </p:nvSpPr>
        <p:spPr>
          <a:xfrm>
            <a:off x="395287" y="2992636"/>
            <a:ext cx="2527885" cy="2800767"/>
          </a:xfrm>
          <a:prstGeom prst="rect">
            <a:avLst/>
          </a:prstGeom>
        </p:spPr>
        <p:txBody>
          <a:bodyPr wrap="square">
            <a:spAutoFit/>
          </a:bodyPr>
          <a:lstStyle/>
          <a:p>
            <a:r>
              <a:rPr lang="it-IT" sz="1600" b="0" dirty="0">
                <a:latin typeface="Calibri" panose="020F0502020204030204" pitchFamily="34" charset="0"/>
              </a:rPr>
              <a:t>A dispetto di un ridimensionamento del clima di fiducia, le imprese del commercio al dettaglio dell’alimentazione fanno segnare un incremento dei ricavi nella prima metà dell’anno. Tale tendenza, tuttavia, non sarà confermata per la seconda metà del 2016.</a:t>
            </a:r>
          </a:p>
        </p:txBody>
      </p:sp>
      <p:sp>
        <p:nvSpPr>
          <p:cNvPr id="50" name="Rettangolo 49"/>
          <p:cNvSpPr/>
          <p:nvPr/>
        </p:nvSpPr>
        <p:spPr>
          <a:xfrm>
            <a:off x="395288" y="1283276"/>
            <a:ext cx="2503384" cy="1569660"/>
          </a:xfrm>
          <a:prstGeom prst="rect">
            <a:avLst/>
          </a:prstGeom>
        </p:spPr>
        <p:txBody>
          <a:bodyPr wrap="square">
            <a:spAutoFit/>
          </a:bodyPr>
          <a:lstStyle/>
          <a:p>
            <a:r>
              <a:rPr lang="it-IT" sz="1600" dirty="0">
                <a:latin typeface="Calibri" panose="020F0502020204030204" pitchFamily="34" charset="0"/>
              </a:rPr>
              <a:t>Tenuto conto dei fattori stagionali, nel semestre considerato, i </a:t>
            </a:r>
            <a:r>
              <a:rPr lang="it-IT" sz="1600" u="sng" dirty="0">
                <a:latin typeface="Calibri" panose="020F0502020204030204" pitchFamily="34" charset="0"/>
              </a:rPr>
              <a:t>ricavi</a:t>
            </a:r>
            <a:r>
              <a:rPr lang="it-IT" sz="1600" dirty="0">
                <a:latin typeface="Calibri" panose="020F0502020204030204" pitchFamily="34" charset="0"/>
              </a:rPr>
              <a:t> della Sua impresa rispetto al semestre precedente sono…?</a:t>
            </a:r>
          </a:p>
        </p:txBody>
      </p:sp>
      <p:sp>
        <p:nvSpPr>
          <p:cNvPr id="51"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1.536 casi, 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Tree>
    <p:extLst>
      <p:ext uri="{BB962C8B-B14F-4D97-AF65-F5344CB8AC3E}">
        <p14:creationId xmlns:p14="http://schemas.microsoft.com/office/powerpoint/2010/main" val="164124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395288" y="188913"/>
            <a:ext cx="854177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congiuntura e tendenze | </a:t>
            </a:r>
            <a:r>
              <a:rPr lang="it-IT" altLang="it-IT" sz="2000" dirty="0">
                <a:latin typeface="Calibri" panose="020F0502020204030204" pitchFamily="34" charset="0"/>
                <a:cs typeface="Arial" panose="020B0604020202020204" pitchFamily="34" charset="0"/>
              </a:rPr>
              <a:t>l’andamento dei ricavi…</a:t>
            </a:r>
          </a:p>
          <a:p>
            <a:pPr eaLnBrk="1" hangingPunct="1"/>
            <a:r>
              <a:rPr lang="it-IT" altLang="it-IT" sz="2000" b="0" i="1" dirty="0">
                <a:latin typeface="Calibri" panose="020F0502020204030204" pitchFamily="34" charset="0"/>
                <a:cs typeface="Arial" panose="020B0604020202020204" pitchFamily="34" charset="0"/>
              </a:rPr>
              <a:t>(analisi per dimensione e per macro area)</a:t>
            </a:r>
          </a:p>
        </p:txBody>
      </p:sp>
      <p:sp>
        <p:nvSpPr>
          <p:cNvPr id="5" name="CasellaDiTesto 9"/>
          <p:cNvSpPr txBox="1">
            <a:spLocks noChangeArrowheads="1"/>
          </p:cNvSpPr>
          <p:nvPr/>
        </p:nvSpPr>
        <p:spPr bwMode="auto">
          <a:xfrm>
            <a:off x="395288" y="1333217"/>
            <a:ext cx="85417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800" b="0" dirty="0">
                <a:latin typeface="Calibri" panose="020F0502020204030204" pitchFamily="34" charset="0"/>
              </a:rPr>
              <a:t>Tenuto conto dei fattori stagionali, nel semestre considerato, i </a:t>
            </a:r>
            <a:r>
              <a:rPr lang="it-IT" sz="1800" u="sng" dirty="0">
                <a:latin typeface="Calibri" panose="020F0502020204030204" pitchFamily="34" charset="0"/>
              </a:rPr>
              <a:t>ricavi</a:t>
            </a:r>
            <a:r>
              <a:rPr lang="it-IT" sz="1800" b="0" dirty="0">
                <a:latin typeface="Calibri" panose="020F0502020204030204" pitchFamily="34" charset="0"/>
              </a:rPr>
              <a:t> della Sua impresa rispetto al semestre precedente sono aumentati, rimasti invariati, diminuiti…?</a:t>
            </a:r>
          </a:p>
        </p:txBody>
      </p:sp>
      <p:pic>
        <p:nvPicPr>
          <p:cNvPr id="2" name="Immagine 1"/>
          <p:cNvPicPr>
            <a:picLocks noChangeAspect="1"/>
          </p:cNvPicPr>
          <p:nvPr/>
        </p:nvPicPr>
        <p:blipFill>
          <a:blip r:embed="rId2"/>
          <a:stretch>
            <a:fillRect/>
          </a:stretch>
        </p:blipFill>
        <p:spPr>
          <a:xfrm>
            <a:off x="478800" y="2775600"/>
            <a:ext cx="8181672" cy="2246400"/>
          </a:xfrm>
          <a:prstGeom prst="rect">
            <a:avLst/>
          </a:prstGeom>
        </p:spPr>
      </p:pic>
      <p:sp>
        <p:nvSpPr>
          <p:cNvPr id="6"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Tree>
    <p:extLst>
      <p:ext uri="{BB962C8B-B14F-4D97-AF65-F5344CB8AC3E}">
        <p14:creationId xmlns:p14="http://schemas.microsoft.com/office/powerpoint/2010/main" val="496932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asellaDiTesto 9"/>
          <p:cNvSpPr txBox="1">
            <a:spLocks noChangeArrowheads="1"/>
          </p:cNvSpPr>
          <p:nvPr/>
        </p:nvSpPr>
        <p:spPr bwMode="auto">
          <a:xfrm>
            <a:off x="395288" y="1202210"/>
            <a:ext cx="756108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lnSpc>
                <a:spcPct val="110000"/>
              </a:lnSpc>
              <a:spcBef>
                <a:spcPts val="600"/>
              </a:spcBef>
            </a:pPr>
            <a:r>
              <a:rPr lang="it-IT" altLang="ja-JP" sz="1400" b="0" dirty="0">
                <a:latin typeface="Calibri" panose="020F0502020204030204" pitchFamily="34" charset="0"/>
              </a:rPr>
              <a:t>La riduzione dei ricavi, ha in qualche modo avuto </a:t>
            </a:r>
            <a:r>
              <a:rPr lang="it-IT" altLang="ja-JP" sz="1400" u="sng" dirty="0">
                <a:latin typeface="Calibri" panose="020F0502020204030204" pitchFamily="34" charset="0"/>
              </a:rPr>
              <a:t>ripercussioni sugli investimenti</a:t>
            </a:r>
            <a:r>
              <a:rPr lang="it-IT" altLang="ja-JP" sz="1400" b="0" dirty="0">
                <a:latin typeface="Calibri" panose="020F0502020204030204" pitchFamily="34" charset="0"/>
              </a:rPr>
              <a:t>? </a:t>
            </a:r>
            <a:br>
              <a:rPr lang="it-IT" altLang="ja-JP" sz="1400" b="0" dirty="0">
                <a:latin typeface="Calibri" panose="020F0502020204030204" pitchFamily="34" charset="0"/>
              </a:rPr>
            </a:br>
            <a:r>
              <a:rPr lang="it-IT" altLang="ja-JP" sz="1400" b="0" i="1" dirty="0">
                <a:latin typeface="Calibri" panose="020F0502020204030204" pitchFamily="34" charset="0"/>
              </a:rPr>
              <a:t>(Analisi effettuata presso le imprese che hanno visto ridurre i propri ricavi negli ultimi dodici mesi)</a:t>
            </a:r>
          </a:p>
        </p:txBody>
      </p:sp>
      <p:sp>
        <p:nvSpPr>
          <p:cNvPr id="52" name="CasellaDiTesto 51"/>
          <p:cNvSpPr txBox="1"/>
          <p:nvPr/>
        </p:nvSpPr>
        <p:spPr>
          <a:xfrm>
            <a:off x="1988630" y="2009165"/>
            <a:ext cx="2799394" cy="523220"/>
          </a:xfrm>
          <a:prstGeom prst="rect">
            <a:avLst/>
          </a:prstGeom>
          <a:noFill/>
        </p:spPr>
        <p:txBody>
          <a:bodyPr wrap="square" rtlCol="0">
            <a:spAutoFit/>
          </a:bodyPr>
          <a:lstStyle/>
          <a:p>
            <a:r>
              <a:rPr lang="it-IT" sz="1400" dirty="0">
                <a:latin typeface="Calibri" panose="020F0502020204030204" pitchFamily="34" charset="0"/>
              </a:rPr>
              <a:t>Imprese del dettaglio alimentare che hanno agito sugli investimenti</a:t>
            </a:r>
          </a:p>
        </p:txBody>
      </p:sp>
      <p:sp>
        <p:nvSpPr>
          <p:cNvPr id="53" name="CasellaDiTesto 52"/>
          <p:cNvSpPr txBox="1"/>
          <p:nvPr/>
        </p:nvSpPr>
        <p:spPr>
          <a:xfrm>
            <a:off x="1278165" y="3068960"/>
            <a:ext cx="3293835" cy="464743"/>
          </a:xfrm>
          <a:prstGeom prst="rect">
            <a:avLst/>
          </a:prstGeom>
          <a:noFill/>
        </p:spPr>
        <p:txBody>
          <a:bodyPr wrap="square" rtlCol="0">
            <a:spAutoFit/>
          </a:bodyPr>
          <a:lstStyle/>
          <a:p>
            <a:pPr>
              <a:lnSpc>
                <a:spcPct val="110000"/>
              </a:lnSpc>
              <a:spcBef>
                <a:spcPts val="600"/>
              </a:spcBef>
            </a:pPr>
            <a:r>
              <a:rPr lang="it-IT" sz="1100" dirty="0">
                <a:latin typeface="Calibri" panose="020F0502020204030204" pitchFamily="34" charset="0"/>
              </a:rPr>
              <a:t>Le ripercussioni sugli investimenti</a:t>
            </a:r>
            <a:br>
              <a:rPr lang="it-IT" sz="1100" dirty="0">
                <a:latin typeface="Calibri" panose="020F0502020204030204" pitchFamily="34" charset="0"/>
              </a:rPr>
            </a:br>
            <a:r>
              <a:rPr lang="it-IT" sz="1100" b="0" i="1" dirty="0">
                <a:latin typeface="Calibri" panose="020F0502020204030204" pitchFamily="34" charset="0"/>
              </a:rPr>
              <a:t>(analisi effettuata presso il 50,0% del campione)</a:t>
            </a:r>
          </a:p>
        </p:txBody>
      </p:sp>
      <p:sp>
        <p:nvSpPr>
          <p:cNvPr id="54" name="Rettangolo 7"/>
          <p:cNvSpPr>
            <a:spLocks noChangeArrowheads="1"/>
          </p:cNvSpPr>
          <p:nvPr/>
        </p:nvSpPr>
        <p:spPr bwMode="auto">
          <a:xfrm>
            <a:off x="5253308" y="3663831"/>
            <a:ext cx="3135116" cy="20313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pPr>
            <a:r>
              <a:rPr lang="it-IT" sz="1800" b="0" dirty="0">
                <a:latin typeface="Calibri" panose="020F0502020204030204" pitchFamily="34" charset="0"/>
                <a:cs typeface="Arial" charset="0"/>
              </a:rPr>
              <a:t>Tra le imprese che hanno subito una riduzione dei ricavi, la metà si è vista costretta ad agire sugli investimenti. Di queste, circa il 64% ha deciso di bloccare gli investimenti che già erano in programma.</a:t>
            </a:r>
          </a:p>
        </p:txBody>
      </p:sp>
      <p:sp>
        <p:nvSpPr>
          <p:cNvPr id="55" name="Rectangle 4"/>
          <p:cNvSpPr txBox="1">
            <a:spLocks noChangeArrowheads="1"/>
          </p:cNvSpPr>
          <p:nvPr/>
        </p:nvSpPr>
        <p:spPr bwMode="auto">
          <a:xfrm>
            <a:off x="395288" y="188913"/>
            <a:ext cx="840464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congiuntura e tendenze | </a:t>
            </a:r>
            <a:r>
              <a:rPr lang="it-IT" altLang="it-IT" sz="2000" dirty="0">
                <a:latin typeface="Calibri" panose="020F0502020204030204" pitchFamily="34" charset="0"/>
                <a:cs typeface="Arial" panose="020B0604020202020204" pitchFamily="34" charset="0"/>
              </a:rPr>
              <a:t>la riduzione dei ricavi ha avuto riflessi negativi sul 50% delle imprese in termini di investimenti mancati…</a:t>
            </a:r>
          </a:p>
        </p:txBody>
      </p:sp>
      <p:sp>
        <p:nvSpPr>
          <p:cNvPr id="56" name="CasellaDiTesto 55"/>
          <p:cNvSpPr txBox="1"/>
          <p:nvPr/>
        </p:nvSpPr>
        <p:spPr>
          <a:xfrm>
            <a:off x="908510" y="1916832"/>
            <a:ext cx="1091966" cy="707886"/>
          </a:xfrm>
          <a:prstGeom prst="rect">
            <a:avLst/>
          </a:prstGeom>
          <a:noFill/>
        </p:spPr>
        <p:txBody>
          <a:bodyPr wrap="none" rtlCol="0">
            <a:spAutoFit/>
          </a:bodyPr>
          <a:lstStyle/>
          <a:p>
            <a:r>
              <a:rPr lang="it-IT" sz="4000" b="0" dirty="0">
                <a:solidFill>
                  <a:srgbClr val="FF6600"/>
                </a:solidFill>
                <a:latin typeface="Calibri" panose="020F0502020204030204" pitchFamily="34" charset="0"/>
              </a:rPr>
              <a:t>50,0</a:t>
            </a:r>
            <a:endParaRPr lang="en-US" sz="4000" b="0" dirty="0">
              <a:solidFill>
                <a:srgbClr val="FF6600"/>
              </a:solidFill>
              <a:latin typeface="Calibri" panose="020F0502020204030204" pitchFamily="34" charset="0"/>
            </a:endParaRPr>
          </a:p>
        </p:txBody>
      </p:sp>
      <p:sp>
        <p:nvSpPr>
          <p:cNvPr id="57" name="Freccia circolare in su 56"/>
          <p:cNvSpPr/>
          <p:nvPr/>
        </p:nvSpPr>
        <p:spPr bwMode="auto">
          <a:xfrm rot="4499311">
            <a:off x="95845" y="2835790"/>
            <a:ext cx="1364467" cy="540692"/>
          </a:xfrm>
          <a:prstGeom prst="curvedUpArrow">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8" name="CasellaDiTesto 57"/>
          <p:cNvSpPr txBox="1"/>
          <p:nvPr/>
        </p:nvSpPr>
        <p:spPr>
          <a:xfrm>
            <a:off x="1988630" y="2546001"/>
            <a:ext cx="1728192" cy="261610"/>
          </a:xfrm>
          <a:prstGeom prst="rect">
            <a:avLst/>
          </a:prstGeom>
          <a:noFill/>
        </p:spPr>
        <p:txBody>
          <a:bodyPr wrap="square" rtlCol="0">
            <a:spAutoFit/>
          </a:bodyPr>
          <a:lstStyle/>
          <a:p>
            <a:r>
              <a:rPr lang="it-IT" sz="1050" i="1" dirty="0">
                <a:latin typeface="Calibri" panose="020F0502020204030204" pitchFamily="34" charset="0"/>
              </a:rPr>
              <a:t>(Precedente: 49,9)</a:t>
            </a:r>
          </a:p>
        </p:txBody>
      </p:sp>
      <p:cxnSp>
        <p:nvCxnSpPr>
          <p:cNvPr id="59" name="Connettore diritto 58"/>
          <p:cNvCxnSpPr/>
          <p:nvPr/>
        </p:nvCxnSpPr>
        <p:spPr bwMode="auto">
          <a:xfrm>
            <a:off x="1269059" y="3538730"/>
            <a:ext cx="0" cy="2617147"/>
          </a:xfrm>
          <a:prstGeom prst="line">
            <a:avLst/>
          </a:prstGeom>
          <a:noFill/>
          <a:ln w="28575" cap="flat" cmpd="sng" algn="ctr">
            <a:solidFill>
              <a:srgbClr val="FF6600"/>
            </a:solidFill>
            <a:prstDash val="solid"/>
            <a:round/>
            <a:headEnd type="none" w="med" len="med"/>
            <a:tailEnd type="none" w="med" len="med"/>
          </a:ln>
          <a:effectLst/>
        </p:spPr>
      </p:cxnSp>
      <p:sp>
        <p:nvSpPr>
          <p:cNvPr id="60" name="CasellaDiTesto 59"/>
          <p:cNvSpPr txBox="1"/>
          <p:nvPr/>
        </p:nvSpPr>
        <p:spPr>
          <a:xfrm>
            <a:off x="2145096" y="3751657"/>
            <a:ext cx="2498912" cy="738664"/>
          </a:xfrm>
          <a:prstGeom prst="rect">
            <a:avLst/>
          </a:prstGeom>
          <a:noFill/>
        </p:spPr>
        <p:txBody>
          <a:bodyPr wrap="square" rtlCol="0">
            <a:spAutoFit/>
          </a:bodyPr>
          <a:lstStyle/>
          <a:p>
            <a:r>
              <a:rPr lang="it-IT" sz="1400" dirty="0">
                <a:latin typeface="Calibri" panose="020F0502020204030204" pitchFamily="34" charset="0"/>
              </a:rPr>
              <a:t>…evitato di effettuare investimenti che aveva in programma</a:t>
            </a:r>
          </a:p>
        </p:txBody>
      </p:sp>
      <p:sp>
        <p:nvSpPr>
          <p:cNvPr id="61" name="CasellaDiTesto 60"/>
          <p:cNvSpPr txBox="1"/>
          <p:nvPr/>
        </p:nvSpPr>
        <p:spPr>
          <a:xfrm>
            <a:off x="1334624" y="3751657"/>
            <a:ext cx="822662" cy="523220"/>
          </a:xfrm>
          <a:prstGeom prst="rect">
            <a:avLst/>
          </a:prstGeom>
          <a:noFill/>
        </p:spPr>
        <p:txBody>
          <a:bodyPr wrap="none" rtlCol="0">
            <a:spAutoFit/>
          </a:bodyPr>
          <a:lstStyle/>
          <a:p>
            <a:pPr algn="r"/>
            <a:r>
              <a:rPr lang="it-IT" sz="2800" b="0" dirty="0">
                <a:solidFill>
                  <a:srgbClr val="FF6600"/>
                </a:solidFill>
                <a:latin typeface="Calibri" panose="020F0502020204030204" pitchFamily="34" charset="0"/>
              </a:rPr>
              <a:t>63,6</a:t>
            </a:r>
            <a:endParaRPr lang="en-US" sz="2800" b="0" dirty="0">
              <a:solidFill>
                <a:srgbClr val="FF6600"/>
              </a:solidFill>
              <a:latin typeface="Calibri" panose="020F0502020204030204" pitchFamily="34" charset="0"/>
            </a:endParaRPr>
          </a:p>
        </p:txBody>
      </p:sp>
      <p:sp>
        <p:nvSpPr>
          <p:cNvPr id="62" name="CasellaDiTesto 61"/>
          <p:cNvSpPr txBox="1"/>
          <p:nvPr/>
        </p:nvSpPr>
        <p:spPr>
          <a:xfrm>
            <a:off x="2145096" y="4603719"/>
            <a:ext cx="2714936" cy="738664"/>
          </a:xfrm>
          <a:prstGeom prst="rect">
            <a:avLst/>
          </a:prstGeom>
          <a:noFill/>
        </p:spPr>
        <p:txBody>
          <a:bodyPr wrap="square" rtlCol="0">
            <a:spAutoFit/>
          </a:bodyPr>
          <a:lstStyle/>
          <a:p>
            <a:r>
              <a:rPr lang="it-IT" sz="1400" dirty="0">
                <a:latin typeface="Calibri" panose="020F0502020204030204" pitchFamily="34" charset="0"/>
              </a:rPr>
              <a:t>…evitato di effettuare investimenti, anche se comunque non erano in programma</a:t>
            </a:r>
          </a:p>
        </p:txBody>
      </p:sp>
      <p:sp>
        <p:nvSpPr>
          <p:cNvPr id="63" name="CasellaDiTesto 62"/>
          <p:cNvSpPr txBox="1"/>
          <p:nvPr/>
        </p:nvSpPr>
        <p:spPr>
          <a:xfrm>
            <a:off x="1334624" y="4546828"/>
            <a:ext cx="822662" cy="523220"/>
          </a:xfrm>
          <a:prstGeom prst="rect">
            <a:avLst/>
          </a:prstGeom>
          <a:noFill/>
        </p:spPr>
        <p:txBody>
          <a:bodyPr wrap="none" rtlCol="0">
            <a:spAutoFit/>
          </a:bodyPr>
          <a:lstStyle/>
          <a:p>
            <a:pPr algn="r"/>
            <a:r>
              <a:rPr lang="it-IT" sz="2800" b="0" dirty="0">
                <a:solidFill>
                  <a:srgbClr val="FF6600"/>
                </a:solidFill>
                <a:latin typeface="Calibri" panose="020F0502020204030204" pitchFamily="34" charset="0"/>
              </a:rPr>
              <a:t>23,6</a:t>
            </a:r>
            <a:endParaRPr lang="en-US" sz="2800" b="0" dirty="0">
              <a:solidFill>
                <a:srgbClr val="FF6600"/>
              </a:solidFill>
              <a:latin typeface="Calibri" panose="020F0502020204030204" pitchFamily="34" charset="0"/>
            </a:endParaRPr>
          </a:p>
        </p:txBody>
      </p:sp>
      <p:sp>
        <p:nvSpPr>
          <p:cNvPr id="64" name="CasellaDiTesto 63"/>
          <p:cNvSpPr txBox="1"/>
          <p:nvPr/>
        </p:nvSpPr>
        <p:spPr>
          <a:xfrm>
            <a:off x="2145096" y="5445224"/>
            <a:ext cx="2498912" cy="523220"/>
          </a:xfrm>
          <a:prstGeom prst="rect">
            <a:avLst/>
          </a:prstGeom>
          <a:noFill/>
        </p:spPr>
        <p:txBody>
          <a:bodyPr wrap="square" rtlCol="0">
            <a:spAutoFit/>
          </a:bodyPr>
          <a:lstStyle/>
          <a:p>
            <a:r>
              <a:rPr lang="it-IT" sz="1400" dirty="0">
                <a:latin typeface="Calibri" panose="020F0502020204030204" pitchFamily="34" charset="0"/>
              </a:rPr>
              <a:t>…interrotto investimenti che erano in corso</a:t>
            </a:r>
          </a:p>
        </p:txBody>
      </p:sp>
      <p:sp>
        <p:nvSpPr>
          <p:cNvPr id="65" name="CasellaDiTesto 64"/>
          <p:cNvSpPr txBox="1"/>
          <p:nvPr/>
        </p:nvSpPr>
        <p:spPr>
          <a:xfrm>
            <a:off x="1334624" y="5445224"/>
            <a:ext cx="822662" cy="523220"/>
          </a:xfrm>
          <a:prstGeom prst="rect">
            <a:avLst/>
          </a:prstGeom>
          <a:noFill/>
        </p:spPr>
        <p:txBody>
          <a:bodyPr wrap="none" rtlCol="0">
            <a:spAutoFit/>
          </a:bodyPr>
          <a:lstStyle/>
          <a:p>
            <a:pPr algn="r"/>
            <a:r>
              <a:rPr lang="it-IT" sz="2800" b="0" dirty="0">
                <a:solidFill>
                  <a:srgbClr val="FF6600"/>
                </a:solidFill>
                <a:latin typeface="Calibri" panose="020F0502020204030204" pitchFamily="34" charset="0"/>
              </a:rPr>
              <a:t>12,8</a:t>
            </a:r>
            <a:endParaRPr lang="en-US" sz="2800" b="0" dirty="0">
              <a:solidFill>
                <a:srgbClr val="FF6600"/>
              </a:solidFill>
              <a:latin typeface="Calibri" panose="020F0502020204030204" pitchFamily="34" charset="0"/>
            </a:endParaRPr>
          </a:p>
        </p:txBody>
      </p:sp>
      <p:sp>
        <p:nvSpPr>
          <p:cNvPr id="72" name="Text Box 49"/>
          <p:cNvSpPr txBox="1">
            <a:spLocks noChangeArrowheads="1"/>
          </p:cNvSpPr>
          <p:nvPr/>
        </p:nvSpPr>
        <p:spPr bwMode="auto">
          <a:xfrm>
            <a:off x="5253308" y="5687931"/>
            <a:ext cx="3356094"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1.471 casi. Esclusivamente le imprese che hanno dichiarato di aver assistito ad una riduzione dei ricavi nel corso dell’ultimo anno.</a:t>
            </a:r>
            <a:r>
              <a:rPr lang="it-IT" altLang="ja-JP" sz="900" b="0" dirty="0">
                <a:latin typeface="Calibri" panose="020F0502020204030204" pitchFamily="34" charset="0"/>
              </a:rPr>
              <a:t>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Tree>
    <p:extLst>
      <p:ext uri="{BB962C8B-B14F-4D97-AF65-F5344CB8AC3E}">
        <p14:creationId xmlns:p14="http://schemas.microsoft.com/office/powerpoint/2010/main" val="2287981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24000" y="1461600"/>
            <a:ext cx="2789901" cy="1900800"/>
          </a:xfrm>
          <a:prstGeom prst="rect">
            <a:avLst/>
          </a:prstGeom>
        </p:spPr>
      </p:pic>
      <p:pic>
        <p:nvPicPr>
          <p:cNvPr id="3" name="Immagine 2"/>
          <p:cNvPicPr>
            <a:picLocks noChangeAspect="1"/>
          </p:cNvPicPr>
          <p:nvPr/>
        </p:nvPicPr>
        <p:blipFill>
          <a:blip r:embed="rId3"/>
          <a:stretch>
            <a:fillRect/>
          </a:stretch>
        </p:blipFill>
        <p:spPr>
          <a:xfrm>
            <a:off x="6112800" y="1461600"/>
            <a:ext cx="2793064" cy="1900800"/>
          </a:xfrm>
          <a:prstGeom prst="rect">
            <a:avLst/>
          </a:prstGeom>
        </p:spPr>
      </p:pic>
      <p:sp>
        <p:nvSpPr>
          <p:cNvPr id="87" name="Rectangle 4"/>
          <p:cNvSpPr txBox="1">
            <a:spLocks noChangeArrowheads="1"/>
          </p:cNvSpPr>
          <p:nvPr/>
        </p:nvSpPr>
        <p:spPr bwMode="auto">
          <a:xfrm>
            <a:off x="395288" y="188913"/>
            <a:ext cx="846393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congiuntura e tendenze | </a:t>
            </a:r>
            <a:r>
              <a:rPr lang="it-IT" altLang="it-IT" sz="2000" dirty="0">
                <a:latin typeface="Calibri" panose="020F0502020204030204" pitchFamily="34" charset="0"/>
                <a:cs typeface="Arial" panose="020B0604020202020204" pitchFamily="34" charset="0"/>
              </a:rPr>
              <a:t>rallenta la </a:t>
            </a:r>
            <a:r>
              <a:rPr lang="it-IT" altLang="it-IT" sz="2000" u="sng" dirty="0">
                <a:latin typeface="Calibri" panose="020F0502020204030204" pitchFamily="34" charset="0"/>
                <a:cs typeface="Arial" panose="020B0604020202020204" pitchFamily="34" charset="0"/>
              </a:rPr>
              <a:t>dinamica occupazionale</a:t>
            </a:r>
            <a:r>
              <a:rPr lang="it-IT" altLang="it-IT" sz="2000" dirty="0">
                <a:latin typeface="Calibri" panose="020F0502020204030204" pitchFamily="34" charset="0"/>
                <a:cs typeface="Arial" panose="020B0604020202020204" pitchFamily="34" charset="0"/>
              </a:rPr>
              <a:t> nella prima metà del 2016, con un </a:t>
            </a:r>
            <a:r>
              <a:rPr lang="it-IT" altLang="it-IT" sz="2000" i="1" dirty="0" err="1">
                <a:latin typeface="Calibri" panose="020F0502020204030204" pitchFamily="34" charset="0"/>
                <a:cs typeface="Arial" panose="020B0604020202020204" pitchFamily="34" charset="0"/>
              </a:rPr>
              <a:t>outlook</a:t>
            </a:r>
            <a:r>
              <a:rPr lang="it-IT" altLang="it-IT" sz="2000" dirty="0">
                <a:latin typeface="Calibri" panose="020F0502020204030204" pitchFamily="34" charset="0"/>
                <a:cs typeface="Arial" panose="020B0604020202020204" pitchFamily="34" charset="0"/>
              </a:rPr>
              <a:t> di sostanziale stabilità in vista della seconda parte dell’anno…</a:t>
            </a:r>
          </a:p>
        </p:txBody>
      </p:sp>
      <p:sp>
        <p:nvSpPr>
          <p:cNvPr id="36" name="Ovale 35"/>
          <p:cNvSpPr/>
          <p:nvPr/>
        </p:nvSpPr>
        <p:spPr bwMode="auto">
          <a:xfrm>
            <a:off x="6393349" y="4429584"/>
            <a:ext cx="688243" cy="688243"/>
          </a:xfrm>
          <a:prstGeom prst="ellipse">
            <a:avLst/>
          </a:prstGeom>
          <a:solidFill>
            <a:schemeClr val="bg1"/>
          </a:solidFill>
          <a:ln w="12700" cap="flat" cmpd="sng" algn="ctr">
            <a:solidFill>
              <a:srgbClr val="364E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7" name="Ovale 36"/>
          <p:cNvSpPr/>
          <p:nvPr/>
        </p:nvSpPr>
        <p:spPr bwMode="auto">
          <a:xfrm>
            <a:off x="7182419" y="4147360"/>
            <a:ext cx="688243" cy="688243"/>
          </a:xfrm>
          <a:prstGeom prst="ellipse">
            <a:avLst/>
          </a:prstGeom>
          <a:solidFill>
            <a:srgbClr val="364E88"/>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8" name="Ovale 37"/>
          <p:cNvSpPr/>
          <p:nvPr/>
        </p:nvSpPr>
        <p:spPr bwMode="auto">
          <a:xfrm>
            <a:off x="3341195" y="4438550"/>
            <a:ext cx="688243" cy="688243"/>
          </a:xfrm>
          <a:prstGeom prst="ellipse">
            <a:avLst/>
          </a:prstGeom>
          <a:solidFill>
            <a:schemeClr val="bg1"/>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9" name="Ovale 38"/>
          <p:cNvSpPr/>
          <p:nvPr/>
        </p:nvSpPr>
        <p:spPr bwMode="auto">
          <a:xfrm>
            <a:off x="4112160" y="4156326"/>
            <a:ext cx="688243" cy="688243"/>
          </a:xfrm>
          <a:prstGeom prst="ellipse">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0" name="Ovale 39"/>
          <p:cNvSpPr/>
          <p:nvPr/>
        </p:nvSpPr>
        <p:spPr bwMode="auto">
          <a:xfrm>
            <a:off x="4896248" y="3860150"/>
            <a:ext cx="688243" cy="688243"/>
          </a:xfrm>
          <a:prstGeom prst="ellipse">
            <a:avLst/>
          </a:prstGeom>
          <a:solidFill>
            <a:schemeClr val="bg1"/>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3" name="CasellaDiTesto 42"/>
          <p:cNvSpPr txBox="1"/>
          <p:nvPr/>
        </p:nvSpPr>
        <p:spPr>
          <a:xfrm>
            <a:off x="3227681" y="4551839"/>
            <a:ext cx="915270" cy="461665"/>
          </a:xfrm>
          <a:prstGeom prst="rect">
            <a:avLst/>
          </a:prstGeom>
          <a:noFill/>
        </p:spPr>
        <p:txBody>
          <a:bodyPr wrap="square" rtlCol="0">
            <a:spAutoFit/>
          </a:bodyPr>
          <a:lstStyle/>
          <a:p>
            <a:pPr algn="ctr"/>
            <a:r>
              <a:rPr lang="it-IT" sz="2400" b="0" dirty="0">
                <a:solidFill>
                  <a:srgbClr val="FF6600"/>
                </a:solidFill>
                <a:latin typeface="Calibri" panose="020F0502020204030204" pitchFamily="34" charset="0"/>
              </a:rPr>
              <a:t>28,0</a:t>
            </a:r>
          </a:p>
        </p:txBody>
      </p:sp>
      <p:sp>
        <p:nvSpPr>
          <p:cNvPr id="44" name="CasellaDiTesto 43"/>
          <p:cNvSpPr txBox="1"/>
          <p:nvPr/>
        </p:nvSpPr>
        <p:spPr>
          <a:xfrm>
            <a:off x="3998646" y="4269615"/>
            <a:ext cx="915270" cy="461665"/>
          </a:xfrm>
          <a:prstGeom prst="rect">
            <a:avLst/>
          </a:prstGeom>
          <a:noFill/>
        </p:spPr>
        <p:txBody>
          <a:bodyPr wrap="square" rtlCol="0">
            <a:spAutoFit/>
          </a:bodyPr>
          <a:lstStyle/>
          <a:p>
            <a:pPr algn="ctr"/>
            <a:r>
              <a:rPr lang="it-IT" sz="2400" b="0" dirty="0">
                <a:solidFill>
                  <a:schemeClr val="bg1"/>
                </a:solidFill>
                <a:latin typeface="Calibri" panose="020F0502020204030204" pitchFamily="34" charset="0"/>
              </a:rPr>
              <a:t>28,3</a:t>
            </a:r>
          </a:p>
        </p:txBody>
      </p:sp>
      <p:sp>
        <p:nvSpPr>
          <p:cNvPr id="48" name="CasellaDiTesto 47"/>
          <p:cNvSpPr txBox="1"/>
          <p:nvPr/>
        </p:nvSpPr>
        <p:spPr>
          <a:xfrm>
            <a:off x="4791699" y="3973439"/>
            <a:ext cx="915270" cy="461665"/>
          </a:xfrm>
          <a:prstGeom prst="rect">
            <a:avLst/>
          </a:prstGeom>
          <a:noFill/>
        </p:spPr>
        <p:txBody>
          <a:bodyPr wrap="square" rtlCol="0">
            <a:spAutoFit/>
          </a:bodyPr>
          <a:lstStyle>
            <a:defPPr>
              <a:defRPr lang="it-IT"/>
            </a:defPPr>
            <a:lvl1pPr algn="ctr">
              <a:defRPr sz="2400" b="0">
                <a:solidFill>
                  <a:srgbClr val="FF6600"/>
                </a:solidFill>
                <a:latin typeface="Calibri" panose="020F0502020204030204" pitchFamily="34" charset="0"/>
              </a:defRPr>
            </a:lvl1pPr>
          </a:lstStyle>
          <a:p>
            <a:r>
              <a:rPr lang="it-IT" dirty="0"/>
              <a:t>28,5</a:t>
            </a:r>
          </a:p>
        </p:txBody>
      </p:sp>
      <p:sp>
        <p:nvSpPr>
          <p:cNvPr id="52" name="CasellaDiTesto 51"/>
          <p:cNvSpPr txBox="1"/>
          <p:nvPr/>
        </p:nvSpPr>
        <p:spPr>
          <a:xfrm>
            <a:off x="6279835" y="4542873"/>
            <a:ext cx="915270" cy="461665"/>
          </a:xfrm>
          <a:prstGeom prst="rect">
            <a:avLst/>
          </a:prstGeom>
          <a:noFill/>
        </p:spPr>
        <p:txBody>
          <a:bodyPr wrap="square" rtlCol="0">
            <a:spAutoFit/>
          </a:bodyPr>
          <a:lstStyle/>
          <a:p>
            <a:pPr algn="ctr"/>
            <a:r>
              <a:rPr lang="it-IT" sz="2400" b="0" dirty="0">
                <a:solidFill>
                  <a:srgbClr val="364E88"/>
                </a:solidFill>
                <a:latin typeface="Calibri" panose="020F0502020204030204" pitchFamily="34" charset="0"/>
              </a:rPr>
              <a:t>29,5</a:t>
            </a:r>
          </a:p>
        </p:txBody>
      </p:sp>
      <p:sp>
        <p:nvSpPr>
          <p:cNvPr id="53" name="CasellaDiTesto 52"/>
          <p:cNvSpPr txBox="1"/>
          <p:nvPr/>
        </p:nvSpPr>
        <p:spPr>
          <a:xfrm>
            <a:off x="7068905" y="4260649"/>
            <a:ext cx="915270" cy="461665"/>
          </a:xfrm>
          <a:prstGeom prst="rect">
            <a:avLst/>
          </a:prstGeom>
          <a:noFill/>
        </p:spPr>
        <p:txBody>
          <a:bodyPr wrap="square" rtlCol="0">
            <a:spAutoFit/>
          </a:bodyPr>
          <a:lstStyle/>
          <a:p>
            <a:pPr algn="ctr"/>
            <a:r>
              <a:rPr lang="it-IT" sz="2400" b="0" dirty="0">
                <a:solidFill>
                  <a:schemeClr val="bg1"/>
                </a:solidFill>
                <a:latin typeface="Calibri" panose="020F0502020204030204" pitchFamily="34" charset="0"/>
              </a:rPr>
              <a:t>30,5</a:t>
            </a:r>
          </a:p>
        </p:txBody>
      </p:sp>
      <p:sp>
        <p:nvSpPr>
          <p:cNvPr id="55" name="Ovale 54"/>
          <p:cNvSpPr/>
          <p:nvPr/>
        </p:nvSpPr>
        <p:spPr bwMode="auto">
          <a:xfrm>
            <a:off x="7929930" y="3851184"/>
            <a:ext cx="688243" cy="688243"/>
          </a:xfrm>
          <a:prstGeom prst="ellipse">
            <a:avLst/>
          </a:prstGeom>
          <a:solidFill>
            <a:schemeClr val="bg1"/>
          </a:solidFill>
          <a:ln w="12700" cap="flat" cmpd="sng" algn="ctr">
            <a:solidFill>
              <a:srgbClr val="364E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2" name="CasellaDiTesto 61"/>
          <p:cNvSpPr txBox="1"/>
          <p:nvPr/>
        </p:nvSpPr>
        <p:spPr>
          <a:xfrm>
            <a:off x="7825381" y="3964473"/>
            <a:ext cx="915270" cy="461665"/>
          </a:xfrm>
          <a:prstGeom prst="rect">
            <a:avLst/>
          </a:prstGeom>
          <a:noFill/>
        </p:spPr>
        <p:txBody>
          <a:bodyPr wrap="square" rtlCol="0">
            <a:spAutoFit/>
          </a:bodyPr>
          <a:lstStyle>
            <a:defPPr>
              <a:defRPr lang="it-IT"/>
            </a:defPPr>
            <a:lvl1pPr algn="ctr">
              <a:defRPr sz="2400" b="0">
                <a:solidFill>
                  <a:srgbClr val="364E88"/>
                </a:solidFill>
                <a:latin typeface="Calibri" panose="020F0502020204030204" pitchFamily="34" charset="0"/>
              </a:defRPr>
            </a:lvl1pPr>
          </a:lstStyle>
          <a:p>
            <a:r>
              <a:rPr lang="it-IT" dirty="0"/>
              <a:t>31,3</a:t>
            </a:r>
          </a:p>
        </p:txBody>
      </p:sp>
      <p:sp>
        <p:nvSpPr>
          <p:cNvPr id="42" name="Rettangolo 41"/>
          <p:cNvSpPr/>
          <p:nvPr/>
        </p:nvSpPr>
        <p:spPr bwMode="auto">
          <a:xfrm>
            <a:off x="6073226" y="3472146"/>
            <a:ext cx="2864306" cy="1982317"/>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5" name="Rettangolo 44"/>
          <p:cNvSpPr/>
          <p:nvPr/>
        </p:nvSpPr>
        <p:spPr bwMode="auto">
          <a:xfrm>
            <a:off x="2987824" y="3472146"/>
            <a:ext cx="2864306" cy="1982317"/>
          </a:xfrm>
          <a:prstGeom prst="rect">
            <a:avLst/>
          </a:prstGeom>
          <a:no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6" name="CasellaDiTesto 45"/>
          <p:cNvSpPr txBox="1"/>
          <p:nvPr/>
        </p:nvSpPr>
        <p:spPr>
          <a:xfrm>
            <a:off x="6075665" y="3465209"/>
            <a:ext cx="1764970" cy="338554"/>
          </a:xfrm>
          <a:prstGeom prst="rect">
            <a:avLst/>
          </a:prstGeom>
          <a:noFill/>
        </p:spPr>
        <p:txBody>
          <a:bodyPr wrap="none" rtlCol="0">
            <a:spAutoFit/>
          </a:bodyPr>
          <a:lstStyle/>
          <a:p>
            <a:r>
              <a:rPr lang="it-IT" sz="1600" dirty="0">
                <a:latin typeface="Calibri" panose="020F0502020204030204" pitchFamily="34" charset="0"/>
              </a:rPr>
              <a:t>Terziario </a:t>
            </a:r>
            <a:r>
              <a:rPr lang="it-IT" sz="1200" b="0" i="1" dirty="0">
                <a:latin typeface="Calibri" panose="020F0502020204030204" pitchFamily="34" charset="0"/>
              </a:rPr>
              <a:t>(andamento)</a:t>
            </a:r>
            <a:endParaRPr lang="en-US" sz="1200" dirty="0">
              <a:latin typeface="Calibri" panose="020F0502020204030204" pitchFamily="34" charset="0"/>
            </a:endParaRPr>
          </a:p>
        </p:txBody>
      </p:sp>
      <p:sp>
        <p:nvSpPr>
          <p:cNvPr id="47" name="CasellaDiTesto 46"/>
          <p:cNvSpPr txBox="1"/>
          <p:nvPr/>
        </p:nvSpPr>
        <p:spPr>
          <a:xfrm>
            <a:off x="2991012" y="3465209"/>
            <a:ext cx="2783775" cy="338554"/>
          </a:xfrm>
          <a:prstGeom prst="rect">
            <a:avLst/>
          </a:prstGeom>
          <a:noFill/>
        </p:spPr>
        <p:txBody>
          <a:bodyPr wrap="none" rtlCol="0">
            <a:spAutoFit/>
          </a:bodyPr>
          <a:lstStyle/>
          <a:p>
            <a:r>
              <a:rPr lang="it-IT" sz="1600" dirty="0">
                <a:latin typeface="Calibri" panose="020F0502020204030204" pitchFamily="34" charset="0"/>
              </a:rPr>
              <a:t>Dettaglio alimentare </a:t>
            </a:r>
            <a:r>
              <a:rPr lang="it-IT" sz="1200" b="0" i="1" dirty="0">
                <a:latin typeface="Calibri" panose="020F0502020204030204" pitchFamily="34" charset="0"/>
              </a:rPr>
              <a:t>(andamento)</a:t>
            </a:r>
            <a:endParaRPr lang="en-US" sz="1200" b="0" i="1" dirty="0">
              <a:latin typeface="Calibri" panose="020F0502020204030204" pitchFamily="34" charset="0"/>
            </a:endParaRPr>
          </a:p>
        </p:txBody>
      </p:sp>
      <p:sp>
        <p:nvSpPr>
          <p:cNvPr id="59" name="Rettangolo 58"/>
          <p:cNvSpPr/>
          <p:nvPr/>
        </p:nvSpPr>
        <p:spPr bwMode="auto">
          <a:xfrm>
            <a:off x="6073226" y="1364947"/>
            <a:ext cx="2864306" cy="1982317"/>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7" name="Rettangolo 66"/>
          <p:cNvSpPr/>
          <p:nvPr/>
        </p:nvSpPr>
        <p:spPr bwMode="auto">
          <a:xfrm>
            <a:off x="2987824" y="1364947"/>
            <a:ext cx="2864306" cy="1982317"/>
          </a:xfrm>
          <a:prstGeom prst="rect">
            <a:avLst/>
          </a:prstGeom>
          <a:no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CasellaDiTesto 33"/>
          <p:cNvSpPr txBox="1"/>
          <p:nvPr/>
        </p:nvSpPr>
        <p:spPr>
          <a:xfrm>
            <a:off x="6072477" y="1334952"/>
            <a:ext cx="1476558" cy="338554"/>
          </a:xfrm>
          <a:prstGeom prst="rect">
            <a:avLst/>
          </a:prstGeom>
          <a:noFill/>
        </p:spPr>
        <p:txBody>
          <a:bodyPr wrap="none" rtlCol="0">
            <a:spAutoFit/>
          </a:bodyPr>
          <a:lstStyle/>
          <a:p>
            <a:r>
              <a:rPr lang="it-IT" sz="1600" dirty="0">
                <a:latin typeface="Calibri" panose="020F0502020204030204" pitchFamily="34" charset="0"/>
              </a:rPr>
              <a:t>Terziario </a:t>
            </a:r>
            <a:r>
              <a:rPr lang="it-IT" sz="1200" b="0" i="1" dirty="0">
                <a:latin typeface="Calibri" panose="020F0502020204030204" pitchFamily="34" charset="0"/>
              </a:rPr>
              <a:t>(2016 I)</a:t>
            </a:r>
            <a:endParaRPr lang="en-US" sz="1200" b="0" i="1" dirty="0">
              <a:latin typeface="Calibri" panose="020F0502020204030204" pitchFamily="34" charset="0"/>
            </a:endParaRPr>
          </a:p>
        </p:txBody>
      </p:sp>
      <p:sp>
        <p:nvSpPr>
          <p:cNvPr id="41" name="CasellaDiTesto 40"/>
          <p:cNvSpPr txBox="1"/>
          <p:nvPr/>
        </p:nvSpPr>
        <p:spPr>
          <a:xfrm>
            <a:off x="2987824" y="1334952"/>
            <a:ext cx="2504981" cy="338554"/>
          </a:xfrm>
          <a:prstGeom prst="rect">
            <a:avLst/>
          </a:prstGeom>
          <a:noFill/>
        </p:spPr>
        <p:txBody>
          <a:bodyPr wrap="none" rtlCol="0">
            <a:spAutoFit/>
          </a:bodyPr>
          <a:lstStyle/>
          <a:p>
            <a:r>
              <a:rPr lang="it-IT" sz="1600" dirty="0">
                <a:latin typeface="Calibri" panose="020F0502020204030204" pitchFamily="34" charset="0"/>
              </a:rPr>
              <a:t>Dettaglio alimentare </a:t>
            </a:r>
            <a:r>
              <a:rPr lang="it-IT" sz="1200" b="0" i="1" dirty="0">
                <a:latin typeface="Calibri" panose="020F0502020204030204" pitchFamily="34" charset="0"/>
              </a:rPr>
              <a:t>(2016 I)</a:t>
            </a:r>
            <a:endParaRPr lang="en-US" sz="1200" b="0" i="1" dirty="0">
              <a:latin typeface="Calibri" panose="020F0502020204030204" pitchFamily="34" charset="0"/>
            </a:endParaRPr>
          </a:p>
        </p:txBody>
      </p:sp>
      <p:sp>
        <p:nvSpPr>
          <p:cNvPr id="63" name="Rettangolo 62"/>
          <p:cNvSpPr/>
          <p:nvPr/>
        </p:nvSpPr>
        <p:spPr>
          <a:xfrm>
            <a:off x="3165088" y="5133120"/>
            <a:ext cx="1072852" cy="307777"/>
          </a:xfrm>
          <a:prstGeom prst="rect">
            <a:avLst/>
          </a:prstGeom>
        </p:spPr>
        <p:txBody>
          <a:bodyPr wrap="square">
            <a:spAutoFit/>
          </a:bodyPr>
          <a:lstStyle/>
          <a:p>
            <a:pPr algn="ctr"/>
            <a:r>
              <a:rPr lang="it-IT" sz="1400" i="1" dirty="0">
                <a:latin typeface="Calibri" panose="020F0502020204030204" pitchFamily="34" charset="0"/>
              </a:rPr>
              <a:t>2015 II</a:t>
            </a:r>
            <a:endParaRPr lang="it-IT" sz="1050" b="1" i="1" dirty="0">
              <a:latin typeface="Calibri" panose="020F0502020204030204" pitchFamily="34" charset="0"/>
            </a:endParaRPr>
          </a:p>
        </p:txBody>
      </p:sp>
      <p:sp>
        <p:nvSpPr>
          <p:cNvPr id="64" name="Rettangolo 63"/>
          <p:cNvSpPr/>
          <p:nvPr/>
        </p:nvSpPr>
        <p:spPr>
          <a:xfrm>
            <a:off x="3972255" y="4853815"/>
            <a:ext cx="1072852" cy="307777"/>
          </a:xfrm>
          <a:prstGeom prst="rect">
            <a:avLst/>
          </a:prstGeom>
        </p:spPr>
        <p:txBody>
          <a:bodyPr wrap="square">
            <a:spAutoFit/>
          </a:bodyPr>
          <a:lstStyle/>
          <a:p>
            <a:pPr algn="ctr"/>
            <a:r>
              <a:rPr lang="it-IT" sz="1400" i="1" dirty="0">
                <a:latin typeface="Calibri" panose="020F0502020204030204" pitchFamily="34" charset="0"/>
              </a:rPr>
              <a:t>2016 I</a:t>
            </a:r>
            <a:endParaRPr lang="it-IT" sz="1050" b="1" i="1" dirty="0">
              <a:latin typeface="Calibri" panose="020F0502020204030204" pitchFamily="34" charset="0"/>
            </a:endParaRPr>
          </a:p>
        </p:txBody>
      </p:sp>
      <p:sp>
        <p:nvSpPr>
          <p:cNvPr id="66" name="Rettangolo 65"/>
          <p:cNvSpPr/>
          <p:nvPr/>
        </p:nvSpPr>
        <p:spPr>
          <a:xfrm>
            <a:off x="4775004" y="4586746"/>
            <a:ext cx="1072852" cy="523220"/>
          </a:xfrm>
          <a:prstGeom prst="rect">
            <a:avLst/>
          </a:prstGeom>
        </p:spPr>
        <p:txBody>
          <a:bodyPr wrap="square">
            <a:spAutoFit/>
          </a:bodyPr>
          <a:lstStyle/>
          <a:p>
            <a:pPr algn="ctr"/>
            <a:r>
              <a:rPr lang="it-IT" sz="1400" i="1" dirty="0">
                <a:latin typeface="Calibri" panose="020F0502020204030204" pitchFamily="34" charset="0"/>
              </a:rPr>
              <a:t>2016 II (</a:t>
            </a:r>
            <a:r>
              <a:rPr lang="it-IT" sz="1400" i="1" dirty="0" err="1">
                <a:latin typeface="Calibri" panose="020F0502020204030204" pitchFamily="34" charset="0"/>
              </a:rPr>
              <a:t>prev</a:t>
            </a:r>
            <a:r>
              <a:rPr lang="it-IT" sz="1400" i="1" dirty="0">
                <a:latin typeface="Calibri" panose="020F0502020204030204" pitchFamily="34" charset="0"/>
              </a:rPr>
              <a:t>)</a:t>
            </a:r>
            <a:endParaRPr lang="it-IT" sz="1050" b="1" i="1" dirty="0">
              <a:latin typeface="Calibri" panose="020F0502020204030204" pitchFamily="34" charset="0"/>
            </a:endParaRPr>
          </a:p>
        </p:txBody>
      </p:sp>
      <p:sp>
        <p:nvSpPr>
          <p:cNvPr id="68" name="Rettangolo 67"/>
          <p:cNvSpPr/>
          <p:nvPr/>
        </p:nvSpPr>
        <p:spPr>
          <a:xfrm>
            <a:off x="6217242" y="5124154"/>
            <a:ext cx="1072852" cy="307777"/>
          </a:xfrm>
          <a:prstGeom prst="rect">
            <a:avLst/>
          </a:prstGeom>
        </p:spPr>
        <p:txBody>
          <a:bodyPr wrap="square">
            <a:spAutoFit/>
          </a:bodyPr>
          <a:lstStyle/>
          <a:p>
            <a:pPr algn="ctr"/>
            <a:r>
              <a:rPr lang="it-IT" sz="1400" i="1" dirty="0">
                <a:latin typeface="Calibri" panose="020F0502020204030204" pitchFamily="34" charset="0"/>
              </a:rPr>
              <a:t>2015 II</a:t>
            </a:r>
            <a:endParaRPr lang="it-IT" sz="1050" b="1" i="1" dirty="0">
              <a:latin typeface="Calibri" panose="020F0502020204030204" pitchFamily="34" charset="0"/>
            </a:endParaRPr>
          </a:p>
        </p:txBody>
      </p:sp>
      <p:sp>
        <p:nvSpPr>
          <p:cNvPr id="69" name="Rettangolo 68"/>
          <p:cNvSpPr/>
          <p:nvPr/>
        </p:nvSpPr>
        <p:spPr>
          <a:xfrm>
            <a:off x="7042514" y="4844849"/>
            <a:ext cx="1072852" cy="307777"/>
          </a:xfrm>
          <a:prstGeom prst="rect">
            <a:avLst/>
          </a:prstGeom>
        </p:spPr>
        <p:txBody>
          <a:bodyPr wrap="square">
            <a:spAutoFit/>
          </a:bodyPr>
          <a:lstStyle/>
          <a:p>
            <a:pPr algn="ctr"/>
            <a:r>
              <a:rPr lang="it-IT" sz="1400" i="1" dirty="0">
                <a:latin typeface="Calibri" panose="020F0502020204030204" pitchFamily="34" charset="0"/>
              </a:rPr>
              <a:t>2016 I</a:t>
            </a:r>
            <a:endParaRPr lang="it-IT" sz="1050" b="1" i="1" dirty="0">
              <a:latin typeface="Calibri" panose="020F0502020204030204" pitchFamily="34" charset="0"/>
            </a:endParaRPr>
          </a:p>
        </p:txBody>
      </p:sp>
      <p:sp>
        <p:nvSpPr>
          <p:cNvPr id="70" name="Rettangolo 69"/>
          <p:cNvSpPr/>
          <p:nvPr/>
        </p:nvSpPr>
        <p:spPr>
          <a:xfrm>
            <a:off x="7808686" y="4577780"/>
            <a:ext cx="1072852" cy="523220"/>
          </a:xfrm>
          <a:prstGeom prst="rect">
            <a:avLst/>
          </a:prstGeom>
        </p:spPr>
        <p:txBody>
          <a:bodyPr wrap="square">
            <a:spAutoFit/>
          </a:bodyPr>
          <a:lstStyle/>
          <a:p>
            <a:pPr algn="ctr"/>
            <a:r>
              <a:rPr lang="it-IT" sz="1400" i="1" dirty="0">
                <a:latin typeface="Calibri" panose="020F0502020204030204" pitchFamily="34" charset="0"/>
              </a:rPr>
              <a:t>2016 II (</a:t>
            </a:r>
            <a:r>
              <a:rPr lang="it-IT" sz="1400" i="1" dirty="0" err="1">
                <a:latin typeface="Calibri" panose="020F0502020204030204" pitchFamily="34" charset="0"/>
              </a:rPr>
              <a:t>prev</a:t>
            </a:r>
            <a:r>
              <a:rPr lang="it-IT" sz="1400" i="1" dirty="0">
                <a:latin typeface="Calibri" panose="020F0502020204030204" pitchFamily="34" charset="0"/>
              </a:rPr>
              <a:t>)</a:t>
            </a:r>
            <a:endParaRPr lang="it-IT" sz="1050" b="1" i="1" dirty="0">
              <a:latin typeface="Calibri" panose="020F0502020204030204" pitchFamily="34" charset="0"/>
            </a:endParaRPr>
          </a:p>
        </p:txBody>
      </p:sp>
      <p:sp>
        <p:nvSpPr>
          <p:cNvPr id="71" name="CasellaDiTesto 70"/>
          <p:cNvSpPr txBox="1"/>
          <p:nvPr/>
        </p:nvSpPr>
        <p:spPr>
          <a:xfrm>
            <a:off x="2898672" y="5485473"/>
            <a:ext cx="6102186" cy="240066"/>
          </a:xfrm>
          <a:prstGeom prst="rect">
            <a:avLst/>
          </a:prstGeom>
          <a:noFill/>
        </p:spPr>
        <p:txBody>
          <a:bodyPr wrap="square" rtlCol="0">
            <a:spAutoFit/>
          </a:bodyPr>
          <a:lstStyle/>
          <a:p>
            <a:r>
              <a:rPr lang="it-IT" sz="960" b="0" i="1" dirty="0">
                <a:latin typeface="Calibri" panose="020F0502020204030204" pitchFamily="34" charset="0"/>
              </a:rPr>
              <a:t>Sono riportati i dati relativi al secondo semestre 2015, primo semestre 2016 e la previsione al secondo semestre 2016.</a:t>
            </a:r>
          </a:p>
        </p:txBody>
      </p:sp>
      <p:sp>
        <p:nvSpPr>
          <p:cNvPr id="49" name="Rettangolo 48"/>
          <p:cNvSpPr/>
          <p:nvPr/>
        </p:nvSpPr>
        <p:spPr>
          <a:xfrm>
            <a:off x="395287" y="2992636"/>
            <a:ext cx="2527885" cy="2800767"/>
          </a:xfrm>
          <a:prstGeom prst="rect">
            <a:avLst/>
          </a:prstGeom>
        </p:spPr>
        <p:txBody>
          <a:bodyPr wrap="square">
            <a:spAutoFit/>
          </a:bodyPr>
          <a:lstStyle/>
          <a:p>
            <a:r>
              <a:rPr lang="it-IT" sz="1600" b="0" dirty="0">
                <a:latin typeface="Calibri" panose="020F0502020204030204" pitchFamily="34" charset="0"/>
              </a:rPr>
              <a:t>Se il 2015 aveva fatto segnare importanti passi in avanti in termini di occupazione, la prima metà del 2016 fa registrare un rallentamento della dinamica positiva, frutto anche della riduzione del Bonus previsto dal Jobs </a:t>
            </a:r>
            <a:r>
              <a:rPr lang="it-IT" sz="1600" b="0" dirty="0" err="1">
                <a:latin typeface="Calibri" panose="020F0502020204030204" pitchFamily="34" charset="0"/>
              </a:rPr>
              <a:t>Act</a:t>
            </a:r>
            <a:r>
              <a:rPr lang="it-IT" sz="1600" b="0" dirty="0">
                <a:latin typeface="Calibri" panose="020F0502020204030204" pitchFamily="34" charset="0"/>
              </a:rPr>
              <a:t>. La seconda metà dell’anno confermerà il </a:t>
            </a:r>
            <a:r>
              <a:rPr lang="it-IT" sz="1600" b="0" i="1" dirty="0">
                <a:latin typeface="Calibri" panose="020F0502020204030204" pitchFamily="34" charset="0"/>
              </a:rPr>
              <a:t>trend </a:t>
            </a:r>
            <a:r>
              <a:rPr lang="it-IT" sz="1600" b="0" dirty="0">
                <a:latin typeface="Calibri" panose="020F0502020204030204" pitchFamily="34" charset="0"/>
              </a:rPr>
              <a:t>attuale.</a:t>
            </a:r>
          </a:p>
        </p:txBody>
      </p:sp>
      <p:sp>
        <p:nvSpPr>
          <p:cNvPr id="50" name="Rettangolo 49"/>
          <p:cNvSpPr/>
          <p:nvPr/>
        </p:nvSpPr>
        <p:spPr>
          <a:xfrm>
            <a:off x="395288" y="1283276"/>
            <a:ext cx="2503384" cy="1569660"/>
          </a:xfrm>
          <a:prstGeom prst="rect">
            <a:avLst/>
          </a:prstGeom>
        </p:spPr>
        <p:txBody>
          <a:bodyPr wrap="square">
            <a:spAutoFit/>
          </a:bodyPr>
          <a:lstStyle/>
          <a:p>
            <a:r>
              <a:rPr lang="it-IT" sz="1600" dirty="0">
                <a:latin typeface="Calibri" panose="020F0502020204030204" pitchFamily="34" charset="0"/>
              </a:rPr>
              <a:t>Nel semestre considerato, l’</a:t>
            </a:r>
            <a:r>
              <a:rPr lang="it-IT" sz="1600" u="sng" dirty="0">
                <a:latin typeface="Calibri" panose="020F0502020204030204" pitchFamily="34" charset="0"/>
              </a:rPr>
              <a:t>occupazione</a:t>
            </a:r>
            <a:r>
              <a:rPr lang="it-IT" sz="1600" dirty="0">
                <a:latin typeface="Calibri" panose="020F0502020204030204" pitchFamily="34" charset="0"/>
              </a:rPr>
              <a:t> complessiva della Sua impresa, ovvero il numero degli addetti, rispetto al semestre precedente, è…?</a:t>
            </a:r>
          </a:p>
        </p:txBody>
      </p:sp>
      <p:sp>
        <p:nvSpPr>
          <p:cNvPr id="51"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1.536 casi, 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Tree>
    <p:extLst>
      <p:ext uri="{BB962C8B-B14F-4D97-AF65-F5344CB8AC3E}">
        <p14:creationId xmlns:p14="http://schemas.microsoft.com/office/powerpoint/2010/main" val="2883931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395288" y="188913"/>
            <a:ext cx="854177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congiuntura e tendenze | </a:t>
            </a:r>
            <a:r>
              <a:rPr lang="it-IT" altLang="it-IT" sz="2000" dirty="0">
                <a:latin typeface="Calibri" panose="020F0502020204030204" pitchFamily="34" charset="0"/>
                <a:cs typeface="Arial" panose="020B0604020202020204" pitchFamily="34" charset="0"/>
              </a:rPr>
              <a:t>l’andamento dell’occupazione…</a:t>
            </a:r>
          </a:p>
          <a:p>
            <a:pPr eaLnBrk="1" hangingPunct="1"/>
            <a:r>
              <a:rPr lang="it-IT" altLang="it-IT" sz="2000" b="0" i="1" dirty="0">
                <a:latin typeface="Calibri" panose="020F0502020204030204" pitchFamily="34" charset="0"/>
                <a:cs typeface="Arial" panose="020B0604020202020204" pitchFamily="34" charset="0"/>
              </a:rPr>
              <a:t>(analisi per dimensione e per macro area)</a:t>
            </a:r>
          </a:p>
        </p:txBody>
      </p:sp>
      <p:sp>
        <p:nvSpPr>
          <p:cNvPr id="5" name="CasellaDiTesto 9"/>
          <p:cNvSpPr txBox="1">
            <a:spLocks noChangeArrowheads="1"/>
          </p:cNvSpPr>
          <p:nvPr/>
        </p:nvSpPr>
        <p:spPr bwMode="auto">
          <a:xfrm>
            <a:off x="395288" y="1333217"/>
            <a:ext cx="85417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800" b="0" dirty="0">
                <a:latin typeface="Calibri" panose="020F0502020204030204" pitchFamily="34" charset="0"/>
              </a:rPr>
              <a:t>Nel semestre considerato, l’</a:t>
            </a:r>
            <a:r>
              <a:rPr lang="it-IT" sz="1800" u="sng" dirty="0">
                <a:latin typeface="Calibri" panose="020F0502020204030204" pitchFamily="34" charset="0"/>
              </a:rPr>
              <a:t>occupazione</a:t>
            </a:r>
            <a:r>
              <a:rPr lang="it-IT" sz="1800" b="0" dirty="0">
                <a:latin typeface="Calibri" panose="020F0502020204030204" pitchFamily="34" charset="0"/>
              </a:rPr>
              <a:t> complessiva della Sua impresa, ovvero il numero degli addetti, rispetto al semestre precedente, è aumentato, rimasto invariato, diminuito…?</a:t>
            </a:r>
          </a:p>
        </p:txBody>
      </p:sp>
      <p:pic>
        <p:nvPicPr>
          <p:cNvPr id="2" name="Immagine 1"/>
          <p:cNvPicPr>
            <a:picLocks noChangeAspect="1"/>
          </p:cNvPicPr>
          <p:nvPr/>
        </p:nvPicPr>
        <p:blipFill>
          <a:blip r:embed="rId2"/>
          <a:stretch>
            <a:fillRect/>
          </a:stretch>
        </p:blipFill>
        <p:spPr>
          <a:xfrm>
            <a:off x="478800" y="2775600"/>
            <a:ext cx="8181672" cy="2246400"/>
          </a:xfrm>
          <a:prstGeom prst="rect">
            <a:avLst/>
          </a:prstGeom>
        </p:spPr>
      </p:pic>
      <p:sp>
        <p:nvSpPr>
          <p:cNvPr id="6"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Tree>
    <p:extLst>
      <p:ext uri="{BB962C8B-B14F-4D97-AF65-F5344CB8AC3E}">
        <p14:creationId xmlns:p14="http://schemas.microsoft.com/office/powerpoint/2010/main" val="928539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030258" y="2188222"/>
            <a:ext cx="5043965" cy="3790534"/>
          </a:xfrm>
          <a:prstGeom prst="rect">
            <a:avLst/>
          </a:prstGeom>
        </p:spPr>
      </p:pic>
      <p:sp>
        <p:nvSpPr>
          <p:cNvPr id="5" name="Rectangle 4"/>
          <p:cNvSpPr txBox="1">
            <a:spLocks noChangeArrowheads="1"/>
          </p:cNvSpPr>
          <p:nvPr/>
        </p:nvSpPr>
        <p:spPr bwMode="auto">
          <a:xfrm>
            <a:off x="395288" y="188913"/>
            <a:ext cx="8425184"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congiuntura e tendenze | </a:t>
            </a:r>
            <a:r>
              <a:rPr lang="it-IT" altLang="it-IT" sz="2000" dirty="0">
                <a:latin typeface="Calibri" panose="020F0502020204030204" pitchFamily="34" charset="0"/>
                <a:cs typeface="Arial" panose="020B0604020202020204" pitchFamily="34" charset="0"/>
              </a:rPr>
              <a:t>il 10% delle imprese ha fin qui utilizzato il </a:t>
            </a:r>
            <a:r>
              <a:rPr lang="it-IT" altLang="it-IT" sz="2000" dirty="0" err="1">
                <a:latin typeface="Calibri" panose="020F0502020204030204" pitchFamily="34" charset="0"/>
                <a:cs typeface="Arial" panose="020B0604020202020204" pitchFamily="34" charset="0"/>
              </a:rPr>
              <a:t>jobs</a:t>
            </a:r>
            <a:r>
              <a:rPr lang="it-IT" altLang="it-IT" sz="2000" dirty="0">
                <a:latin typeface="Calibri" panose="020F0502020204030204" pitchFamily="34" charset="0"/>
                <a:cs typeface="Arial" panose="020B0604020202020204" pitchFamily="34" charset="0"/>
              </a:rPr>
              <a:t> </a:t>
            </a:r>
            <a:r>
              <a:rPr lang="it-IT" altLang="it-IT" sz="2000" dirty="0" err="1">
                <a:latin typeface="Calibri" panose="020F0502020204030204" pitchFamily="34" charset="0"/>
                <a:cs typeface="Arial" panose="020B0604020202020204" pitchFamily="34" charset="0"/>
              </a:rPr>
              <a:t>act</a:t>
            </a:r>
            <a:r>
              <a:rPr lang="it-IT" altLang="it-IT" sz="2000" dirty="0">
                <a:latin typeface="Calibri" panose="020F0502020204030204" pitchFamily="34" charset="0"/>
                <a:cs typeface="Arial" panose="020B0604020202020204" pitchFamily="34" charset="0"/>
              </a:rPr>
              <a:t>…</a:t>
            </a:r>
          </a:p>
        </p:txBody>
      </p:sp>
      <p:sp>
        <p:nvSpPr>
          <p:cNvPr id="6" name="CasellaDiTesto 9"/>
          <p:cNvSpPr txBox="1">
            <a:spLocks noChangeArrowheads="1"/>
          </p:cNvSpPr>
          <p:nvPr/>
        </p:nvSpPr>
        <p:spPr bwMode="auto">
          <a:xfrm>
            <a:off x="395288" y="961564"/>
            <a:ext cx="36006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400" b="0" dirty="0">
                <a:latin typeface="Calibri" panose="020F0502020204030204" pitchFamily="34" charset="0"/>
              </a:rPr>
              <a:t>La Sua impresa ha già utilizzato il </a:t>
            </a:r>
            <a:r>
              <a:rPr lang="it-IT" sz="1400" u="sng" dirty="0">
                <a:latin typeface="Calibri" panose="020F0502020204030204" pitchFamily="34" charset="0"/>
              </a:rPr>
              <a:t>Jobs </a:t>
            </a:r>
            <a:r>
              <a:rPr lang="it-IT" sz="1400" u="sng" dirty="0" err="1">
                <a:latin typeface="Calibri" panose="020F0502020204030204" pitchFamily="34" charset="0"/>
              </a:rPr>
              <a:t>Act</a:t>
            </a:r>
            <a:r>
              <a:rPr lang="it-IT" sz="1400" b="0" dirty="0">
                <a:latin typeface="Calibri" panose="020F0502020204030204" pitchFamily="34" charset="0"/>
              </a:rPr>
              <a:t> per assumere personale a tempo indeterminato? </a:t>
            </a:r>
          </a:p>
        </p:txBody>
      </p:sp>
      <p:sp>
        <p:nvSpPr>
          <p:cNvPr id="7" name="CasellaDiTesto 9"/>
          <p:cNvSpPr txBox="1">
            <a:spLocks noChangeArrowheads="1"/>
          </p:cNvSpPr>
          <p:nvPr/>
        </p:nvSpPr>
        <p:spPr bwMode="auto">
          <a:xfrm>
            <a:off x="3923928" y="1556792"/>
            <a:ext cx="50889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600" b="0" i="1" dirty="0">
                <a:latin typeface="Calibri" panose="020F0502020204030204" pitchFamily="34" charset="0"/>
              </a:rPr>
              <a:t>Lo avete utilizzato per…</a:t>
            </a:r>
            <a:br>
              <a:rPr lang="it-IT" sz="1600" b="0" i="1" dirty="0">
                <a:latin typeface="Calibri" panose="020F0502020204030204" pitchFamily="34" charset="0"/>
              </a:rPr>
            </a:br>
            <a:r>
              <a:rPr lang="it-IT" sz="1200" b="0" dirty="0">
                <a:latin typeface="Calibri" panose="020F0502020204030204" pitchFamily="34" charset="0"/>
              </a:rPr>
              <a:t>(analisi effettuata sul 10,0% di imprese del commercio al dettaglio alimentare)</a:t>
            </a:r>
            <a:endParaRPr lang="it-IT" sz="1600" b="0" dirty="0">
              <a:latin typeface="Calibri" panose="020F0502020204030204" pitchFamily="34" charset="0"/>
            </a:endParaRPr>
          </a:p>
        </p:txBody>
      </p:sp>
      <p:sp>
        <p:nvSpPr>
          <p:cNvPr id="9" name="Rettangolo 8"/>
          <p:cNvSpPr/>
          <p:nvPr/>
        </p:nvSpPr>
        <p:spPr bwMode="auto">
          <a:xfrm>
            <a:off x="3995936" y="2080012"/>
            <a:ext cx="4968552" cy="4032448"/>
          </a:xfrm>
          <a:prstGeom prst="rect">
            <a:avLst/>
          </a:prstGeom>
          <a:noFill/>
          <a:ln w="285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2" name="Ovale 11"/>
          <p:cNvSpPr/>
          <p:nvPr/>
        </p:nvSpPr>
        <p:spPr bwMode="auto">
          <a:xfrm>
            <a:off x="7859748" y="5013176"/>
            <a:ext cx="871297" cy="50405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 name="CasellaDiTesto 9"/>
          <p:cNvSpPr txBox="1">
            <a:spLocks noChangeArrowheads="1"/>
          </p:cNvSpPr>
          <p:nvPr/>
        </p:nvSpPr>
        <p:spPr bwMode="auto">
          <a:xfrm>
            <a:off x="2204679" y="2916233"/>
            <a:ext cx="20072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600" b="0" dirty="0">
                <a:latin typeface="Calibri" panose="020F0502020204030204" pitchFamily="34" charset="0"/>
              </a:rPr>
              <a:t>Sì, lo abbiamo utilizzato…</a:t>
            </a:r>
          </a:p>
        </p:txBody>
      </p:sp>
      <p:sp>
        <p:nvSpPr>
          <p:cNvPr id="14" name="Freccia a destra 13"/>
          <p:cNvSpPr/>
          <p:nvPr/>
        </p:nvSpPr>
        <p:spPr bwMode="auto">
          <a:xfrm>
            <a:off x="2194693" y="3356992"/>
            <a:ext cx="1780223" cy="478139"/>
          </a:xfrm>
          <a:prstGeom prst="rightArrow">
            <a:avLst>
              <a:gd name="adj1" fmla="val 50000"/>
              <a:gd name="adj2" fmla="val 81983"/>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8" name="Text Box 49"/>
          <p:cNvSpPr txBox="1">
            <a:spLocks noChangeArrowheads="1"/>
          </p:cNvSpPr>
          <p:nvPr/>
        </p:nvSpPr>
        <p:spPr bwMode="auto">
          <a:xfrm>
            <a:off x="3923928" y="6144284"/>
            <a:ext cx="5040560"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220 casi. Esclusivamente le imprese che hanno affermato di aver già utilizzato il </a:t>
            </a:r>
            <a:r>
              <a:rPr lang="it-IT" altLang="it-IT" sz="900" b="0" dirty="0" err="1">
                <a:latin typeface="Calibri" panose="020F0502020204030204" pitchFamily="34" charset="0"/>
              </a:rPr>
              <a:t>jobs</a:t>
            </a:r>
            <a:r>
              <a:rPr lang="it-IT" altLang="it-IT" sz="900" b="0" dirty="0">
                <a:latin typeface="Calibri" panose="020F0502020204030204" pitchFamily="34" charset="0"/>
              </a:rPr>
              <a:t> </a:t>
            </a:r>
            <a:r>
              <a:rPr lang="it-IT" altLang="it-IT" sz="900" b="0" dirty="0" err="1">
                <a:latin typeface="Calibri" panose="020F0502020204030204" pitchFamily="34" charset="0"/>
              </a:rPr>
              <a:t>act</a:t>
            </a:r>
            <a:r>
              <a:rPr lang="it-IT" altLang="it-IT" sz="900" b="0" dirty="0">
                <a:latin typeface="Calibri" panose="020F0502020204030204" pitchFamily="34" charset="0"/>
              </a:rPr>
              <a:t> per assumere personale a tempo indeterminato. La somma delle percentuali è diversa da 100 perché erano ammesse risposte multiple.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19" name="CasellaDiTesto 9"/>
          <p:cNvSpPr txBox="1">
            <a:spLocks noChangeArrowheads="1"/>
          </p:cNvSpPr>
          <p:nvPr/>
        </p:nvSpPr>
        <p:spPr bwMode="auto">
          <a:xfrm>
            <a:off x="395288" y="4005064"/>
            <a:ext cx="33846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500" b="0" dirty="0">
                <a:latin typeface="Calibri" panose="020F0502020204030204" pitchFamily="34" charset="0"/>
              </a:rPr>
              <a:t>Afferma di aver già utilizzato il </a:t>
            </a:r>
            <a:r>
              <a:rPr lang="it-IT" sz="1500" dirty="0">
                <a:latin typeface="Calibri" panose="020F0502020204030204" pitchFamily="34" charset="0"/>
              </a:rPr>
              <a:t>Jobs </a:t>
            </a:r>
            <a:r>
              <a:rPr lang="it-IT" sz="1500" dirty="0" err="1">
                <a:latin typeface="Calibri" panose="020F0502020204030204" pitchFamily="34" charset="0"/>
              </a:rPr>
              <a:t>Act</a:t>
            </a:r>
            <a:r>
              <a:rPr lang="it-IT" sz="1500" b="0" dirty="0">
                <a:latin typeface="Calibri" panose="020F0502020204030204" pitchFamily="34" charset="0"/>
              </a:rPr>
              <a:t> per assumere personale a tempo indeterminato il </a:t>
            </a:r>
            <a:r>
              <a:rPr lang="it-IT" sz="1500" dirty="0">
                <a:latin typeface="Calibri" panose="020F0502020204030204" pitchFamily="34" charset="0"/>
              </a:rPr>
              <a:t>10,0% delle imprese del dettaglio alimentare</a:t>
            </a:r>
            <a:r>
              <a:rPr lang="it-IT" sz="1500" b="0" dirty="0">
                <a:latin typeface="Calibri" panose="020F0502020204030204" pitchFamily="34" charset="0"/>
              </a:rPr>
              <a:t>. </a:t>
            </a:r>
            <a:br>
              <a:rPr lang="it-IT" sz="1500" b="0" dirty="0">
                <a:latin typeface="Calibri" panose="020F0502020204030204" pitchFamily="34" charset="0"/>
              </a:rPr>
            </a:br>
            <a:r>
              <a:rPr lang="it-IT" sz="1500" b="0" dirty="0">
                <a:latin typeface="Calibri" panose="020F0502020204030204" pitchFamily="34" charset="0"/>
              </a:rPr>
              <a:t/>
            </a:r>
            <a:br>
              <a:rPr lang="it-IT" sz="1500" b="0" dirty="0">
                <a:latin typeface="Calibri" panose="020F0502020204030204" pitchFamily="34" charset="0"/>
              </a:rPr>
            </a:br>
            <a:r>
              <a:rPr lang="it-IT" sz="1500" b="0" dirty="0">
                <a:latin typeface="Calibri" panose="020F0502020204030204" pitchFamily="34" charset="0"/>
              </a:rPr>
              <a:t>Di queste, </a:t>
            </a:r>
            <a:r>
              <a:rPr lang="it-IT" sz="1500" dirty="0">
                <a:latin typeface="Calibri" panose="020F0502020204030204" pitchFamily="34" charset="0"/>
              </a:rPr>
              <a:t>sei su dieci </a:t>
            </a:r>
            <a:r>
              <a:rPr lang="it-IT" sz="1500" b="0" dirty="0">
                <a:latin typeface="Calibri" panose="020F0502020204030204" pitchFamily="34" charset="0"/>
              </a:rPr>
              <a:t>hanno approfittato delle nuove forme contrattuali per assumere personale </a:t>
            </a:r>
            <a:r>
              <a:rPr lang="it-IT" sz="1500" b="0" i="1" dirty="0">
                <a:latin typeface="Calibri" panose="020F0502020204030204" pitchFamily="34" charset="0"/>
              </a:rPr>
              <a:t>ex-novo</a:t>
            </a:r>
            <a:r>
              <a:rPr lang="it-IT" sz="1500" b="0" dirty="0">
                <a:latin typeface="Calibri" panose="020F0502020204030204" pitchFamily="34" charset="0"/>
              </a:rPr>
              <a:t>.</a:t>
            </a:r>
          </a:p>
        </p:txBody>
      </p:sp>
      <p:sp>
        <p:nvSpPr>
          <p:cNvPr id="20" name="CasellaDiTesto 9"/>
          <p:cNvSpPr txBox="1">
            <a:spLocks noChangeArrowheads="1"/>
          </p:cNvSpPr>
          <p:nvPr/>
        </p:nvSpPr>
        <p:spPr bwMode="auto">
          <a:xfrm>
            <a:off x="366408" y="3068335"/>
            <a:ext cx="1469288" cy="523220"/>
          </a:xfrm>
          <a:prstGeom prst="rect">
            <a:avLst/>
          </a:prstGeom>
          <a:noFill/>
          <a:ln>
            <a:solidFill>
              <a:srgbClr val="FF6600"/>
            </a:solidFill>
          </a:ln>
          <a:extLst>
            <a:ext uri="{909E8E84-426E-40DD-AFC4-6F175D3DCCD1}">
              <a14:hiddenFill xmlns:a14="http://schemas.microsoft.com/office/drawing/2010/main">
                <a:solidFill>
                  <a:srgbClr val="FFFFFF"/>
                </a:solidFill>
              </a14:hiddenFill>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400" dirty="0">
                <a:latin typeface="Calibri" panose="020F0502020204030204" pitchFamily="34" charset="0"/>
              </a:rPr>
              <a:t>+0,4 rispetto al II semestre 2015</a:t>
            </a:r>
          </a:p>
        </p:txBody>
      </p:sp>
      <p:sp>
        <p:nvSpPr>
          <p:cNvPr id="21" name="CasellaDiTesto 9"/>
          <p:cNvSpPr txBox="1">
            <a:spLocks noChangeArrowheads="1"/>
          </p:cNvSpPr>
          <p:nvPr/>
        </p:nvSpPr>
        <p:spPr bwMode="auto">
          <a:xfrm>
            <a:off x="7056696" y="5559623"/>
            <a:ext cx="1619760" cy="46166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a:r>
              <a:rPr lang="it-IT" sz="1200" dirty="0">
                <a:solidFill>
                  <a:srgbClr val="FF0000"/>
                </a:solidFill>
                <a:latin typeface="Calibri" panose="020F0502020204030204" pitchFamily="34" charset="0"/>
              </a:rPr>
              <a:t>-10,0 rispetto al II semestre 2015</a:t>
            </a:r>
          </a:p>
        </p:txBody>
      </p:sp>
      <p:sp>
        <p:nvSpPr>
          <p:cNvPr id="17" name="Text Box 49"/>
          <p:cNvSpPr txBox="1">
            <a:spLocks noChangeArrowheads="1"/>
          </p:cNvSpPr>
          <p:nvPr/>
        </p:nvSpPr>
        <p:spPr bwMode="auto">
          <a:xfrm>
            <a:off x="395287" y="6144284"/>
            <a:ext cx="3068003"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2.000 casi.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pic>
        <p:nvPicPr>
          <p:cNvPr id="2" name="Immagine 1"/>
          <p:cNvPicPr>
            <a:picLocks noChangeAspect="1"/>
          </p:cNvPicPr>
          <p:nvPr/>
        </p:nvPicPr>
        <p:blipFill>
          <a:blip r:embed="rId3"/>
          <a:stretch>
            <a:fillRect/>
          </a:stretch>
        </p:blipFill>
        <p:spPr>
          <a:xfrm>
            <a:off x="423055" y="1486557"/>
            <a:ext cx="2964030" cy="1781101"/>
          </a:xfrm>
          <a:prstGeom prst="rect">
            <a:avLst/>
          </a:prstGeom>
        </p:spPr>
      </p:pic>
    </p:spTree>
    <p:extLst>
      <p:ext uri="{BB962C8B-B14F-4D97-AF65-F5344CB8AC3E}">
        <p14:creationId xmlns:p14="http://schemas.microsoft.com/office/powerpoint/2010/main" val="76753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4032000" y="2188800"/>
            <a:ext cx="5044319" cy="3790800"/>
          </a:xfrm>
          <a:prstGeom prst="rect">
            <a:avLst/>
          </a:prstGeom>
        </p:spPr>
      </p:pic>
      <p:pic>
        <p:nvPicPr>
          <p:cNvPr id="4" name="Immagine 3"/>
          <p:cNvPicPr>
            <a:picLocks noChangeAspect="1"/>
          </p:cNvPicPr>
          <p:nvPr/>
        </p:nvPicPr>
        <p:blipFill>
          <a:blip r:embed="rId3"/>
          <a:stretch>
            <a:fillRect/>
          </a:stretch>
        </p:blipFill>
        <p:spPr>
          <a:xfrm>
            <a:off x="429197" y="1505104"/>
            <a:ext cx="2964030" cy="1781101"/>
          </a:xfrm>
          <a:prstGeom prst="rect">
            <a:avLst/>
          </a:prstGeom>
        </p:spPr>
      </p:pic>
      <p:sp>
        <p:nvSpPr>
          <p:cNvPr id="7" name="Text Box 49"/>
          <p:cNvSpPr txBox="1">
            <a:spLocks noChangeArrowheads="1"/>
          </p:cNvSpPr>
          <p:nvPr/>
        </p:nvSpPr>
        <p:spPr bwMode="auto">
          <a:xfrm>
            <a:off x="272019" y="6144284"/>
            <a:ext cx="3191272"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2.000 casi.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8" name="Rectangle 4"/>
          <p:cNvSpPr txBox="1">
            <a:spLocks noChangeArrowheads="1"/>
          </p:cNvSpPr>
          <p:nvPr/>
        </p:nvSpPr>
        <p:spPr bwMode="auto">
          <a:xfrm>
            <a:off x="395288" y="188913"/>
            <a:ext cx="828116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congiuntura e tendenze | </a:t>
            </a:r>
            <a:r>
              <a:rPr lang="it-IT" altLang="it-IT" sz="2000" dirty="0">
                <a:latin typeface="Calibri" panose="020F0502020204030204" pitchFamily="34" charset="0"/>
                <a:cs typeface="Arial" panose="020B0604020202020204" pitchFamily="34" charset="0"/>
              </a:rPr>
              <a:t>…in leggera crescita il ricorso al </a:t>
            </a:r>
            <a:r>
              <a:rPr lang="it-IT" altLang="it-IT" sz="2000" dirty="0" err="1">
                <a:latin typeface="Calibri" panose="020F0502020204030204" pitchFamily="34" charset="0"/>
                <a:cs typeface="Arial" panose="020B0604020202020204" pitchFamily="34" charset="0"/>
              </a:rPr>
              <a:t>jobs</a:t>
            </a:r>
            <a:r>
              <a:rPr lang="it-IT" altLang="it-IT" sz="2000" dirty="0">
                <a:latin typeface="Calibri" panose="020F0502020204030204" pitchFamily="34" charset="0"/>
                <a:cs typeface="Arial" panose="020B0604020202020204" pitchFamily="34" charset="0"/>
              </a:rPr>
              <a:t> </a:t>
            </a:r>
            <a:r>
              <a:rPr lang="it-IT" altLang="it-IT" sz="2000" dirty="0" err="1">
                <a:latin typeface="Calibri" panose="020F0502020204030204" pitchFamily="34" charset="0"/>
                <a:cs typeface="Arial" panose="020B0604020202020204" pitchFamily="34" charset="0"/>
              </a:rPr>
              <a:t>act</a:t>
            </a:r>
            <a:r>
              <a:rPr lang="it-IT" altLang="it-IT" sz="2000" dirty="0">
                <a:latin typeface="Calibri" panose="020F0502020204030204" pitchFamily="34" charset="0"/>
                <a:cs typeface="Arial" panose="020B0604020202020204" pitchFamily="34" charset="0"/>
              </a:rPr>
              <a:t> nei prossimi sei  mesi…</a:t>
            </a:r>
          </a:p>
        </p:txBody>
      </p:sp>
      <p:sp>
        <p:nvSpPr>
          <p:cNvPr id="10" name="CasellaDiTesto 9"/>
          <p:cNvSpPr txBox="1">
            <a:spLocks noChangeArrowheads="1"/>
          </p:cNvSpPr>
          <p:nvPr/>
        </p:nvSpPr>
        <p:spPr bwMode="auto">
          <a:xfrm>
            <a:off x="3923928" y="1556792"/>
            <a:ext cx="50889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600" b="0" i="1" dirty="0">
                <a:latin typeface="Calibri" panose="020F0502020204030204" pitchFamily="34" charset="0"/>
              </a:rPr>
              <a:t>Lo utilizzerete per…</a:t>
            </a:r>
            <a:br>
              <a:rPr lang="it-IT" sz="1600" b="0" i="1" dirty="0">
                <a:latin typeface="Calibri" panose="020F0502020204030204" pitchFamily="34" charset="0"/>
              </a:rPr>
            </a:br>
            <a:r>
              <a:rPr lang="it-IT" sz="1200" b="0" dirty="0">
                <a:latin typeface="Calibri" panose="020F0502020204030204" pitchFamily="34" charset="0"/>
              </a:rPr>
              <a:t>(analisi effettuata sul 10,4% di imprese del commercio al dettaglio alimentare)</a:t>
            </a:r>
            <a:endParaRPr lang="it-IT" sz="1600" b="0" dirty="0">
              <a:latin typeface="Calibri" panose="020F0502020204030204" pitchFamily="34" charset="0"/>
            </a:endParaRPr>
          </a:p>
        </p:txBody>
      </p:sp>
      <p:sp>
        <p:nvSpPr>
          <p:cNvPr id="12" name="Rettangolo 11"/>
          <p:cNvSpPr/>
          <p:nvPr/>
        </p:nvSpPr>
        <p:spPr bwMode="auto">
          <a:xfrm>
            <a:off x="3995936" y="2080012"/>
            <a:ext cx="4968552" cy="4032448"/>
          </a:xfrm>
          <a:prstGeom prst="rect">
            <a:avLst/>
          </a:prstGeom>
          <a:noFill/>
          <a:ln w="285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 name="CasellaDiTesto 9"/>
          <p:cNvSpPr txBox="1">
            <a:spLocks noChangeArrowheads="1"/>
          </p:cNvSpPr>
          <p:nvPr/>
        </p:nvSpPr>
        <p:spPr bwMode="auto">
          <a:xfrm>
            <a:off x="2204679" y="2916233"/>
            <a:ext cx="1791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600" b="0" dirty="0">
                <a:latin typeface="Calibri" panose="020F0502020204030204" pitchFamily="34" charset="0"/>
              </a:rPr>
              <a:t>Sì, lo utilizzeremo…</a:t>
            </a:r>
          </a:p>
        </p:txBody>
      </p:sp>
      <p:sp>
        <p:nvSpPr>
          <p:cNvPr id="18" name="Text Box 49"/>
          <p:cNvSpPr txBox="1">
            <a:spLocks noChangeArrowheads="1"/>
          </p:cNvSpPr>
          <p:nvPr/>
        </p:nvSpPr>
        <p:spPr bwMode="auto">
          <a:xfrm>
            <a:off x="3923928" y="6144284"/>
            <a:ext cx="5088976"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206 casi. Esclusivamente le imprese che hanno affermato di avere intenzione di utilizzare il </a:t>
            </a:r>
            <a:r>
              <a:rPr lang="it-IT" altLang="it-IT" sz="900" b="0" dirty="0" err="1">
                <a:latin typeface="Calibri" panose="020F0502020204030204" pitchFamily="34" charset="0"/>
              </a:rPr>
              <a:t>jobs</a:t>
            </a:r>
            <a:r>
              <a:rPr lang="it-IT" altLang="it-IT" sz="900" b="0" dirty="0">
                <a:latin typeface="Calibri" panose="020F0502020204030204" pitchFamily="34" charset="0"/>
              </a:rPr>
              <a:t> </a:t>
            </a:r>
            <a:r>
              <a:rPr lang="it-IT" altLang="it-IT" sz="900" b="0" dirty="0" err="1">
                <a:latin typeface="Calibri" panose="020F0502020204030204" pitchFamily="34" charset="0"/>
              </a:rPr>
              <a:t>act</a:t>
            </a:r>
            <a:r>
              <a:rPr lang="it-IT" altLang="it-IT" sz="900" b="0" dirty="0">
                <a:latin typeface="Calibri" panose="020F0502020204030204" pitchFamily="34" charset="0"/>
              </a:rPr>
              <a:t> per assumere personale a tempo indeterminato. La somma delle percentuali è diversa da 100 perché erano ammesse risposte multiple.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22" name="CasellaDiTesto 9"/>
          <p:cNvSpPr txBox="1">
            <a:spLocks noChangeArrowheads="1"/>
          </p:cNvSpPr>
          <p:nvPr/>
        </p:nvSpPr>
        <p:spPr bwMode="auto">
          <a:xfrm>
            <a:off x="7056696" y="5559623"/>
            <a:ext cx="1619760" cy="46166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a:r>
              <a:rPr lang="it-IT" sz="1200" dirty="0">
                <a:solidFill>
                  <a:srgbClr val="FF0000"/>
                </a:solidFill>
                <a:latin typeface="Calibri" panose="020F0502020204030204" pitchFamily="34" charset="0"/>
              </a:rPr>
              <a:t>-12,5 rispetto al II semestre 2015</a:t>
            </a:r>
          </a:p>
        </p:txBody>
      </p:sp>
      <p:sp>
        <p:nvSpPr>
          <p:cNvPr id="23" name="CasellaDiTesto 9"/>
          <p:cNvSpPr txBox="1">
            <a:spLocks noChangeArrowheads="1"/>
          </p:cNvSpPr>
          <p:nvPr/>
        </p:nvSpPr>
        <p:spPr bwMode="auto">
          <a:xfrm>
            <a:off x="366408" y="3068335"/>
            <a:ext cx="1469288" cy="523220"/>
          </a:xfrm>
          <a:prstGeom prst="rect">
            <a:avLst/>
          </a:prstGeom>
          <a:noFill/>
          <a:ln>
            <a:solidFill>
              <a:srgbClr val="FF6600"/>
            </a:solidFill>
          </a:ln>
          <a:extLst>
            <a:ext uri="{909E8E84-426E-40DD-AFC4-6F175D3DCCD1}">
              <a14:hiddenFill xmlns:a14="http://schemas.microsoft.com/office/drawing/2010/main">
                <a:solidFill>
                  <a:srgbClr val="FFFFFF"/>
                </a:solidFill>
              </a14:hiddenFill>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400" dirty="0">
                <a:latin typeface="Calibri" panose="020F0502020204030204" pitchFamily="34" charset="0"/>
              </a:rPr>
              <a:t>+0,7 rispetto al II semestre 2015</a:t>
            </a:r>
          </a:p>
        </p:txBody>
      </p:sp>
      <p:sp>
        <p:nvSpPr>
          <p:cNvPr id="25" name="CasellaDiTesto 9"/>
          <p:cNvSpPr txBox="1">
            <a:spLocks noChangeArrowheads="1"/>
          </p:cNvSpPr>
          <p:nvPr/>
        </p:nvSpPr>
        <p:spPr bwMode="auto">
          <a:xfrm>
            <a:off x="395287" y="4005064"/>
            <a:ext cx="348881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500" b="0" dirty="0">
                <a:latin typeface="Calibri" panose="020F0502020204030204" pitchFamily="34" charset="0"/>
              </a:rPr>
              <a:t>Afferma di essere intenzionato ad utilizzare il </a:t>
            </a:r>
            <a:r>
              <a:rPr lang="it-IT" sz="1500" dirty="0">
                <a:latin typeface="Calibri" panose="020F0502020204030204" pitchFamily="34" charset="0"/>
              </a:rPr>
              <a:t>Jobs </a:t>
            </a:r>
            <a:r>
              <a:rPr lang="it-IT" sz="1500" dirty="0" err="1">
                <a:latin typeface="Calibri" panose="020F0502020204030204" pitchFamily="34" charset="0"/>
              </a:rPr>
              <a:t>Act</a:t>
            </a:r>
            <a:r>
              <a:rPr lang="it-IT" sz="1500" b="0" dirty="0">
                <a:latin typeface="Calibri" panose="020F0502020204030204" pitchFamily="34" charset="0"/>
              </a:rPr>
              <a:t> per assumere personale a tempo indeterminato il </a:t>
            </a:r>
            <a:r>
              <a:rPr lang="it-IT" sz="1500" dirty="0">
                <a:latin typeface="Calibri" panose="020F0502020204030204" pitchFamily="34" charset="0"/>
              </a:rPr>
              <a:t>10,4% delle imprese del dettaglio alimentare</a:t>
            </a:r>
            <a:r>
              <a:rPr lang="it-IT" sz="1500" b="0" dirty="0">
                <a:latin typeface="Calibri" panose="020F0502020204030204" pitchFamily="34" charset="0"/>
              </a:rPr>
              <a:t>. </a:t>
            </a:r>
            <a:br>
              <a:rPr lang="it-IT" sz="1500" b="0" dirty="0">
                <a:latin typeface="Calibri" panose="020F0502020204030204" pitchFamily="34" charset="0"/>
              </a:rPr>
            </a:br>
            <a:r>
              <a:rPr lang="it-IT" sz="1500" b="0" dirty="0">
                <a:latin typeface="Calibri" panose="020F0502020204030204" pitchFamily="34" charset="0"/>
              </a:rPr>
              <a:t/>
            </a:r>
            <a:br>
              <a:rPr lang="it-IT" sz="1500" b="0" dirty="0">
                <a:latin typeface="Calibri" panose="020F0502020204030204" pitchFamily="34" charset="0"/>
              </a:rPr>
            </a:br>
            <a:r>
              <a:rPr lang="it-IT" sz="1500" b="0" dirty="0">
                <a:latin typeface="Calibri" panose="020F0502020204030204" pitchFamily="34" charset="0"/>
              </a:rPr>
              <a:t>Di queste, </a:t>
            </a:r>
            <a:r>
              <a:rPr lang="it-IT" sz="1500" dirty="0">
                <a:latin typeface="Calibri" panose="020F0502020204030204" pitchFamily="34" charset="0"/>
              </a:rPr>
              <a:t>il 57% </a:t>
            </a:r>
            <a:r>
              <a:rPr lang="it-IT" sz="1500" b="0" dirty="0">
                <a:latin typeface="Calibri" panose="020F0502020204030204" pitchFamily="34" charset="0"/>
              </a:rPr>
              <a:t>approfitterà delle nuove forme contrattuali per assumere personale </a:t>
            </a:r>
            <a:r>
              <a:rPr lang="it-IT" sz="1500" b="0" i="1" dirty="0">
                <a:latin typeface="Calibri" panose="020F0502020204030204" pitchFamily="34" charset="0"/>
              </a:rPr>
              <a:t>ex-novo</a:t>
            </a:r>
            <a:r>
              <a:rPr lang="it-IT" sz="1500" b="0" dirty="0">
                <a:latin typeface="Calibri" panose="020F0502020204030204" pitchFamily="34" charset="0"/>
              </a:rPr>
              <a:t>.</a:t>
            </a:r>
          </a:p>
        </p:txBody>
      </p:sp>
      <p:sp>
        <p:nvSpPr>
          <p:cNvPr id="19" name="Ovale 18"/>
          <p:cNvSpPr/>
          <p:nvPr/>
        </p:nvSpPr>
        <p:spPr bwMode="auto">
          <a:xfrm>
            <a:off x="7730192" y="5013176"/>
            <a:ext cx="871297" cy="50405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0" name="Freccia a destra 19"/>
          <p:cNvSpPr/>
          <p:nvPr/>
        </p:nvSpPr>
        <p:spPr bwMode="auto">
          <a:xfrm>
            <a:off x="2194693" y="3356992"/>
            <a:ext cx="1780223" cy="478139"/>
          </a:xfrm>
          <a:prstGeom prst="rightArrow">
            <a:avLst>
              <a:gd name="adj1" fmla="val 50000"/>
              <a:gd name="adj2" fmla="val 81983"/>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6" name="CasellaDiTesto 9"/>
          <p:cNvSpPr txBox="1">
            <a:spLocks noChangeArrowheads="1"/>
          </p:cNvSpPr>
          <p:nvPr/>
        </p:nvSpPr>
        <p:spPr bwMode="auto">
          <a:xfrm>
            <a:off x="395288" y="961564"/>
            <a:ext cx="36006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400" b="0" dirty="0">
                <a:latin typeface="Calibri" panose="020F0502020204030204" pitchFamily="34" charset="0"/>
              </a:rPr>
              <a:t>La Sua impresa utilizzerà il </a:t>
            </a:r>
            <a:r>
              <a:rPr lang="it-IT" sz="1400" u="sng" dirty="0">
                <a:latin typeface="Calibri" panose="020F0502020204030204" pitchFamily="34" charset="0"/>
              </a:rPr>
              <a:t>Jobs </a:t>
            </a:r>
            <a:r>
              <a:rPr lang="it-IT" sz="1400" u="sng" dirty="0" err="1">
                <a:latin typeface="Calibri" panose="020F0502020204030204" pitchFamily="34" charset="0"/>
              </a:rPr>
              <a:t>Act</a:t>
            </a:r>
            <a:r>
              <a:rPr lang="it-IT" sz="1400" dirty="0">
                <a:latin typeface="Calibri" panose="020F0502020204030204" pitchFamily="34" charset="0"/>
              </a:rPr>
              <a:t> </a:t>
            </a:r>
            <a:r>
              <a:rPr lang="it-IT" sz="1400" b="0" dirty="0">
                <a:latin typeface="Calibri" panose="020F0502020204030204" pitchFamily="34" charset="0"/>
              </a:rPr>
              <a:t>per assumere personale a tempo indeterminato </a:t>
            </a:r>
            <a:r>
              <a:rPr lang="it-IT" sz="1400" u="sng" dirty="0">
                <a:latin typeface="Calibri" panose="020F0502020204030204" pitchFamily="34" charset="0"/>
              </a:rPr>
              <a:t>nel prossimo semestre</a:t>
            </a:r>
            <a:r>
              <a:rPr lang="it-IT" sz="1400" b="0" dirty="0">
                <a:latin typeface="Calibri" panose="020F0502020204030204" pitchFamily="34" charset="0"/>
              </a:rPr>
              <a:t>?</a:t>
            </a:r>
          </a:p>
        </p:txBody>
      </p:sp>
    </p:spTree>
    <p:extLst>
      <p:ext uri="{BB962C8B-B14F-4D97-AF65-F5344CB8AC3E}">
        <p14:creationId xmlns:p14="http://schemas.microsoft.com/office/powerpoint/2010/main" val="3986704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9"/>
          <p:cNvSpPr txBox="1">
            <a:spLocks noChangeArrowheads="1"/>
          </p:cNvSpPr>
          <p:nvPr/>
        </p:nvSpPr>
        <p:spPr bwMode="auto">
          <a:xfrm>
            <a:off x="5253308" y="5687931"/>
            <a:ext cx="3356094"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1.471 casi. Esclusivamente le imprese che hanno dichiarato di aver assistito ad una riduzione dei ricavi nel corso dell’ultimo anno.</a:t>
            </a:r>
            <a:r>
              <a:rPr lang="it-IT" altLang="ja-JP" sz="900" b="0" dirty="0">
                <a:latin typeface="Calibri" panose="020F0502020204030204" pitchFamily="34" charset="0"/>
              </a:rPr>
              <a:t>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9" name="CasellaDiTesto 9"/>
          <p:cNvSpPr txBox="1">
            <a:spLocks noChangeArrowheads="1"/>
          </p:cNvSpPr>
          <p:nvPr/>
        </p:nvSpPr>
        <p:spPr bwMode="auto">
          <a:xfrm>
            <a:off x="395536" y="1202210"/>
            <a:ext cx="7560840"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lnSpc>
                <a:spcPct val="110000"/>
              </a:lnSpc>
              <a:spcBef>
                <a:spcPts val="600"/>
              </a:spcBef>
            </a:pPr>
            <a:r>
              <a:rPr lang="it-IT" altLang="ja-JP" sz="1400" b="0" dirty="0">
                <a:latin typeface="Calibri" panose="020F0502020204030204" pitchFamily="34" charset="0"/>
              </a:rPr>
              <a:t>A seguito della riduzione dei ricavi, la Sua impresa ha dovuto in qualche modo </a:t>
            </a:r>
            <a:r>
              <a:rPr lang="it-IT" altLang="ja-JP" sz="1400" u="sng" dirty="0">
                <a:latin typeface="Calibri" panose="020F0502020204030204" pitchFamily="34" charset="0"/>
              </a:rPr>
              <a:t>agire sul personale</a:t>
            </a:r>
            <a:r>
              <a:rPr lang="it-IT" altLang="ja-JP" sz="1400" b="0" dirty="0">
                <a:latin typeface="Calibri" panose="020F0502020204030204" pitchFamily="34" charset="0"/>
              </a:rPr>
              <a:t>? </a:t>
            </a:r>
            <a:br>
              <a:rPr lang="it-IT" altLang="ja-JP" sz="1400" b="0" dirty="0">
                <a:latin typeface="Calibri" panose="020F0502020204030204" pitchFamily="34" charset="0"/>
              </a:rPr>
            </a:br>
            <a:r>
              <a:rPr lang="it-IT" altLang="ja-JP" sz="1400" b="0" i="1" dirty="0">
                <a:latin typeface="Calibri" panose="020F0502020204030204" pitchFamily="34" charset="0"/>
              </a:rPr>
              <a:t>(Analisi effettuata presso le imprese che hanno visto ridurre i propri ricavi negli ultimi dodici mesi)</a:t>
            </a:r>
          </a:p>
        </p:txBody>
      </p:sp>
      <p:sp>
        <p:nvSpPr>
          <p:cNvPr id="13" name="CasellaDiTesto 12"/>
          <p:cNvSpPr txBox="1"/>
          <p:nvPr/>
        </p:nvSpPr>
        <p:spPr>
          <a:xfrm>
            <a:off x="1988630" y="2009165"/>
            <a:ext cx="2799394" cy="523220"/>
          </a:xfrm>
          <a:prstGeom prst="rect">
            <a:avLst/>
          </a:prstGeom>
          <a:noFill/>
        </p:spPr>
        <p:txBody>
          <a:bodyPr wrap="square" rtlCol="0">
            <a:spAutoFit/>
          </a:bodyPr>
          <a:lstStyle/>
          <a:p>
            <a:r>
              <a:rPr lang="it-IT" sz="1400" dirty="0">
                <a:latin typeface="Calibri" panose="020F0502020204030204" pitchFamily="34" charset="0"/>
              </a:rPr>
              <a:t>Imprese del dettaglio alimentare che hanno agito sul personale</a:t>
            </a:r>
          </a:p>
        </p:txBody>
      </p:sp>
      <p:sp>
        <p:nvSpPr>
          <p:cNvPr id="14" name="CasellaDiTesto 13"/>
          <p:cNvSpPr txBox="1"/>
          <p:nvPr/>
        </p:nvSpPr>
        <p:spPr>
          <a:xfrm>
            <a:off x="1278165" y="3068960"/>
            <a:ext cx="3293835" cy="464743"/>
          </a:xfrm>
          <a:prstGeom prst="rect">
            <a:avLst/>
          </a:prstGeom>
          <a:noFill/>
        </p:spPr>
        <p:txBody>
          <a:bodyPr wrap="square" rtlCol="0">
            <a:spAutoFit/>
          </a:bodyPr>
          <a:lstStyle/>
          <a:p>
            <a:pPr>
              <a:lnSpc>
                <a:spcPct val="110000"/>
              </a:lnSpc>
              <a:spcBef>
                <a:spcPts val="600"/>
              </a:spcBef>
            </a:pPr>
            <a:r>
              <a:rPr lang="it-IT" sz="1100" dirty="0">
                <a:latin typeface="Calibri" panose="020F0502020204030204" pitchFamily="34" charset="0"/>
              </a:rPr>
              <a:t>Le contromisure adottate direttamente sul personale </a:t>
            </a:r>
            <a:br>
              <a:rPr lang="it-IT" sz="1100" dirty="0">
                <a:latin typeface="Calibri" panose="020F0502020204030204" pitchFamily="34" charset="0"/>
              </a:rPr>
            </a:br>
            <a:r>
              <a:rPr lang="it-IT" sz="1100" b="0" i="1" dirty="0">
                <a:latin typeface="Calibri" panose="020F0502020204030204" pitchFamily="34" charset="0"/>
              </a:rPr>
              <a:t>(analisi effettuata presso il 10,0% del campione)</a:t>
            </a:r>
          </a:p>
        </p:txBody>
      </p:sp>
      <p:sp>
        <p:nvSpPr>
          <p:cNvPr id="15" name="Rettangolo 7"/>
          <p:cNvSpPr>
            <a:spLocks noChangeArrowheads="1"/>
          </p:cNvSpPr>
          <p:nvPr/>
        </p:nvSpPr>
        <p:spPr bwMode="auto">
          <a:xfrm>
            <a:off x="5253308" y="3526608"/>
            <a:ext cx="3356094" cy="181588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pPr>
            <a:r>
              <a:rPr lang="it-IT" sz="1600" b="0" dirty="0">
                <a:latin typeface="Calibri" panose="020F0502020204030204" pitchFamily="34" charset="0"/>
                <a:cs typeface="Arial" charset="0"/>
              </a:rPr>
              <a:t>Le imprese che continuano a soffrire la crisi, soprattutto in termini di ricavi, sono state costrette ad intervenire sul personale (è stato così per il 10,0% dei dettaglianti) rinunciando ad assunzioni già previste o licenziando lavoratori a tempo determinato.</a:t>
            </a:r>
          </a:p>
        </p:txBody>
      </p:sp>
      <p:sp>
        <p:nvSpPr>
          <p:cNvPr id="28" name="Rectangle 4"/>
          <p:cNvSpPr txBox="1">
            <a:spLocks noChangeArrowheads="1"/>
          </p:cNvSpPr>
          <p:nvPr/>
        </p:nvSpPr>
        <p:spPr bwMode="auto">
          <a:xfrm>
            <a:off x="395288" y="188913"/>
            <a:ext cx="840464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congiuntura e tendenze | </a:t>
            </a:r>
            <a:r>
              <a:rPr lang="it-IT" altLang="it-IT" sz="2000" dirty="0">
                <a:latin typeface="Calibri" panose="020F0502020204030204" pitchFamily="34" charset="0"/>
                <a:cs typeface="Arial" panose="020B0604020202020204" pitchFamily="34" charset="0"/>
              </a:rPr>
              <a:t>la riduzione dei ricavi ha avuto riflessi negativi sul 10% delle imprese in termini di azioni sul personale (percentuale in calo)…</a:t>
            </a:r>
          </a:p>
        </p:txBody>
      </p:sp>
      <p:sp>
        <p:nvSpPr>
          <p:cNvPr id="4" name="CasellaDiTesto 3"/>
          <p:cNvSpPr txBox="1"/>
          <p:nvPr/>
        </p:nvSpPr>
        <p:spPr>
          <a:xfrm>
            <a:off x="908510" y="1916832"/>
            <a:ext cx="1096775" cy="707886"/>
          </a:xfrm>
          <a:prstGeom prst="rect">
            <a:avLst/>
          </a:prstGeom>
          <a:noFill/>
        </p:spPr>
        <p:txBody>
          <a:bodyPr wrap="none" rtlCol="0">
            <a:spAutoFit/>
          </a:bodyPr>
          <a:lstStyle/>
          <a:p>
            <a:r>
              <a:rPr lang="it-IT" sz="4000" b="0" dirty="0">
                <a:solidFill>
                  <a:srgbClr val="FF6600"/>
                </a:solidFill>
                <a:latin typeface="Calibri" panose="020F0502020204030204" pitchFamily="34" charset="0"/>
              </a:rPr>
              <a:t>10,0</a:t>
            </a:r>
            <a:endParaRPr lang="en-US" sz="4000" b="0" dirty="0">
              <a:solidFill>
                <a:srgbClr val="FF6600"/>
              </a:solidFill>
              <a:latin typeface="Calibri" panose="020F0502020204030204" pitchFamily="34" charset="0"/>
            </a:endParaRPr>
          </a:p>
        </p:txBody>
      </p:sp>
      <p:sp>
        <p:nvSpPr>
          <p:cNvPr id="29" name="Freccia circolare in su 28"/>
          <p:cNvSpPr/>
          <p:nvPr/>
        </p:nvSpPr>
        <p:spPr bwMode="auto">
          <a:xfrm rot="4499311">
            <a:off x="95845" y="2835790"/>
            <a:ext cx="1364467" cy="540692"/>
          </a:xfrm>
          <a:prstGeom prst="curvedUpArrow">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0" name="CasellaDiTesto 29"/>
          <p:cNvSpPr txBox="1"/>
          <p:nvPr/>
        </p:nvSpPr>
        <p:spPr>
          <a:xfrm>
            <a:off x="1988630" y="2546001"/>
            <a:ext cx="1728192" cy="261610"/>
          </a:xfrm>
          <a:prstGeom prst="rect">
            <a:avLst/>
          </a:prstGeom>
          <a:noFill/>
        </p:spPr>
        <p:txBody>
          <a:bodyPr wrap="square" rtlCol="0">
            <a:spAutoFit/>
          </a:bodyPr>
          <a:lstStyle/>
          <a:p>
            <a:r>
              <a:rPr lang="it-IT" sz="1050" i="1" dirty="0">
                <a:latin typeface="Calibri" panose="020F0502020204030204" pitchFamily="34" charset="0"/>
              </a:rPr>
              <a:t>(Precedente: 10,9)</a:t>
            </a:r>
          </a:p>
        </p:txBody>
      </p:sp>
      <p:cxnSp>
        <p:nvCxnSpPr>
          <p:cNvPr id="7" name="Connettore diritto 6"/>
          <p:cNvCxnSpPr/>
          <p:nvPr/>
        </p:nvCxnSpPr>
        <p:spPr bwMode="auto">
          <a:xfrm>
            <a:off x="1269059" y="3538730"/>
            <a:ext cx="0" cy="2617147"/>
          </a:xfrm>
          <a:prstGeom prst="line">
            <a:avLst/>
          </a:prstGeom>
          <a:noFill/>
          <a:ln w="28575" cap="flat" cmpd="sng" algn="ctr">
            <a:solidFill>
              <a:srgbClr val="FF6600"/>
            </a:solidFill>
            <a:prstDash val="solid"/>
            <a:round/>
            <a:headEnd type="none" w="med" len="med"/>
            <a:tailEnd type="none" w="med" len="med"/>
          </a:ln>
          <a:effectLst/>
        </p:spPr>
      </p:cxnSp>
      <p:sp>
        <p:nvSpPr>
          <p:cNvPr id="31" name="CasellaDiTesto 30"/>
          <p:cNvSpPr txBox="1"/>
          <p:nvPr/>
        </p:nvSpPr>
        <p:spPr>
          <a:xfrm>
            <a:off x="2013204" y="3560831"/>
            <a:ext cx="2498912" cy="261610"/>
          </a:xfrm>
          <a:prstGeom prst="rect">
            <a:avLst/>
          </a:prstGeom>
          <a:noFill/>
        </p:spPr>
        <p:txBody>
          <a:bodyPr wrap="square" rtlCol="0">
            <a:spAutoFit/>
          </a:bodyPr>
          <a:lstStyle/>
          <a:p>
            <a:r>
              <a:rPr lang="it-IT" sz="1100" dirty="0">
                <a:latin typeface="Calibri" panose="020F0502020204030204" pitchFamily="34" charset="0"/>
              </a:rPr>
              <a:t>Rinunciare a nuove assunzioni previste</a:t>
            </a:r>
          </a:p>
        </p:txBody>
      </p:sp>
      <p:sp>
        <p:nvSpPr>
          <p:cNvPr id="32" name="CasellaDiTesto 31"/>
          <p:cNvSpPr txBox="1"/>
          <p:nvPr/>
        </p:nvSpPr>
        <p:spPr>
          <a:xfrm>
            <a:off x="1387078" y="3491581"/>
            <a:ext cx="638316" cy="400110"/>
          </a:xfrm>
          <a:prstGeom prst="rect">
            <a:avLst/>
          </a:prstGeom>
          <a:noFill/>
        </p:spPr>
        <p:txBody>
          <a:bodyPr wrap="none" rtlCol="0">
            <a:spAutoFit/>
          </a:bodyPr>
          <a:lstStyle/>
          <a:p>
            <a:pPr algn="r"/>
            <a:r>
              <a:rPr lang="it-IT" sz="2000" b="0" dirty="0">
                <a:solidFill>
                  <a:srgbClr val="FF6600"/>
                </a:solidFill>
                <a:latin typeface="Calibri" panose="020F0502020204030204" pitchFamily="34" charset="0"/>
              </a:rPr>
              <a:t>29,4</a:t>
            </a:r>
            <a:endParaRPr lang="en-US" sz="2000" b="0" dirty="0">
              <a:solidFill>
                <a:srgbClr val="FF6600"/>
              </a:solidFill>
              <a:latin typeface="Calibri" panose="020F0502020204030204" pitchFamily="34" charset="0"/>
            </a:endParaRPr>
          </a:p>
        </p:txBody>
      </p:sp>
      <p:sp>
        <p:nvSpPr>
          <p:cNvPr id="33" name="CasellaDiTesto 32"/>
          <p:cNvSpPr txBox="1"/>
          <p:nvPr/>
        </p:nvSpPr>
        <p:spPr>
          <a:xfrm>
            <a:off x="2013204" y="3928257"/>
            <a:ext cx="2498912" cy="430887"/>
          </a:xfrm>
          <a:prstGeom prst="rect">
            <a:avLst/>
          </a:prstGeom>
          <a:noFill/>
        </p:spPr>
        <p:txBody>
          <a:bodyPr wrap="square" rtlCol="0">
            <a:spAutoFit/>
          </a:bodyPr>
          <a:lstStyle/>
          <a:p>
            <a:r>
              <a:rPr lang="it-IT" sz="1100" dirty="0">
                <a:latin typeface="Calibri" panose="020F0502020204030204" pitchFamily="34" charset="0"/>
              </a:rPr>
              <a:t>Licenziare i lavoratori inquadrati come dipendenti a tempo determinato</a:t>
            </a:r>
          </a:p>
        </p:txBody>
      </p:sp>
      <p:sp>
        <p:nvSpPr>
          <p:cNvPr id="34" name="CasellaDiTesto 33"/>
          <p:cNvSpPr txBox="1"/>
          <p:nvPr/>
        </p:nvSpPr>
        <p:spPr>
          <a:xfrm>
            <a:off x="1387078" y="3943645"/>
            <a:ext cx="638316" cy="400110"/>
          </a:xfrm>
          <a:prstGeom prst="rect">
            <a:avLst/>
          </a:prstGeom>
          <a:noFill/>
        </p:spPr>
        <p:txBody>
          <a:bodyPr wrap="none" rtlCol="0">
            <a:spAutoFit/>
          </a:bodyPr>
          <a:lstStyle/>
          <a:p>
            <a:pPr algn="r"/>
            <a:r>
              <a:rPr lang="it-IT" sz="2000" b="0" dirty="0">
                <a:solidFill>
                  <a:srgbClr val="FF6600"/>
                </a:solidFill>
                <a:latin typeface="Calibri" panose="020F0502020204030204" pitchFamily="34" charset="0"/>
              </a:rPr>
              <a:t>29,4</a:t>
            </a:r>
            <a:endParaRPr lang="en-US" sz="2000" b="0" dirty="0">
              <a:solidFill>
                <a:srgbClr val="FF6600"/>
              </a:solidFill>
              <a:latin typeface="Calibri" panose="020F0502020204030204" pitchFamily="34" charset="0"/>
            </a:endParaRPr>
          </a:p>
        </p:txBody>
      </p:sp>
      <p:sp>
        <p:nvSpPr>
          <p:cNvPr id="35" name="CasellaDiTesto 34"/>
          <p:cNvSpPr txBox="1"/>
          <p:nvPr/>
        </p:nvSpPr>
        <p:spPr>
          <a:xfrm>
            <a:off x="2013204" y="4395710"/>
            <a:ext cx="2498912" cy="430887"/>
          </a:xfrm>
          <a:prstGeom prst="rect">
            <a:avLst/>
          </a:prstGeom>
          <a:noFill/>
        </p:spPr>
        <p:txBody>
          <a:bodyPr wrap="square" rtlCol="0">
            <a:spAutoFit/>
          </a:bodyPr>
          <a:lstStyle/>
          <a:p>
            <a:r>
              <a:rPr lang="it-IT" sz="1100" dirty="0">
                <a:latin typeface="Calibri" panose="020F0502020204030204" pitchFamily="34" charset="0"/>
              </a:rPr>
              <a:t>Licenziare i lavoratori inquadrati come dipendenti a tempo indeterminato</a:t>
            </a:r>
          </a:p>
        </p:txBody>
      </p:sp>
      <p:sp>
        <p:nvSpPr>
          <p:cNvPr id="36" name="CasellaDiTesto 35"/>
          <p:cNvSpPr txBox="1"/>
          <p:nvPr/>
        </p:nvSpPr>
        <p:spPr>
          <a:xfrm>
            <a:off x="1387078" y="4411098"/>
            <a:ext cx="638316" cy="400110"/>
          </a:xfrm>
          <a:prstGeom prst="rect">
            <a:avLst/>
          </a:prstGeom>
          <a:noFill/>
        </p:spPr>
        <p:txBody>
          <a:bodyPr wrap="none" rtlCol="0">
            <a:spAutoFit/>
          </a:bodyPr>
          <a:lstStyle/>
          <a:p>
            <a:pPr algn="r"/>
            <a:r>
              <a:rPr lang="it-IT" sz="2000" b="0" dirty="0">
                <a:solidFill>
                  <a:srgbClr val="FF6600"/>
                </a:solidFill>
                <a:latin typeface="Calibri" panose="020F0502020204030204" pitchFamily="34" charset="0"/>
              </a:rPr>
              <a:t>11,8</a:t>
            </a:r>
            <a:endParaRPr lang="en-US" sz="2000" b="0" dirty="0">
              <a:solidFill>
                <a:srgbClr val="FF6600"/>
              </a:solidFill>
              <a:latin typeface="Calibri" panose="020F0502020204030204" pitchFamily="34" charset="0"/>
            </a:endParaRPr>
          </a:p>
        </p:txBody>
      </p:sp>
      <p:sp>
        <p:nvSpPr>
          <p:cNvPr id="37" name="CasellaDiTesto 36"/>
          <p:cNvSpPr txBox="1"/>
          <p:nvPr/>
        </p:nvSpPr>
        <p:spPr>
          <a:xfrm>
            <a:off x="2013204" y="4863163"/>
            <a:ext cx="2498912" cy="430887"/>
          </a:xfrm>
          <a:prstGeom prst="rect">
            <a:avLst/>
          </a:prstGeom>
          <a:noFill/>
        </p:spPr>
        <p:txBody>
          <a:bodyPr wrap="square" rtlCol="0">
            <a:spAutoFit/>
          </a:bodyPr>
          <a:lstStyle/>
          <a:p>
            <a:r>
              <a:rPr lang="it-IT" sz="1100" dirty="0">
                <a:latin typeface="Calibri" panose="020F0502020204030204" pitchFamily="34" charset="0"/>
              </a:rPr>
              <a:t>Non rinnovare il contratto ai lavoratori inquadrati in modo atipico</a:t>
            </a:r>
          </a:p>
        </p:txBody>
      </p:sp>
      <p:sp>
        <p:nvSpPr>
          <p:cNvPr id="38" name="CasellaDiTesto 37"/>
          <p:cNvSpPr txBox="1"/>
          <p:nvPr/>
        </p:nvSpPr>
        <p:spPr>
          <a:xfrm>
            <a:off x="1387078" y="4878551"/>
            <a:ext cx="638316" cy="400110"/>
          </a:xfrm>
          <a:prstGeom prst="rect">
            <a:avLst/>
          </a:prstGeom>
          <a:noFill/>
        </p:spPr>
        <p:txBody>
          <a:bodyPr wrap="none" rtlCol="0">
            <a:spAutoFit/>
          </a:bodyPr>
          <a:lstStyle/>
          <a:p>
            <a:pPr algn="r"/>
            <a:r>
              <a:rPr lang="it-IT" sz="2000" b="0" dirty="0">
                <a:solidFill>
                  <a:srgbClr val="FF6600"/>
                </a:solidFill>
                <a:latin typeface="Calibri" panose="020F0502020204030204" pitchFamily="34" charset="0"/>
              </a:rPr>
              <a:t>11,8</a:t>
            </a:r>
            <a:endParaRPr lang="en-US" sz="2000" b="0" dirty="0">
              <a:solidFill>
                <a:srgbClr val="FF6600"/>
              </a:solidFill>
              <a:latin typeface="Calibri" panose="020F0502020204030204" pitchFamily="34" charset="0"/>
            </a:endParaRPr>
          </a:p>
        </p:txBody>
      </p:sp>
      <p:sp>
        <p:nvSpPr>
          <p:cNvPr id="39" name="CasellaDiTesto 38"/>
          <p:cNvSpPr txBox="1"/>
          <p:nvPr/>
        </p:nvSpPr>
        <p:spPr>
          <a:xfrm>
            <a:off x="2013204" y="5330616"/>
            <a:ext cx="2774820" cy="600164"/>
          </a:xfrm>
          <a:prstGeom prst="rect">
            <a:avLst/>
          </a:prstGeom>
          <a:noFill/>
        </p:spPr>
        <p:txBody>
          <a:bodyPr wrap="square" rtlCol="0">
            <a:spAutoFit/>
          </a:bodyPr>
          <a:lstStyle/>
          <a:p>
            <a:r>
              <a:rPr lang="it-IT" sz="1100" dirty="0">
                <a:latin typeface="Calibri" panose="020F0502020204030204" pitchFamily="34" charset="0"/>
              </a:rPr>
              <a:t>Non rinnovare il contratto ai lavoratori inquadrati come dipendenti a tempo determinato</a:t>
            </a:r>
          </a:p>
        </p:txBody>
      </p:sp>
      <p:sp>
        <p:nvSpPr>
          <p:cNvPr id="40" name="CasellaDiTesto 39"/>
          <p:cNvSpPr txBox="1"/>
          <p:nvPr/>
        </p:nvSpPr>
        <p:spPr>
          <a:xfrm>
            <a:off x="1387078" y="5346004"/>
            <a:ext cx="638316" cy="400110"/>
          </a:xfrm>
          <a:prstGeom prst="rect">
            <a:avLst/>
          </a:prstGeom>
          <a:noFill/>
        </p:spPr>
        <p:txBody>
          <a:bodyPr wrap="none" rtlCol="0">
            <a:spAutoFit/>
          </a:bodyPr>
          <a:lstStyle/>
          <a:p>
            <a:pPr algn="r"/>
            <a:r>
              <a:rPr lang="it-IT" sz="2000" b="0" dirty="0">
                <a:solidFill>
                  <a:srgbClr val="FF6600"/>
                </a:solidFill>
                <a:latin typeface="Calibri" panose="020F0502020204030204" pitchFamily="34" charset="0"/>
              </a:rPr>
              <a:t>10,3</a:t>
            </a:r>
            <a:endParaRPr lang="en-US" sz="2000" b="0" dirty="0">
              <a:solidFill>
                <a:srgbClr val="FF6600"/>
              </a:solidFill>
              <a:latin typeface="Calibri" panose="020F0502020204030204" pitchFamily="34" charset="0"/>
            </a:endParaRPr>
          </a:p>
        </p:txBody>
      </p:sp>
      <p:sp>
        <p:nvSpPr>
          <p:cNvPr id="41" name="CasellaDiTesto 40"/>
          <p:cNvSpPr txBox="1"/>
          <p:nvPr/>
        </p:nvSpPr>
        <p:spPr>
          <a:xfrm>
            <a:off x="2013204" y="5872502"/>
            <a:ext cx="2498912" cy="430887"/>
          </a:xfrm>
          <a:prstGeom prst="rect">
            <a:avLst/>
          </a:prstGeom>
          <a:noFill/>
        </p:spPr>
        <p:txBody>
          <a:bodyPr wrap="square" rtlCol="0">
            <a:spAutoFit/>
          </a:bodyPr>
          <a:lstStyle/>
          <a:p>
            <a:r>
              <a:rPr lang="it-IT" sz="1100" dirty="0">
                <a:latin typeface="Calibri" panose="020F0502020204030204" pitchFamily="34" charset="0"/>
              </a:rPr>
              <a:t>Licenziare i lavoratori inquadrati in modo atipico</a:t>
            </a:r>
          </a:p>
        </p:txBody>
      </p:sp>
      <p:sp>
        <p:nvSpPr>
          <p:cNvPr id="42" name="CasellaDiTesto 41"/>
          <p:cNvSpPr txBox="1"/>
          <p:nvPr/>
        </p:nvSpPr>
        <p:spPr>
          <a:xfrm>
            <a:off x="1516920" y="5887890"/>
            <a:ext cx="508474" cy="400110"/>
          </a:xfrm>
          <a:prstGeom prst="rect">
            <a:avLst/>
          </a:prstGeom>
          <a:noFill/>
        </p:spPr>
        <p:txBody>
          <a:bodyPr wrap="none" rtlCol="0">
            <a:spAutoFit/>
          </a:bodyPr>
          <a:lstStyle/>
          <a:p>
            <a:pPr algn="r"/>
            <a:r>
              <a:rPr lang="it-IT" sz="2000" b="0" dirty="0">
                <a:solidFill>
                  <a:srgbClr val="FF6600"/>
                </a:solidFill>
                <a:latin typeface="Calibri" panose="020F0502020204030204" pitchFamily="34" charset="0"/>
              </a:rPr>
              <a:t>7,4</a:t>
            </a:r>
            <a:endParaRPr lang="en-US" sz="2000" b="0" dirty="0">
              <a:solidFill>
                <a:srgbClr val="FF6600"/>
              </a:solidFill>
              <a:latin typeface="Calibri" panose="020F0502020204030204" pitchFamily="34" charset="0"/>
            </a:endParaRPr>
          </a:p>
        </p:txBody>
      </p:sp>
    </p:spTree>
    <p:extLst>
      <p:ext uri="{BB962C8B-B14F-4D97-AF65-F5344CB8AC3E}">
        <p14:creationId xmlns:p14="http://schemas.microsoft.com/office/powerpoint/2010/main" val="179596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bwMode="auto">
          <a:xfrm>
            <a:off x="395288" y="188913"/>
            <a:ext cx="840464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congiuntura e tendenze | </a:t>
            </a:r>
            <a:r>
              <a:rPr lang="it-IT" altLang="it-IT" sz="2000" dirty="0">
                <a:latin typeface="Calibri" panose="020F0502020204030204" pitchFamily="34" charset="0"/>
                <a:cs typeface="Arial" panose="020B0604020202020204" pitchFamily="34" charset="0"/>
              </a:rPr>
              <a:t>lo scontrino medio è stazionario (7,0% contro il precedente 6,7%), come anche il numero di accessi in negozio (10,5 su 10,0)…</a:t>
            </a:r>
            <a:endParaRPr lang="it-IT" altLang="it-IT" sz="2000" i="1" dirty="0">
              <a:latin typeface="Calibri" panose="020F0502020204030204" pitchFamily="34" charset="0"/>
              <a:cs typeface="Arial" panose="020B0604020202020204" pitchFamily="34" charset="0"/>
            </a:endParaRPr>
          </a:p>
        </p:txBody>
      </p:sp>
      <p:sp>
        <p:nvSpPr>
          <p:cNvPr id="18" name="CasellaDiTesto 17"/>
          <p:cNvSpPr txBox="1"/>
          <p:nvPr/>
        </p:nvSpPr>
        <p:spPr>
          <a:xfrm>
            <a:off x="503159" y="3714979"/>
            <a:ext cx="3887165" cy="1077218"/>
          </a:xfrm>
          <a:prstGeom prst="rect">
            <a:avLst/>
          </a:prstGeom>
          <a:noFill/>
        </p:spPr>
        <p:txBody>
          <a:bodyPr wrap="square" rtlCol="0">
            <a:spAutoFit/>
          </a:bodyPr>
          <a:lstStyle/>
          <a:p>
            <a:r>
              <a:rPr lang="it-IT" sz="1600" b="0" dirty="0">
                <a:latin typeface="Calibri" panose="020F0502020204030204" pitchFamily="34" charset="0"/>
              </a:rPr>
              <a:t>Il 7,0% delle imprese del dettaglio alimentare ha registrato un incremento dello scontrino medio nel primo semestre 2016 rispetto al secondo semestre 2015.</a:t>
            </a:r>
          </a:p>
        </p:txBody>
      </p:sp>
      <p:sp>
        <p:nvSpPr>
          <p:cNvPr id="19" name="CasellaDiTesto 18"/>
          <p:cNvSpPr txBox="1"/>
          <p:nvPr/>
        </p:nvSpPr>
        <p:spPr>
          <a:xfrm>
            <a:off x="2430232" y="2323062"/>
            <a:ext cx="1220206" cy="830997"/>
          </a:xfrm>
          <a:prstGeom prst="rect">
            <a:avLst/>
          </a:prstGeom>
          <a:noFill/>
        </p:spPr>
        <p:txBody>
          <a:bodyPr wrap="none" rtlCol="0">
            <a:spAutoFit/>
          </a:bodyPr>
          <a:lstStyle/>
          <a:p>
            <a:r>
              <a:rPr lang="it-IT" sz="4800" b="0" dirty="0">
                <a:solidFill>
                  <a:srgbClr val="FF6600"/>
                </a:solidFill>
                <a:latin typeface="Calibri" panose="020F0502020204030204" pitchFamily="34" charset="0"/>
              </a:rPr>
              <a:t>7,0</a:t>
            </a:r>
            <a:r>
              <a:rPr lang="it-IT" sz="2800" b="0" dirty="0">
                <a:solidFill>
                  <a:srgbClr val="FF6600"/>
                </a:solidFill>
                <a:latin typeface="Calibri" panose="020F0502020204030204" pitchFamily="34" charset="0"/>
              </a:rPr>
              <a:t>%</a:t>
            </a:r>
            <a:endParaRPr lang="en-US" sz="4800" b="0" dirty="0">
              <a:solidFill>
                <a:srgbClr val="FF6600"/>
              </a:solidFill>
              <a:latin typeface="Calibri" panose="020F0502020204030204" pitchFamily="34" charset="0"/>
            </a:endParaRPr>
          </a:p>
        </p:txBody>
      </p:sp>
      <p:pic>
        <p:nvPicPr>
          <p:cNvPr id="4" name="Immagine 3"/>
          <p:cNvPicPr>
            <a:picLocks noChangeAspect="1"/>
          </p:cNvPicPr>
          <p:nvPr/>
        </p:nvPicPr>
        <p:blipFill>
          <a:blip r:embed="rId2"/>
          <a:stretch>
            <a:fillRect/>
          </a:stretch>
        </p:blipFill>
        <p:spPr>
          <a:xfrm>
            <a:off x="586266" y="2367243"/>
            <a:ext cx="1696390" cy="1203630"/>
          </a:xfrm>
          <a:prstGeom prst="rect">
            <a:avLst/>
          </a:prstGeom>
        </p:spPr>
      </p:pic>
      <p:sp>
        <p:nvSpPr>
          <p:cNvPr id="21" name="Rettangolo 20"/>
          <p:cNvSpPr/>
          <p:nvPr/>
        </p:nvSpPr>
        <p:spPr>
          <a:xfrm>
            <a:off x="503160" y="1167023"/>
            <a:ext cx="3799280" cy="923330"/>
          </a:xfrm>
          <a:prstGeom prst="rect">
            <a:avLst/>
          </a:prstGeom>
        </p:spPr>
        <p:txBody>
          <a:bodyPr wrap="square">
            <a:spAutoFit/>
          </a:bodyPr>
          <a:lstStyle/>
          <a:p>
            <a:r>
              <a:rPr lang="it-IT" sz="1800" b="0" dirty="0">
                <a:latin typeface="Calibri" panose="020F0502020204030204" pitchFamily="34" charset="0"/>
              </a:rPr>
              <a:t>Nel semestre considerato, rispetto allo stesso semestre di dodici mesi fa, lo </a:t>
            </a:r>
            <a:r>
              <a:rPr lang="it-IT" sz="1800" u="sng" dirty="0">
                <a:latin typeface="Calibri" panose="020F0502020204030204" pitchFamily="34" charset="0"/>
              </a:rPr>
              <a:t>scontrino medio</a:t>
            </a:r>
            <a:r>
              <a:rPr lang="it-IT" sz="1800" b="0" dirty="0">
                <a:latin typeface="Calibri" panose="020F0502020204030204" pitchFamily="34" charset="0"/>
              </a:rPr>
              <a:t> è…?</a:t>
            </a:r>
          </a:p>
        </p:txBody>
      </p:sp>
      <p:sp>
        <p:nvSpPr>
          <p:cNvPr id="22" name="CasellaDiTesto 21"/>
          <p:cNvSpPr txBox="1"/>
          <p:nvPr/>
        </p:nvSpPr>
        <p:spPr>
          <a:xfrm>
            <a:off x="2430232" y="3087432"/>
            <a:ext cx="1734321" cy="400110"/>
          </a:xfrm>
          <a:prstGeom prst="rect">
            <a:avLst/>
          </a:prstGeom>
          <a:noFill/>
        </p:spPr>
        <p:txBody>
          <a:bodyPr wrap="square" rtlCol="0">
            <a:spAutoFit/>
          </a:bodyPr>
          <a:lstStyle/>
          <a:p>
            <a:r>
              <a:rPr lang="it-IT" sz="2000" dirty="0">
                <a:latin typeface="Calibri" panose="020F0502020204030204" pitchFamily="34" charset="0"/>
              </a:rPr>
              <a:t>Aumentato</a:t>
            </a:r>
          </a:p>
        </p:txBody>
      </p:sp>
      <p:sp>
        <p:nvSpPr>
          <p:cNvPr id="24" name="Rettangolo 23"/>
          <p:cNvSpPr/>
          <p:nvPr/>
        </p:nvSpPr>
        <p:spPr>
          <a:xfrm>
            <a:off x="4823937" y="1482899"/>
            <a:ext cx="3799280" cy="923330"/>
          </a:xfrm>
          <a:prstGeom prst="rect">
            <a:avLst/>
          </a:prstGeom>
        </p:spPr>
        <p:txBody>
          <a:bodyPr wrap="square">
            <a:spAutoFit/>
          </a:bodyPr>
          <a:lstStyle/>
          <a:p>
            <a:r>
              <a:rPr lang="it-IT" sz="1800" b="0" dirty="0">
                <a:latin typeface="Calibri" panose="020F0502020204030204" pitchFamily="34" charset="0"/>
              </a:rPr>
              <a:t>Nel semestre considerato, rispetto allo stesso semestre di dodici mesi fa, il </a:t>
            </a:r>
            <a:r>
              <a:rPr lang="it-IT" sz="1800" u="sng" dirty="0">
                <a:latin typeface="Calibri" panose="020F0502020204030204" pitchFamily="34" charset="0"/>
              </a:rPr>
              <a:t>numero di accessi</a:t>
            </a:r>
            <a:r>
              <a:rPr lang="it-IT" sz="1800" b="0" dirty="0">
                <a:latin typeface="Calibri" panose="020F0502020204030204" pitchFamily="34" charset="0"/>
              </a:rPr>
              <a:t> è…?</a:t>
            </a:r>
          </a:p>
        </p:txBody>
      </p:sp>
      <p:sp>
        <p:nvSpPr>
          <p:cNvPr id="26" name="CasellaDiTesto 25"/>
          <p:cNvSpPr txBox="1"/>
          <p:nvPr/>
        </p:nvSpPr>
        <p:spPr>
          <a:xfrm>
            <a:off x="6345852" y="2560447"/>
            <a:ext cx="1532792" cy="830997"/>
          </a:xfrm>
          <a:prstGeom prst="rect">
            <a:avLst/>
          </a:prstGeom>
          <a:noFill/>
        </p:spPr>
        <p:txBody>
          <a:bodyPr wrap="none" rtlCol="0">
            <a:spAutoFit/>
          </a:bodyPr>
          <a:lstStyle/>
          <a:p>
            <a:r>
              <a:rPr lang="it-IT" sz="4800" b="0" dirty="0">
                <a:solidFill>
                  <a:srgbClr val="FF6600"/>
                </a:solidFill>
                <a:latin typeface="Calibri" panose="020F0502020204030204" pitchFamily="34" charset="0"/>
              </a:rPr>
              <a:t>10,5</a:t>
            </a:r>
            <a:r>
              <a:rPr lang="it-IT" sz="2800" b="0" dirty="0">
                <a:solidFill>
                  <a:srgbClr val="FF6600"/>
                </a:solidFill>
                <a:latin typeface="Calibri" panose="020F0502020204030204" pitchFamily="34" charset="0"/>
              </a:rPr>
              <a:t>%</a:t>
            </a:r>
            <a:endParaRPr lang="en-US" sz="4800" b="0" dirty="0">
              <a:solidFill>
                <a:srgbClr val="FF6600"/>
              </a:solidFill>
              <a:latin typeface="Calibri" panose="020F0502020204030204" pitchFamily="34" charset="0"/>
            </a:endParaRPr>
          </a:p>
        </p:txBody>
      </p:sp>
      <p:sp>
        <p:nvSpPr>
          <p:cNvPr id="27" name="CasellaDiTesto 26"/>
          <p:cNvSpPr txBox="1"/>
          <p:nvPr/>
        </p:nvSpPr>
        <p:spPr>
          <a:xfrm>
            <a:off x="6345852" y="3324817"/>
            <a:ext cx="1734321" cy="400110"/>
          </a:xfrm>
          <a:prstGeom prst="rect">
            <a:avLst/>
          </a:prstGeom>
          <a:noFill/>
        </p:spPr>
        <p:txBody>
          <a:bodyPr wrap="square" rtlCol="0">
            <a:spAutoFit/>
          </a:bodyPr>
          <a:lstStyle/>
          <a:p>
            <a:r>
              <a:rPr lang="it-IT" sz="2000" dirty="0">
                <a:latin typeface="Calibri" panose="020F0502020204030204" pitchFamily="34" charset="0"/>
              </a:rPr>
              <a:t>Aumentato</a:t>
            </a:r>
          </a:p>
        </p:txBody>
      </p:sp>
      <p:sp>
        <p:nvSpPr>
          <p:cNvPr id="28" name="CasellaDiTesto 27"/>
          <p:cNvSpPr txBox="1"/>
          <p:nvPr/>
        </p:nvSpPr>
        <p:spPr>
          <a:xfrm>
            <a:off x="4823937" y="3934073"/>
            <a:ext cx="3867888" cy="1077218"/>
          </a:xfrm>
          <a:prstGeom prst="rect">
            <a:avLst/>
          </a:prstGeom>
          <a:noFill/>
        </p:spPr>
        <p:txBody>
          <a:bodyPr wrap="square" rtlCol="0">
            <a:spAutoFit/>
          </a:bodyPr>
          <a:lstStyle/>
          <a:p>
            <a:r>
              <a:rPr lang="it-IT" sz="1600" b="0" dirty="0">
                <a:latin typeface="Calibri" panose="020F0502020204030204" pitchFamily="34" charset="0"/>
              </a:rPr>
              <a:t>Il 10,5% delle imprese del dettaglio alimentare ha registrato un incremento del numero di accessi nel primo semestre 2016 rispetto al secondo semestre 2015.</a:t>
            </a:r>
          </a:p>
        </p:txBody>
      </p:sp>
      <p:pic>
        <p:nvPicPr>
          <p:cNvPr id="29" name="Immagine 28"/>
          <p:cNvPicPr>
            <a:picLocks noChangeAspect="1"/>
          </p:cNvPicPr>
          <p:nvPr/>
        </p:nvPicPr>
        <p:blipFill>
          <a:blip r:embed="rId3"/>
          <a:stretch>
            <a:fillRect/>
          </a:stretch>
        </p:blipFill>
        <p:spPr>
          <a:xfrm>
            <a:off x="588460" y="5015569"/>
            <a:ext cx="1044025" cy="673760"/>
          </a:xfrm>
          <a:prstGeom prst="rect">
            <a:avLst/>
          </a:prstGeom>
        </p:spPr>
      </p:pic>
      <p:pic>
        <p:nvPicPr>
          <p:cNvPr id="32" name="Immagine 31"/>
          <p:cNvPicPr>
            <a:picLocks noChangeAspect="1"/>
          </p:cNvPicPr>
          <p:nvPr/>
        </p:nvPicPr>
        <p:blipFill>
          <a:blip r:embed="rId4"/>
          <a:stretch>
            <a:fillRect/>
          </a:stretch>
        </p:blipFill>
        <p:spPr>
          <a:xfrm>
            <a:off x="1836467" y="5027709"/>
            <a:ext cx="822475" cy="649481"/>
          </a:xfrm>
          <a:prstGeom prst="rect">
            <a:avLst/>
          </a:prstGeom>
        </p:spPr>
      </p:pic>
      <p:pic>
        <p:nvPicPr>
          <p:cNvPr id="34" name="Immagine 33"/>
          <p:cNvPicPr>
            <a:picLocks noChangeAspect="1"/>
          </p:cNvPicPr>
          <p:nvPr/>
        </p:nvPicPr>
        <p:blipFill>
          <a:blip r:embed="rId5"/>
          <a:stretch>
            <a:fillRect/>
          </a:stretch>
        </p:blipFill>
        <p:spPr>
          <a:xfrm>
            <a:off x="2899019" y="5094101"/>
            <a:ext cx="812666" cy="516696"/>
          </a:xfrm>
          <a:prstGeom prst="rect">
            <a:avLst/>
          </a:prstGeom>
        </p:spPr>
      </p:pic>
      <p:sp>
        <p:nvSpPr>
          <p:cNvPr id="35" name="CasellaDiTesto 34"/>
          <p:cNvSpPr txBox="1"/>
          <p:nvPr/>
        </p:nvSpPr>
        <p:spPr>
          <a:xfrm>
            <a:off x="726392" y="5588548"/>
            <a:ext cx="768160" cy="523220"/>
          </a:xfrm>
          <a:prstGeom prst="rect">
            <a:avLst/>
          </a:prstGeom>
          <a:noFill/>
        </p:spPr>
        <p:txBody>
          <a:bodyPr wrap="none" rtlCol="0">
            <a:spAutoFit/>
          </a:bodyPr>
          <a:lstStyle/>
          <a:p>
            <a:pPr algn="ctr"/>
            <a:r>
              <a:rPr lang="it-IT" sz="2800" b="0" dirty="0">
                <a:solidFill>
                  <a:srgbClr val="FF6600"/>
                </a:solidFill>
                <a:latin typeface="Calibri" panose="020F0502020204030204" pitchFamily="34" charset="0"/>
              </a:rPr>
              <a:t>8,0</a:t>
            </a:r>
            <a:r>
              <a:rPr lang="it-IT" sz="1400" b="0" dirty="0">
                <a:solidFill>
                  <a:srgbClr val="FF6600"/>
                </a:solidFill>
                <a:latin typeface="Calibri" panose="020F0502020204030204" pitchFamily="34" charset="0"/>
              </a:rPr>
              <a:t>%</a:t>
            </a:r>
            <a:endParaRPr lang="en-US" sz="2800" b="0" dirty="0">
              <a:solidFill>
                <a:srgbClr val="FF6600"/>
              </a:solidFill>
              <a:latin typeface="Calibri" panose="020F0502020204030204" pitchFamily="34" charset="0"/>
            </a:endParaRPr>
          </a:p>
        </p:txBody>
      </p:sp>
      <p:sp>
        <p:nvSpPr>
          <p:cNvPr id="37" name="CasellaDiTesto 36"/>
          <p:cNvSpPr txBox="1"/>
          <p:nvPr/>
        </p:nvSpPr>
        <p:spPr>
          <a:xfrm>
            <a:off x="1900568" y="5588548"/>
            <a:ext cx="768160" cy="523220"/>
          </a:xfrm>
          <a:prstGeom prst="rect">
            <a:avLst/>
          </a:prstGeom>
          <a:noFill/>
        </p:spPr>
        <p:txBody>
          <a:bodyPr wrap="none" rtlCol="0">
            <a:spAutoFit/>
          </a:bodyPr>
          <a:lstStyle/>
          <a:p>
            <a:pPr algn="ctr"/>
            <a:r>
              <a:rPr lang="it-IT" sz="2800" b="0" dirty="0">
                <a:solidFill>
                  <a:srgbClr val="FF6600"/>
                </a:solidFill>
                <a:latin typeface="Calibri" panose="020F0502020204030204" pitchFamily="34" charset="0"/>
              </a:rPr>
              <a:t>5,0</a:t>
            </a:r>
            <a:r>
              <a:rPr lang="it-IT" sz="1400" b="0" dirty="0">
                <a:solidFill>
                  <a:srgbClr val="FF6600"/>
                </a:solidFill>
                <a:latin typeface="Calibri" panose="020F0502020204030204" pitchFamily="34" charset="0"/>
              </a:rPr>
              <a:t>%</a:t>
            </a:r>
            <a:endParaRPr lang="en-US" sz="2800" b="0" dirty="0">
              <a:solidFill>
                <a:srgbClr val="FF6600"/>
              </a:solidFill>
              <a:latin typeface="Calibri" panose="020F0502020204030204" pitchFamily="34" charset="0"/>
            </a:endParaRPr>
          </a:p>
        </p:txBody>
      </p:sp>
      <p:sp>
        <p:nvSpPr>
          <p:cNvPr id="38" name="CasellaDiTesto 37"/>
          <p:cNvSpPr txBox="1"/>
          <p:nvPr/>
        </p:nvSpPr>
        <p:spPr>
          <a:xfrm>
            <a:off x="2866846" y="5588548"/>
            <a:ext cx="950902" cy="523220"/>
          </a:xfrm>
          <a:prstGeom prst="rect">
            <a:avLst/>
          </a:prstGeom>
          <a:noFill/>
        </p:spPr>
        <p:txBody>
          <a:bodyPr wrap="none" rtlCol="0">
            <a:spAutoFit/>
          </a:bodyPr>
          <a:lstStyle/>
          <a:p>
            <a:pPr algn="ctr"/>
            <a:r>
              <a:rPr lang="it-IT" sz="2800" b="0" dirty="0">
                <a:solidFill>
                  <a:srgbClr val="FF6600"/>
                </a:solidFill>
                <a:latin typeface="Calibri" panose="020F0502020204030204" pitchFamily="34" charset="0"/>
              </a:rPr>
              <a:t>10,1</a:t>
            </a:r>
            <a:r>
              <a:rPr lang="it-IT" sz="1400" b="0" dirty="0">
                <a:solidFill>
                  <a:srgbClr val="FF6600"/>
                </a:solidFill>
                <a:latin typeface="Calibri" panose="020F0502020204030204" pitchFamily="34" charset="0"/>
              </a:rPr>
              <a:t>%</a:t>
            </a:r>
            <a:endParaRPr lang="en-US" sz="2800" b="0" dirty="0">
              <a:solidFill>
                <a:srgbClr val="FF6600"/>
              </a:solidFill>
              <a:latin typeface="Calibri" panose="020F0502020204030204" pitchFamily="34" charset="0"/>
            </a:endParaRPr>
          </a:p>
        </p:txBody>
      </p:sp>
      <p:pic>
        <p:nvPicPr>
          <p:cNvPr id="39" name="Immagine 38"/>
          <p:cNvPicPr>
            <a:picLocks noChangeAspect="1"/>
          </p:cNvPicPr>
          <p:nvPr/>
        </p:nvPicPr>
        <p:blipFill>
          <a:blip r:embed="rId3"/>
          <a:stretch>
            <a:fillRect/>
          </a:stretch>
        </p:blipFill>
        <p:spPr>
          <a:xfrm>
            <a:off x="4943113" y="5188687"/>
            <a:ext cx="1044025" cy="673760"/>
          </a:xfrm>
          <a:prstGeom prst="rect">
            <a:avLst/>
          </a:prstGeom>
        </p:spPr>
      </p:pic>
      <p:pic>
        <p:nvPicPr>
          <p:cNvPr id="40" name="Immagine 39"/>
          <p:cNvPicPr>
            <a:picLocks noChangeAspect="1"/>
          </p:cNvPicPr>
          <p:nvPr/>
        </p:nvPicPr>
        <p:blipFill>
          <a:blip r:embed="rId4"/>
          <a:stretch>
            <a:fillRect/>
          </a:stretch>
        </p:blipFill>
        <p:spPr>
          <a:xfrm>
            <a:off x="6191120" y="5200827"/>
            <a:ext cx="822475" cy="649481"/>
          </a:xfrm>
          <a:prstGeom prst="rect">
            <a:avLst/>
          </a:prstGeom>
        </p:spPr>
      </p:pic>
      <p:pic>
        <p:nvPicPr>
          <p:cNvPr id="41" name="Immagine 40"/>
          <p:cNvPicPr>
            <a:picLocks noChangeAspect="1"/>
          </p:cNvPicPr>
          <p:nvPr/>
        </p:nvPicPr>
        <p:blipFill>
          <a:blip r:embed="rId5"/>
          <a:stretch>
            <a:fillRect/>
          </a:stretch>
        </p:blipFill>
        <p:spPr>
          <a:xfrm>
            <a:off x="7253672" y="5267219"/>
            <a:ext cx="812666" cy="516696"/>
          </a:xfrm>
          <a:prstGeom prst="rect">
            <a:avLst/>
          </a:prstGeom>
        </p:spPr>
      </p:pic>
      <p:sp>
        <p:nvSpPr>
          <p:cNvPr id="42" name="CasellaDiTesto 41"/>
          <p:cNvSpPr txBox="1"/>
          <p:nvPr/>
        </p:nvSpPr>
        <p:spPr>
          <a:xfrm>
            <a:off x="4989674" y="5761666"/>
            <a:ext cx="950902" cy="523220"/>
          </a:xfrm>
          <a:prstGeom prst="rect">
            <a:avLst/>
          </a:prstGeom>
          <a:noFill/>
        </p:spPr>
        <p:txBody>
          <a:bodyPr wrap="none" rtlCol="0">
            <a:spAutoFit/>
          </a:bodyPr>
          <a:lstStyle/>
          <a:p>
            <a:pPr algn="ctr"/>
            <a:r>
              <a:rPr lang="it-IT" sz="2800" b="0" dirty="0">
                <a:solidFill>
                  <a:srgbClr val="FF6600"/>
                </a:solidFill>
                <a:latin typeface="Calibri" panose="020F0502020204030204" pitchFamily="34" charset="0"/>
              </a:rPr>
              <a:t>12,0</a:t>
            </a:r>
            <a:r>
              <a:rPr lang="it-IT" sz="1400" b="0" dirty="0">
                <a:solidFill>
                  <a:srgbClr val="FF6600"/>
                </a:solidFill>
                <a:latin typeface="Calibri" panose="020F0502020204030204" pitchFamily="34" charset="0"/>
              </a:rPr>
              <a:t>%</a:t>
            </a:r>
            <a:endParaRPr lang="en-US" sz="2800" b="0" dirty="0">
              <a:solidFill>
                <a:srgbClr val="FF6600"/>
              </a:solidFill>
              <a:latin typeface="Calibri" panose="020F0502020204030204" pitchFamily="34" charset="0"/>
            </a:endParaRPr>
          </a:p>
        </p:txBody>
      </p:sp>
      <p:sp>
        <p:nvSpPr>
          <p:cNvPr id="43" name="CasellaDiTesto 42"/>
          <p:cNvSpPr txBox="1"/>
          <p:nvPr/>
        </p:nvSpPr>
        <p:spPr>
          <a:xfrm>
            <a:off x="6163851" y="5761666"/>
            <a:ext cx="950902" cy="523220"/>
          </a:xfrm>
          <a:prstGeom prst="rect">
            <a:avLst/>
          </a:prstGeom>
          <a:noFill/>
        </p:spPr>
        <p:txBody>
          <a:bodyPr wrap="none" rtlCol="0">
            <a:spAutoFit/>
          </a:bodyPr>
          <a:lstStyle/>
          <a:p>
            <a:pPr algn="ctr"/>
            <a:r>
              <a:rPr lang="it-IT" sz="2800" b="0" dirty="0">
                <a:solidFill>
                  <a:srgbClr val="FF6600"/>
                </a:solidFill>
                <a:latin typeface="Calibri" panose="020F0502020204030204" pitchFamily="34" charset="0"/>
              </a:rPr>
              <a:t>10,0</a:t>
            </a:r>
            <a:r>
              <a:rPr lang="it-IT" sz="1400" b="0" dirty="0">
                <a:solidFill>
                  <a:srgbClr val="FF6600"/>
                </a:solidFill>
                <a:latin typeface="Calibri" panose="020F0502020204030204" pitchFamily="34" charset="0"/>
              </a:rPr>
              <a:t>%</a:t>
            </a:r>
            <a:endParaRPr lang="en-US" sz="2800" b="0" dirty="0">
              <a:solidFill>
                <a:srgbClr val="FF6600"/>
              </a:solidFill>
              <a:latin typeface="Calibri" panose="020F0502020204030204" pitchFamily="34" charset="0"/>
            </a:endParaRPr>
          </a:p>
        </p:txBody>
      </p:sp>
      <p:sp>
        <p:nvSpPr>
          <p:cNvPr id="44" name="CasellaDiTesto 43"/>
          <p:cNvSpPr txBox="1"/>
          <p:nvPr/>
        </p:nvSpPr>
        <p:spPr>
          <a:xfrm>
            <a:off x="7221499" y="5761666"/>
            <a:ext cx="950902" cy="523220"/>
          </a:xfrm>
          <a:prstGeom prst="rect">
            <a:avLst/>
          </a:prstGeom>
          <a:noFill/>
        </p:spPr>
        <p:txBody>
          <a:bodyPr wrap="none" rtlCol="0">
            <a:spAutoFit/>
          </a:bodyPr>
          <a:lstStyle/>
          <a:p>
            <a:pPr algn="ctr"/>
            <a:r>
              <a:rPr lang="it-IT" sz="2800" b="0" dirty="0">
                <a:solidFill>
                  <a:srgbClr val="FF6600"/>
                </a:solidFill>
                <a:latin typeface="Calibri" panose="020F0502020204030204" pitchFamily="34" charset="0"/>
              </a:rPr>
              <a:t>14,4</a:t>
            </a:r>
            <a:r>
              <a:rPr lang="it-IT" sz="1400" b="0" dirty="0">
                <a:solidFill>
                  <a:srgbClr val="FF6600"/>
                </a:solidFill>
                <a:latin typeface="Calibri" panose="020F0502020204030204" pitchFamily="34" charset="0"/>
              </a:rPr>
              <a:t>%</a:t>
            </a:r>
            <a:endParaRPr lang="en-US" sz="2800" b="0" dirty="0">
              <a:solidFill>
                <a:srgbClr val="FF6600"/>
              </a:solidFill>
              <a:latin typeface="Calibri" panose="020F0502020204030204" pitchFamily="34" charset="0"/>
            </a:endParaRPr>
          </a:p>
        </p:txBody>
      </p:sp>
      <p:sp>
        <p:nvSpPr>
          <p:cNvPr id="6" name="Rettangolo 5"/>
          <p:cNvSpPr/>
          <p:nvPr/>
        </p:nvSpPr>
        <p:spPr bwMode="auto">
          <a:xfrm>
            <a:off x="431631" y="1148551"/>
            <a:ext cx="3996353" cy="5088761"/>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Rettangolo 44"/>
          <p:cNvSpPr/>
          <p:nvPr/>
        </p:nvSpPr>
        <p:spPr bwMode="auto">
          <a:xfrm>
            <a:off x="4716016" y="1412776"/>
            <a:ext cx="3996353" cy="5088761"/>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6" name="Text Box 49"/>
          <p:cNvSpPr txBox="1">
            <a:spLocks noChangeArrowheads="1"/>
          </p:cNvSpPr>
          <p:nvPr/>
        </p:nvSpPr>
        <p:spPr bwMode="auto">
          <a:xfrm>
            <a:off x="228600" y="637209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a:t>
            </a:r>
            <a:r>
              <a:rPr lang="it-IT" altLang="it-IT" sz="900" b="0" dirty="0">
                <a:latin typeface="Calibri" panose="020F0502020204030204" pitchFamily="34" charset="0"/>
              </a:rPr>
              <a:t> Dettaglio alimentare 2.000 casi. </a:t>
            </a:r>
            <a:endParaRPr lang="it-IT" altLang="it-IT" sz="900" dirty="0">
              <a:latin typeface="Calibri" panose="020F0502020204030204" pitchFamily="34" charset="0"/>
            </a:endParaRPr>
          </a:p>
        </p:txBody>
      </p:sp>
      <p:pic>
        <p:nvPicPr>
          <p:cNvPr id="2" name="Immagine 1"/>
          <p:cNvPicPr>
            <a:picLocks noChangeAspect="1"/>
          </p:cNvPicPr>
          <p:nvPr/>
        </p:nvPicPr>
        <p:blipFill>
          <a:blip r:embed="rId6"/>
          <a:stretch>
            <a:fillRect/>
          </a:stretch>
        </p:blipFill>
        <p:spPr>
          <a:xfrm>
            <a:off x="4860885" y="2731473"/>
            <a:ext cx="1532335" cy="1150595"/>
          </a:xfrm>
          <a:prstGeom prst="rect">
            <a:avLst/>
          </a:prstGeom>
        </p:spPr>
      </p:pic>
    </p:spTree>
    <p:extLst>
      <p:ext uri="{BB962C8B-B14F-4D97-AF65-F5344CB8AC3E}">
        <p14:creationId xmlns:p14="http://schemas.microsoft.com/office/powerpoint/2010/main" val="3188868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1007641"/>
            <a:ext cx="2881312"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b="0" kern="0" dirty="0">
                <a:solidFill>
                  <a:srgbClr val="364E88"/>
                </a:solidFill>
                <a:latin typeface="Calibri" panose="020F0502020204030204" pitchFamily="34" charset="0"/>
                <a:cs typeface="Arial" pitchFamily="34" charset="0"/>
              </a:rPr>
              <a:t>agenda</a:t>
            </a:r>
          </a:p>
        </p:txBody>
      </p:sp>
      <p:sp>
        <p:nvSpPr>
          <p:cNvPr id="6" name="Rectangle 3"/>
          <p:cNvSpPr>
            <a:spLocks noChangeArrowheads="1"/>
          </p:cNvSpPr>
          <p:nvPr/>
        </p:nvSpPr>
        <p:spPr bwMode="auto">
          <a:xfrm>
            <a:off x="3811643" y="1426399"/>
            <a:ext cx="5257105" cy="5256213"/>
          </a:xfrm>
          <a:prstGeom prst="rect">
            <a:avLst/>
          </a:prstGeom>
          <a:noFill/>
          <a:ln>
            <a:noFill/>
          </a:ln>
          <a:extLst/>
        </p:spPr>
        <p:txBody>
          <a:bodyPr/>
          <a:lstStyle/>
          <a:p>
            <a:pPr>
              <a:lnSpc>
                <a:spcPct val="80000"/>
              </a:lnSpc>
              <a:spcBef>
                <a:spcPts val="200"/>
              </a:spcBef>
              <a:defRPr/>
            </a:pPr>
            <a:r>
              <a:rPr lang="it-IT" sz="2800" dirty="0">
                <a:solidFill>
                  <a:srgbClr val="364E88"/>
                </a:solidFill>
                <a:latin typeface="Calibri" panose="020F0502020204030204" pitchFamily="34" charset="0"/>
                <a:ea typeface="ＭＳ Ｐゴシック" charset="0"/>
                <a:cs typeface="Arial" charset="0"/>
              </a:rPr>
              <a:t>premessa</a:t>
            </a:r>
          </a:p>
          <a:p>
            <a:pPr>
              <a:lnSpc>
                <a:spcPct val="80000"/>
              </a:lnSpc>
              <a:spcBef>
                <a:spcPts val="200"/>
              </a:spcBef>
              <a:defRPr/>
            </a:pPr>
            <a:endParaRPr lang="it-IT" sz="2800" b="0" dirty="0">
              <a:solidFill>
                <a:srgbClr val="008000"/>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clima di fiducia</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congiuntura e tendenze</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osservatorio sul credito</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approfondimento</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metodo e appendice</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backup</a:t>
            </a:r>
          </a:p>
        </p:txBody>
      </p:sp>
      <p:cxnSp>
        <p:nvCxnSpPr>
          <p:cNvPr id="3" name="Connettore diritto 2"/>
          <p:cNvCxnSpPr/>
          <p:nvPr/>
        </p:nvCxnSpPr>
        <p:spPr bwMode="auto">
          <a:xfrm>
            <a:off x="3491880" y="1390228"/>
            <a:ext cx="0" cy="4824165"/>
          </a:xfrm>
          <a:prstGeom prst="line">
            <a:avLst/>
          </a:prstGeom>
          <a:noFill/>
          <a:ln w="76200" cap="flat" cmpd="sng" algn="ctr">
            <a:solidFill>
              <a:srgbClr val="364E88"/>
            </a:solidFill>
            <a:prstDash val="solid"/>
            <a:round/>
            <a:headEnd type="none" w="med" len="med"/>
            <a:tailEnd type="none" w="med" len="med"/>
          </a:ln>
          <a:effectLst/>
        </p:spPr>
      </p:cxnSp>
      <p:pic>
        <p:nvPicPr>
          <p:cNvPr id="14" name="Immagine 13"/>
          <p:cNvPicPr>
            <a:picLocks noChangeAspect="1"/>
          </p:cNvPicPr>
          <p:nvPr/>
        </p:nvPicPr>
        <p:blipFill>
          <a:blip r:embed="rId3"/>
          <a:stretch>
            <a:fillRect/>
          </a:stretch>
        </p:blipFill>
        <p:spPr>
          <a:xfrm>
            <a:off x="1780833" y="2055890"/>
            <a:ext cx="1278999" cy="119808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25600" y="4132800"/>
            <a:ext cx="3894127" cy="2340000"/>
          </a:xfrm>
          <a:prstGeom prst="rect">
            <a:avLst/>
          </a:prstGeom>
        </p:spPr>
      </p:pic>
      <p:pic>
        <p:nvPicPr>
          <p:cNvPr id="25" name="Immagine 24"/>
          <p:cNvPicPr>
            <a:picLocks noChangeAspect="1"/>
          </p:cNvPicPr>
          <p:nvPr/>
        </p:nvPicPr>
        <p:blipFill>
          <a:blip r:embed="rId3"/>
          <a:stretch>
            <a:fillRect/>
          </a:stretch>
        </p:blipFill>
        <p:spPr>
          <a:xfrm>
            <a:off x="4211960" y="3043745"/>
            <a:ext cx="784392" cy="506205"/>
          </a:xfrm>
          <a:prstGeom prst="rect">
            <a:avLst/>
          </a:prstGeom>
        </p:spPr>
      </p:pic>
      <p:pic>
        <p:nvPicPr>
          <p:cNvPr id="26" name="Immagine 25"/>
          <p:cNvPicPr>
            <a:picLocks noChangeAspect="1"/>
          </p:cNvPicPr>
          <p:nvPr/>
        </p:nvPicPr>
        <p:blipFill>
          <a:blip r:embed="rId4"/>
          <a:stretch>
            <a:fillRect/>
          </a:stretch>
        </p:blipFill>
        <p:spPr>
          <a:xfrm>
            <a:off x="5230261" y="3052865"/>
            <a:ext cx="617938" cy="487965"/>
          </a:xfrm>
          <a:prstGeom prst="rect">
            <a:avLst/>
          </a:prstGeom>
        </p:spPr>
      </p:pic>
      <p:pic>
        <p:nvPicPr>
          <p:cNvPr id="27" name="Immagine 26"/>
          <p:cNvPicPr>
            <a:picLocks noChangeAspect="1"/>
          </p:cNvPicPr>
          <p:nvPr/>
        </p:nvPicPr>
        <p:blipFill>
          <a:blip r:embed="rId5"/>
          <a:stretch>
            <a:fillRect/>
          </a:stretch>
        </p:blipFill>
        <p:spPr>
          <a:xfrm>
            <a:off x="6242058" y="3102746"/>
            <a:ext cx="610568" cy="388202"/>
          </a:xfrm>
          <a:prstGeom prst="rect">
            <a:avLst/>
          </a:prstGeom>
        </p:spPr>
      </p:pic>
      <p:sp>
        <p:nvSpPr>
          <p:cNvPr id="28" name="CasellaDiTesto 27"/>
          <p:cNvSpPr txBox="1"/>
          <p:nvPr/>
        </p:nvSpPr>
        <p:spPr>
          <a:xfrm>
            <a:off x="4284998" y="3532946"/>
            <a:ext cx="638316" cy="400110"/>
          </a:xfrm>
          <a:prstGeom prst="rect">
            <a:avLst/>
          </a:prstGeom>
          <a:noFill/>
        </p:spPr>
        <p:txBody>
          <a:bodyPr wrap="none" rtlCol="0">
            <a:spAutoFit/>
          </a:bodyPr>
          <a:lstStyle/>
          <a:p>
            <a:pPr algn="ctr"/>
            <a:r>
              <a:rPr lang="it-IT" sz="2000" b="0" dirty="0">
                <a:solidFill>
                  <a:srgbClr val="FF6600"/>
                </a:solidFill>
                <a:latin typeface="Calibri" panose="020F0502020204030204" pitchFamily="34" charset="0"/>
              </a:rPr>
              <a:t>43,0</a:t>
            </a:r>
            <a:endParaRPr lang="en-US" sz="2000" b="0" dirty="0">
              <a:solidFill>
                <a:srgbClr val="FF6600"/>
              </a:solidFill>
              <a:latin typeface="Calibri" panose="020F0502020204030204" pitchFamily="34" charset="0"/>
            </a:endParaRPr>
          </a:p>
        </p:txBody>
      </p:sp>
      <p:sp>
        <p:nvSpPr>
          <p:cNvPr id="29" name="CasellaDiTesto 28"/>
          <p:cNvSpPr txBox="1"/>
          <p:nvPr/>
        </p:nvSpPr>
        <p:spPr>
          <a:xfrm>
            <a:off x="5220072" y="3532946"/>
            <a:ext cx="638316" cy="400110"/>
          </a:xfrm>
          <a:prstGeom prst="rect">
            <a:avLst/>
          </a:prstGeom>
          <a:noFill/>
        </p:spPr>
        <p:txBody>
          <a:bodyPr wrap="none" rtlCol="0">
            <a:spAutoFit/>
          </a:bodyPr>
          <a:lstStyle/>
          <a:p>
            <a:pPr algn="ctr"/>
            <a:r>
              <a:rPr lang="it-IT" sz="2000" b="0" dirty="0">
                <a:solidFill>
                  <a:srgbClr val="FF6600"/>
                </a:solidFill>
                <a:latin typeface="Calibri" panose="020F0502020204030204" pitchFamily="34" charset="0"/>
              </a:rPr>
              <a:t>48,5</a:t>
            </a:r>
            <a:endParaRPr lang="en-US" sz="2000" b="0" dirty="0">
              <a:solidFill>
                <a:srgbClr val="FF6600"/>
              </a:solidFill>
              <a:latin typeface="Calibri" panose="020F0502020204030204" pitchFamily="34" charset="0"/>
            </a:endParaRPr>
          </a:p>
        </p:txBody>
      </p:sp>
      <p:sp>
        <p:nvSpPr>
          <p:cNvPr id="30" name="CasellaDiTesto 29"/>
          <p:cNvSpPr txBox="1"/>
          <p:nvPr/>
        </p:nvSpPr>
        <p:spPr>
          <a:xfrm>
            <a:off x="6228184" y="3532946"/>
            <a:ext cx="638316" cy="400110"/>
          </a:xfrm>
          <a:prstGeom prst="rect">
            <a:avLst/>
          </a:prstGeom>
          <a:noFill/>
        </p:spPr>
        <p:txBody>
          <a:bodyPr wrap="none" rtlCol="0">
            <a:spAutoFit/>
          </a:bodyPr>
          <a:lstStyle/>
          <a:p>
            <a:pPr algn="ctr"/>
            <a:r>
              <a:rPr lang="it-IT" sz="2000" b="0" dirty="0">
                <a:solidFill>
                  <a:srgbClr val="FF6600"/>
                </a:solidFill>
                <a:latin typeface="Calibri" panose="020F0502020204030204" pitchFamily="34" charset="0"/>
              </a:rPr>
              <a:t>51,7</a:t>
            </a:r>
            <a:endParaRPr lang="en-US" sz="2000" b="0" dirty="0">
              <a:solidFill>
                <a:srgbClr val="FF6600"/>
              </a:solidFill>
              <a:latin typeface="Calibri" panose="020F0502020204030204" pitchFamily="34" charset="0"/>
            </a:endParaRPr>
          </a:p>
        </p:txBody>
      </p:sp>
      <p:sp>
        <p:nvSpPr>
          <p:cNvPr id="14" name="Rectangle 4"/>
          <p:cNvSpPr txBox="1">
            <a:spLocks noChangeArrowheads="1"/>
          </p:cNvSpPr>
          <p:nvPr/>
        </p:nvSpPr>
        <p:spPr bwMode="auto">
          <a:xfrm>
            <a:off x="395288" y="188913"/>
            <a:ext cx="840464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congiuntura e tendenze | </a:t>
            </a:r>
            <a:r>
              <a:rPr lang="it-IT" altLang="it-IT" sz="2000" dirty="0">
                <a:latin typeface="Calibri" panose="020F0502020204030204" pitchFamily="34" charset="0"/>
                <a:cs typeface="Arial" panose="020B0604020202020204" pitchFamily="34" charset="0"/>
              </a:rPr>
              <a:t>in calo la quota di prodotti venduti in offerta…</a:t>
            </a:r>
            <a:endParaRPr lang="it-IT" altLang="it-IT" sz="2000" i="1" dirty="0">
              <a:latin typeface="Calibri" panose="020F0502020204030204" pitchFamily="34" charset="0"/>
              <a:cs typeface="Arial" panose="020B0604020202020204" pitchFamily="34" charset="0"/>
            </a:endParaRPr>
          </a:p>
        </p:txBody>
      </p:sp>
      <p:sp>
        <p:nvSpPr>
          <p:cNvPr id="21" name="CasellaDiTesto 9"/>
          <p:cNvSpPr txBox="1">
            <a:spLocks noChangeArrowheads="1"/>
          </p:cNvSpPr>
          <p:nvPr/>
        </p:nvSpPr>
        <p:spPr bwMode="auto">
          <a:xfrm>
            <a:off x="342022" y="894433"/>
            <a:ext cx="85950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2000" b="0" dirty="0">
                <a:latin typeface="Calibri" panose="020F0502020204030204" pitchFamily="34" charset="0"/>
              </a:rPr>
              <a:t>La quota di </a:t>
            </a:r>
            <a:r>
              <a:rPr lang="it-IT" sz="2000" u="sng" dirty="0">
                <a:latin typeface="Calibri" panose="020F0502020204030204" pitchFamily="34" charset="0"/>
              </a:rPr>
              <a:t>prodotti venduti in offerta</a:t>
            </a:r>
            <a:r>
              <a:rPr lang="it-IT" sz="2000" b="0" dirty="0">
                <a:latin typeface="Calibri" panose="020F0502020204030204" pitchFamily="34" charset="0"/>
              </a:rPr>
              <a:t>, rispetto a sei mesi fa, è …?</a:t>
            </a:r>
          </a:p>
        </p:txBody>
      </p:sp>
      <p:pic>
        <p:nvPicPr>
          <p:cNvPr id="3" name="Immagine 2"/>
          <p:cNvPicPr>
            <a:picLocks noChangeAspect="1"/>
          </p:cNvPicPr>
          <p:nvPr/>
        </p:nvPicPr>
        <p:blipFill>
          <a:blip r:embed="rId6"/>
          <a:stretch>
            <a:fillRect/>
          </a:stretch>
        </p:blipFill>
        <p:spPr>
          <a:xfrm>
            <a:off x="428607" y="1515661"/>
            <a:ext cx="2101580" cy="977235"/>
          </a:xfrm>
          <a:prstGeom prst="rect">
            <a:avLst/>
          </a:prstGeom>
        </p:spPr>
      </p:pic>
      <p:sp>
        <p:nvSpPr>
          <p:cNvPr id="22" name="CasellaDiTesto 21"/>
          <p:cNvSpPr txBox="1"/>
          <p:nvPr/>
        </p:nvSpPr>
        <p:spPr>
          <a:xfrm>
            <a:off x="2555776" y="1628800"/>
            <a:ext cx="1276311" cy="830997"/>
          </a:xfrm>
          <a:prstGeom prst="rect">
            <a:avLst/>
          </a:prstGeom>
          <a:noFill/>
        </p:spPr>
        <p:txBody>
          <a:bodyPr wrap="none" rtlCol="0">
            <a:spAutoFit/>
          </a:bodyPr>
          <a:lstStyle/>
          <a:p>
            <a:r>
              <a:rPr lang="it-IT" sz="4800" b="0" dirty="0">
                <a:solidFill>
                  <a:srgbClr val="FF6600"/>
                </a:solidFill>
                <a:latin typeface="Calibri" panose="020F0502020204030204" pitchFamily="34" charset="0"/>
              </a:rPr>
              <a:t>50,5</a:t>
            </a:r>
            <a:endParaRPr lang="en-US" sz="4800" b="0" dirty="0">
              <a:solidFill>
                <a:srgbClr val="FF6600"/>
              </a:solidFill>
              <a:latin typeface="Calibri" panose="020F0502020204030204" pitchFamily="34" charset="0"/>
            </a:endParaRPr>
          </a:p>
        </p:txBody>
      </p:sp>
      <p:sp>
        <p:nvSpPr>
          <p:cNvPr id="24" name="CasellaDiTesto 23"/>
          <p:cNvSpPr txBox="1"/>
          <p:nvPr/>
        </p:nvSpPr>
        <p:spPr>
          <a:xfrm>
            <a:off x="4211960" y="1700808"/>
            <a:ext cx="4320480" cy="1384995"/>
          </a:xfrm>
          <a:prstGeom prst="rect">
            <a:avLst/>
          </a:prstGeom>
          <a:noFill/>
        </p:spPr>
        <p:txBody>
          <a:bodyPr wrap="square" rtlCol="0">
            <a:spAutoFit/>
          </a:bodyPr>
          <a:lstStyle/>
          <a:p>
            <a:r>
              <a:rPr lang="it-IT" sz="1800" dirty="0">
                <a:latin typeface="Calibri" panose="020F0502020204030204" pitchFamily="34" charset="0"/>
              </a:rPr>
              <a:t>La quota di prodotti venduti in offerta risulta in calo.</a:t>
            </a:r>
          </a:p>
          <a:p>
            <a:r>
              <a:rPr lang="it-IT" sz="1200" b="0" i="1" dirty="0">
                <a:latin typeface="Calibri" panose="020F0502020204030204" pitchFamily="34" charset="0"/>
              </a:rPr>
              <a:t>L’indicatore congiunturale (imprese che hanno dichiarato che i prodotti in offerta sono aumentati più la metà di quelle che hanno dichiarato che sono rimasti invariati) è pari a 50,5, in diminuzione rispetto al 52,2 registrato sei mesi fa. </a:t>
            </a:r>
          </a:p>
        </p:txBody>
      </p:sp>
      <p:sp>
        <p:nvSpPr>
          <p:cNvPr id="32" name="Freccia circolare in su 31"/>
          <p:cNvSpPr/>
          <p:nvPr/>
        </p:nvSpPr>
        <p:spPr bwMode="auto">
          <a:xfrm rot="4499311">
            <a:off x="932220" y="3045061"/>
            <a:ext cx="1364467" cy="540692"/>
          </a:xfrm>
          <a:prstGeom prst="curvedUpArrow">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7" name="CasellaDiTesto 16"/>
          <p:cNvSpPr txBox="1"/>
          <p:nvPr/>
        </p:nvSpPr>
        <p:spPr>
          <a:xfrm>
            <a:off x="2555776" y="2328992"/>
            <a:ext cx="1728192" cy="276999"/>
          </a:xfrm>
          <a:prstGeom prst="rect">
            <a:avLst/>
          </a:prstGeom>
          <a:noFill/>
        </p:spPr>
        <p:txBody>
          <a:bodyPr wrap="square" rtlCol="0">
            <a:spAutoFit/>
          </a:bodyPr>
          <a:lstStyle/>
          <a:p>
            <a:r>
              <a:rPr lang="it-IT" sz="1200" i="1" dirty="0">
                <a:latin typeface="Calibri" panose="020F0502020204030204" pitchFamily="34" charset="0"/>
              </a:rPr>
              <a:t>(Precedente: 52,2)</a:t>
            </a:r>
          </a:p>
        </p:txBody>
      </p:sp>
      <p:sp>
        <p:nvSpPr>
          <p:cNvPr id="20" name="CasellaDiTesto 9"/>
          <p:cNvSpPr txBox="1">
            <a:spLocks noChangeArrowheads="1"/>
          </p:cNvSpPr>
          <p:nvPr/>
        </p:nvSpPr>
        <p:spPr bwMode="auto">
          <a:xfrm>
            <a:off x="404172" y="4086467"/>
            <a:ext cx="7552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400" b="0" dirty="0">
                <a:latin typeface="Calibri" panose="020F0502020204030204" pitchFamily="34" charset="0"/>
              </a:rPr>
              <a:t>Fatto uguale a 100,0 il totale degli incassi, </a:t>
            </a:r>
            <a:r>
              <a:rPr lang="it-IT" sz="1400" u="sng" dirty="0">
                <a:latin typeface="Calibri" panose="020F0502020204030204" pitchFamily="34" charset="0"/>
              </a:rPr>
              <a:t>quanto</a:t>
            </a:r>
            <a:r>
              <a:rPr lang="it-IT" sz="1400" b="0" dirty="0">
                <a:latin typeface="Calibri" panose="020F0502020204030204" pitchFamily="34" charset="0"/>
              </a:rPr>
              <a:t>, in percentuale, </a:t>
            </a:r>
            <a:r>
              <a:rPr lang="it-IT" sz="1400" u="sng" dirty="0">
                <a:latin typeface="Calibri" panose="020F0502020204030204" pitchFamily="34" charset="0"/>
              </a:rPr>
              <a:t>è riferibile a prodotti in offerta </a:t>
            </a:r>
            <a:r>
              <a:rPr lang="it-IT" sz="1400" b="0" dirty="0">
                <a:latin typeface="Calibri" panose="020F0502020204030204" pitchFamily="34" charset="0"/>
              </a:rPr>
              <a:t>…?</a:t>
            </a:r>
          </a:p>
        </p:txBody>
      </p:sp>
      <p:sp>
        <p:nvSpPr>
          <p:cNvPr id="5" name="Rettangolo 4"/>
          <p:cNvSpPr/>
          <p:nvPr/>
        </p:nvSpPr>
        <p:spPr bwMode="auto">
          <a:xfrm>
            <a:off x="395536" y="4077072"/>
            <a:ext cx="8352928" cy="2383758"/>
          </a:xfrm>
          <a:prstGeom prst="rect">
            <a:avLst/>
          </a:prstGeom>
          <a:no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CasellaDiTesto 22"/>
          <p:cNvSpPr txBox="1"/>
          <p:nvPr/>
        </p:nvSpPr>
        <p:spPr>
          <a:xfrm>
            <a:off x="1367852" y="4481961"/>
            <a:ext cx="950901" cy="646331"/>
          </a:xfrm>
          <a:prstGeom prst="rect">
            <a:avLst/>
          </a:prstGeom>
          <a:noFill/>
        </p:spPr>
        <p:txBody>
          <a:bodyPr wrap="none" rtlCol="0">
            <a:spAutoFit/>
          </a:bodyPr>
          <a:lstStyle/>
          <a:p>
            <a:r>
              <a:rPr lang="it-IT" sz="3600" b="0" dirty="0">
                <a:solidFill>
                  <a:srgbClr val="FF6600"/>
                </a:solidFill>
                <a:latin typeface="Calibri" panose="020F0502020204030204" pitchFamily="34" charset="0"/>
              </a:rPr>
              <a:t>8,0</a:t>
            </a:r>
            <a:r>
              <a:rPr lang="it-IT" sz="1800" b="0" dirty="0">
                <a:solidFill>
                  <a:srgbClr val="FF6600"/>
                </a:solidFill>
                <a:latin typeface="Calibri" panose="020F0502020204030204" pitchFamily="34" charset="0"/>
              </a:rPr>
              <a:t>%</a:t>
            </a:r>
            <a:endParaRPr lang="en-US" sz="3600" b="0" dirty="0">
              <a:solidFill>
                <a:srgbClr val="FF6600"/>
              </a:solidFill>
              <a:latin typeface="Calibri" panose="020F0502020204030204" pitchFamily="34" charset="0"/>
            </a:endParaRPr>
          </a:p>
        </p:txBody>
      </p:sp>
      <p:cxnSp>
        <p:nvCxnSpPr>
          <p:cNvPr id="7" name="Connettore diritto 6"/>
          <p:cNvCxnSpPr/>
          <p:nvPr/>
        </p:nvCxnSpPr>
        <p:spPr bwMode="auto">
          <a:xfrm>
            <a:off x="1349329" y="4671242"/>
            <a:ext cx="0" cy="1688860"/>
          </a:xfrm>
          <a:prstGeom prst="line">
            <a:avLst/>
          </a:prstGeom>
          <a:noFill/>
          <a:ln w="12700" cap="flat" cmpd="sng" algn="ctr">
            <a:solidFill>
              <a:schemeClr val="tx1"/>
            </a:solidFill>
            <a:prstDash val="solid"/>
            <a:round/>
            <a:headEnd type="none" w="med" len="med"/>
            <a:tailEnd type="none" w="med" len="med"/>
          </a:ln>
          <a:effectLst/>
        </p:spPr>
      </p:cxnSp>
      <p:sp>
        <p:nvSpPr>
          <p:cNvPr id="31" name="CasellaDiTesto 30"/>
          <p:cNvSpPr txBox="1"/>
          <p:nvPr/>
        </p:nvSpPr>
        <p:spPr>
          <a:xfrm>
            <a:off x="2219083" y="4580642"/>
            <a:ext cx="2020035" cy="646331"/>
          </a:xfrm>
          <a:prstGeom prst="rect">
            <a:avLst/>
          </a:prstGeom>
          <a:noFill/>
        </p:spPr>
        <p:txBody>
          <a:bodyPr wrap="square" rtlCol="0">
            <a:spAutoFit/>
          </a:bodyPr>
          <a:lstStyle/>
          <a:p>
            <a:r>
              <a:rPr lang="it-IT" sz="1200" i="1" dirty="0">
                <a:latin typeface="Calibri" panose="020F0502020204030204" pitchFamily="34" charset="0"/>
              </a:rPr>
              <a:t>In media, sul totale degli incassi, l’8% è riferibile a prodotti in offerta</a:t>
            </a:r>
          </a:p>
        </p:txBody>
      </p:sp>
      <p:sp>
        <p:nvSpPr>
          <p:cNvPr id="8" name="Parentesi graffa chiusa 7"/>
          <p:cNvSpPr/>
          <p:nvPr/>
        </p:nvSpPr>
        <p:spPr bwMode="auto">
          <a:xfrm>
            <a:off x="4427984" y="4553483"/>
            <a:ext cx="285095" cy="1779460"/>
          </a:xfrm>
          <a:prstGeom prst="righ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40" name="Immagine 39"/>
          <p:cNvPicPr>
            <a:picLocks noChangeAspect="1"/>
          </p:cNvPicPr>
          <p:nvPr/>
        </p:nvPicPr>
        <p:blipFill>
          <a:blip r:embed="rId3"/>
          <a:stretch>
            <a:fillRect/>
          </a:stretch>
        </p:blipFill>
        <p:spPr>
          <a:xfrm>
            <a:off x="5004989" y="5059969"/>
            <a:ext cx="784392" cy="506205"/>
          </a:xfrm>
          <a:prstGeom prst="rect">
            <a:avLst/>
          </a:prstGeom>
        </p:spPr>
      </p:pic>
      <p:pic>
        <p:nvPicPr>
          <p:cNvPr id="41" name="Immagine 40"/>
          <p:cNvPicPr>
            <a:picLocks noChangeAspect="1"/>
          </p:cNvPicPr>
          <p:nvPr/>
        </p:nvPicPr>
        <p:blipFill>
          <a:blip r:embed="rId4"/>
          <a:stretch>
            <a:fillRect/>
          </a:stretch>
        </p:blipFill>
        <p:spPr>
          <a:xfrm>
            <a:off x="6023290" y="5069089"/>
            <a:ext cx="617938" cy="487965"/>
          </a:xfrm>
          <a:prstGeom prst="rect">
            <a:avLst/>
          </a:prstGeom>
        </p:spPr>
      </p:pic>
      <p:pic>
        <p:nvPicPr>
          <p:cNvPr id="42" name="Immagine 41"/>
          <p:cNvPicPr>
            <a:picLocks noChangeAspect="1"/>
          </p:cNvPicPr>
          <p:nvPr/>
        </p:nvPicPr>
        <p:blipFill>
          <a:blip r:embed="rId5"/>
          <a:stretch>
            <a:fillRect/>
          </a:stretch>
        </p:blipFill>
        <p:spPr>
          <a:xfrm>
            <a:off x="7035087" y="5118970"/>
            <a:ext cx="610568" cy="388202"/>
          </a:xfrm>
          <a:prstGeom prst="rect">
            <a:avLst/>
          </a:prstGeom>
        </p:spPr>
      </p:pic>
      <p:sp>
        <p:nvSpPr>
          <p:cNvPr id="43" name="CasellaDiTesto 42"/>
          <p:cNvSpPr txBox="1"/>
          <p:nvPr/>
        </p:nvSpPr>
        <p:spPr>
          <a:xfrm>
            <a:off x="5078828" y="5549170"/>
            <a:ext cx="636713" cy="400110"/>
          </a:xfrm>
          <a:prstGeom prst="rect">
            <a:avLst/>
          </a:prstGeom>
          <a:noFill/>
        </p:spPr>
        <p:txBody>
          <a:bodyPr wrap="none" rtlCol="0">
            <a:spAutoFit/>
          </a:bodyPr>
          <a:lstStyle/>
          <a:p>
            <a:pPr algn="ctr"/>
            <a:r>
              <a:rPr lang="it-IT" sz="2000" b="0" dirty="0">
                <a:solidFill>
                  <a:srgbClr val="FF6600"/>
                </a:solidFill>
                <a:latin typeface="Calibri" panose="020F0502020204030204" pitchFamily="34" charset="0"/>
              </a:rPr>
              <a:t>9,3</a:t>
            </a:r>
            <a:r>
              <a:rPr lang="it-IT" sz="1400" b="0" dirty="0">
                <a:solidFill>
                  <a:srgbClr val="FF6600"/>
                </a:solidFill>
                <a:latin typeface="Calibri" panose="020F0502020204030204" pitchFamily="34" charset="0"/>
              </a:rPr>
              <a:t>%</a:t>
            </a:r>
            <a:endParaRPr lang="en-US" sz="2000" b="0" dirty="0">
              <a:solidFill>
                <a:srgbClr val="FF6600"/>
              </a:solidFill>
              <a:latin typeface="Calibri" panose="020F0502020204030204" pitchFamily="34" charset="0"/>
            </a:endParaRPr>
          </a:p>
        </p:txBody>
      </p:sp>
      <p:sp>
        <p:nvSpPr>
          <p:cNvPr id="44" name="CasellaDiTesto 43"/>
          <p:cNvSpPr txBox="1"/>
          <p:nvPr/>
        </p:nvSpPr>
        <p:spPr>
          <a:xfrm>
            <a:off x="5948980" y="5549170"/>
            <a:ext cx="766557" cy="400110"/>
          </a:xfrm>
          <a:prstGeom prst="rect">
            <a:avLst/>
          </a:prstGeom>
          <a:noFill/>
        </p:spPr>
        <p:txBody>
          <a:bodyPr wrap="none" rtlCol="0">
            <a:spAutoFit/>
          </a:bodyPr>
          <a:lstStyle/>
          <a:p>
            <a:pPr algn="ctr"/>
            <a:r>
              <a:rPr lang="it-IT" sz="2000" b="0" dirty="0">
                <a:solidFill>
                  <a:srgbClr val="FF6600"/>
                </a:solidFill>
                <a:latin typeface="Calibri" panose="020F0502020204030204" pitchFamily="34" charset="0"/>
              </a:rPr>
              <a:t>11,0</a:t>
            </a:r>
            <a:r>
              <a:rPr lang="it-IT" sz="1400" b="0" dirty="0">
                <a:solidFill>
                  <a:srgbClr val="FF6600"/>
                </a:solidFill>
                <a:latin typeface="Calibri" panose="020F0502020204030204" pitchFamily="34" charset="0"/>
              </a:rPr>
              <a:t>%</a:t>
            </a:r>
            <a:endParaRPr lang="en-US" sz="2000" b="0" dirty="0">
              <a:solidFill>
                <a:srgbClr val="FF6600"/>
              </a:solidFill>
              <a:latin typeface="Calibri" panose="020F0502020204030204" pitchFamily="34" charset="0"/>
            </a:endParaRPr>
          </a:p>
        </p:txBody>
      </p:sp>
      <p:sp>
        <p:nvSpPr>
          <p:cNvPr id="45" name="CasellaDiTesto 44"/>
          <p:cNvSpPr txBox="1"/>
          <p:nvPr/>
        </p:nvSpPr>
        <p:spPr>
          <a:xfrm>
            <a:off x="7022012" y="5549170"/>
            <a:ext cx="636714" cy="400110"/>
          </a:xfrm>
          <a:prstGeom prst="rect">
            <a:avLst/>
          </a:prstGeom>
          <a:noFill/>
        </p:spPr>
        <p:txBody>
          <a:bodyPr wrap="none" rtlCol="0">
            <a:spAutoFit/>
          </a:bodyPr>
          <a:lstStyle/>
          <a:p>
            <a:pPr algn="ctr"/>
            <a:r>
              <a:rPr lang="it-IT" sz="2000" b="0" dirty="0">
                <a:solidFill>
                  <a:srgbClr val="FF6600"/>
                </a:solidFill>
                <a:latin typeface="Calibri" panose="020F0502020204030204" pitchFamily="34" charset="0"/>
              </a:rPr>
              <a:t>6,5</a:t>
            </a:r>
            <a:r>
              <a:rPr lang="it-IT" sz="1400" b="0" dirty="0">
                <a:solidFill>
                  <a:srgbClr val="FF6600"/>
                </a:solidFill>
                <a:latin typeface="Calibri" panose="020F0502020204030204" pitchFamily="34" charset="0"/>
              </a:rPr>
              <a:t>%</a:t>
            </a:r>
            <a:endParaRPr lang="en-US" sz="2000" b="0" dirty="0">
              <a:solidFill>
                <a:srgbClr val="FF6600"/>
              </a:solidFill>
              <a:latin typeface="Calibri" panose="020F0502020204030204" pitchFamily="34" charset="0"/>
            </a:endParaRPr>
          </a:p>
        </p:txBody>
      </p:sp>
      <p:sp>
        <p:nvSpPr>
          <p:cNvPr id="46" name="CasellaDiTesto 45"/>
          <p:cNvSpPr txBox="1"/>
          <p:nvPr/>
        </p:nvSpPr>
        <p:spPr>
          <a:xfrm>
            <a:off x="5009904" y="4580642"/>
            <a:ext cx="3162496" cy="461665"/>
          </a:xfrm>
          <a:prstGeom prst="rect">
            <a:avLst/>
          </a:prstGeom>
          <a:noFill/>
        </p:spPr>
        <p:txBody>
          <a:bodyPr wrap="square" rtlCol="0">
            <a:spAutoFit/>
          </a:bodyPr>
          <a:lstStyle/>
          <a:p>
            <a:r>
              <a:rPr lang="it-IT" sz="1200" i="1" dirty="0">
                <a:latin typeface="Calibri" panose="020F0502020204030204" pitchFamily="34" charset="0"/>
              </a:rPr>
              <a:t>Percentuale di prodotti venduti in offerta sul totale degli incassi, per settore:</a:t>
            </a:r>
          </a:p>
        </p:txBody>
      </p:sp>
    </p:spTree>
    <p:extLst>
      <p:ext uri="{BB962C8B-B14F-4D97-AF65-F5344CB8AC3E}">
        <p14:creationId xmlns:p14="http://schemas.microsoft.com/office/powerpoint/2010/main" val="1201073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24000" y="1461600"/>
            <a:ext cx="2789901" cy="1900800"/>
          </a:xfrm>
          <a:prstGeom prst="rect">
            <a:avLst/>
          </a:prstGeom>
        </p:spPr>
      </p:pic>
      <p:pic>
        <p:nvPicPr>
          <p:cNvPr id="3" name="Immagine 2"/>
          <p:cNvPicPr>
            <a:picLocks noChangeAspect="1"/>
          </p:cNvPicPr>
          <p:nvPr/>
        </p:nvPicPr>
        <p:blipFill>
          <a:blip r:embed="rId3"/>
          <a:stretch>
            <a:fillRect/>
          </a:stretch>
        </p:blipFill>
        <p:spPr>
          <a:xfrm>
            <a:off x="6112800" y="1461600"/>
            <a:ext cx="2793064" cy="1900800"/>
          </a:xfrm>
          <a:prstGeom prst="rect">
            <a:avLst/>
          </a:prstGeom>
        </p:spPr>
      </p:pic>
      <p:sp>
        <p:nvSpPr>
          <p:cNvPr id="34" name="Rectangle 4"/>
          <p:cNvSpPr txBox="1">
            <a:spLocks noChangeArrowheads="1"/>
          </p:cNvSpPr>
          <p:nvPr/>
        </p:nvSpPr>
        <p:spPr bwMode="auto">
          <a:xfrm>
            <a:off x="395287" y="188913"/>
            <a:ext cx="8437549"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congiuntura e tendenze | </a:t>
            </a:r>
            <a:r>
              <a:rPr lang="it-IT" altLang="it-IT" sz="2000" dirty="0">
                <a:latin typeface="Calibri" panose="020F0502020204030204" pitchFamily="34" charset="0"/>
                <a:cs typeface="Arial" panose="020B0604020202020204" pitchFamily="34" charset="0"/>
              </a:rPr>
              <a:t>cresce in modo impercettibile la capacità delle imprese di far fronte al </a:t>
            </a:r>
            <a:r>
              <a:rPr lang="it-IT" altLang="it-IT" sz="2000" u="sng" dirty="0">
                <a:latin typeface="Calibri" panose="020F0502020204030204" pitchFamily="34" charset="0"/>
                <a:cs typeface="Arial" panose="020B0604020202020204" pitchFamily="34" charset="0"/>
              </a:rPr>
              <a:t>fabbisogno finanziario</a:t>
            </a:r>
            <a:r>
              <a:rPr lang="it-IT" altLang="it-IT" sz="2000" dirty="0">
                <a:latin typeface="Calibri" panose="020F0502020204030204" pitchFamily="34" charset="0"/>
                <a:cs typeface="Arial" panose="020B0604020202020204" pitchFamily="34" charset="0"/>
              </a:rPr>
              <a:t>…</a:t>
            </a:r>
            <a:endParaRPr lang="it-IT" altLang="it-IT" sz="2000" i="1" dirty="0">
              <a:latin typeface="Calibri" panose="020F0502020204030204" pitchFamily="34" charset="0"/>
              <a:cs typeface="Arial" panose="020B0604020202020204" pitchFamily="34" charset="0"/>
            </a:endParaRPr>
          </a:p>
        </p:txBody>
      </p:sp>
      <p:sp>
        <p:nvSpPr>
          <p:cNvPr id="32" name="Ovale 31"/>
          <p:cNvSpPr/>
          <p:nvPr/>
        </p:nvSpPr>
        <p:spPr bwMode="auto">
          <a:xfrm>
            <a:off x="6393349" y="4437301"/>
            <a:ext cx="688243" cy="688243"/>
          </a:xfrm>
          <a:prstGeom prst="ellipse">
            <a:avLst/>
          </a:prstGeom>
          <a:solidFill>
            <a:schemeClr val="bg1"/>
          </a:solidFill>
          <a:ln w="12700" cap="flat" cmpd="sng" algn="ctr">
            <a:solidFill>
              <a:srgbClr val="364E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Ovale 32"/>
          <p:cNvSpPr/>
          <p:nvPr/>
        </p:nvSpPr>
        <p:spPr bwMode="auto">
          <a:xfrm>
            <a:off x="7182419" y="4155077"/>
            <a:ext cx="688243" cy="688243"/>
          </a:xfrm>
          <a:prstGeom prst="ellipse">
            <a:avLst/>
          </a:prstGeom>
          <a:solidFill>
            <a:srgbClr val="364E88"/>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5" name="Ovale 34"/>
          <p:cNvSpPr/>
          <p:nvPr/>
        </p:nvSpPr>
        <p:spPr bwMode="auto">
          <a:xfrm>
            <a:off x="3341195" y="4446267"/>
            <a:ext cx="688243" cy="688243"/>
          </a:xfrm>
          <a:prstGeom prst="ellipse">
            <a:avLst/>
          </a:prstGeom>
          <a:solidFill>
            <a:schemeClr val="bg1"/>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6" name="Ovale 35"/>
          <p:cNvSpPr/>
          <p:nvPr/>
        </p:nvSpPr>
        <p:spPr bwMode="auto">
          <a:xfrm>
            <a:off x="4112160" y="4164043"/>
            <a:ext cx="688243" cy="688243"/>
          </a:xfrm>
          <a:prstGeom prst="ellipse">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7" name="Ovale 36"/>
          <p:cNvSpPr/>
          <p:nvPr/>
        </p:nvSpPr>
        <p:spPr bwMode="auto">
          <a:xfrm>
            <a:off x="4896248" y="3867867"/>
            <a:ext cx="688243" cy="688243"/>
          </a:xfrm>
          <a:prstGeom prst="ellipse">
            <a:avLst/>
          </a:prstGeom>
          <a:solidFill>
            <a:schemeClr val="bg1"/>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9" name="CasellaDiTesto 38"/>
          <p:cNvSpPr txBox="1"/>
          <p:nvPr/>
        </p:nvSpPr>
        <p:spPr>
          <a:xfrm>
            <a:off x="3227681" y="4559556"/>
            <a:ext cx="915270" cy="461665"/>
          </a:xfrm>
          <a:prstGeom prst="rect">
            <a:avLst/>
          </a:prstGeom>
          <a:noFill/>
        </p:spPr>
        <p:txBody>
          <a:bodyPr wrap="square" rtlCol="0">
            <a:spAutoFit/>
          </a:bodyPr>
          <a:lstStyle/>
          <a:p>
            <a:pPr algn="ctr"/>
            <a:r>
              <a:rPr lang="it-IT" sz="2400" b="0" dirty="0">
                <a:solidFill>
                  <a:srgbClr val="FF6600"/>
                </a:solidFill>
                <a:latin typeface="Calibri" panose="020F0502020204030204" pitchFamily="34" charset="0"/>
              </a:rPr>
              <a:t>39,0</a:t>
            </a:r>
          </a:p>
        </p:txBody>
      </p:sp>
      <p:sp>
        <p:nvSpPr>
          <p:cNvPr id="40" name="CasellaDiTesto 39"/>
          <p:cNvSpPr txBox="1"/>
          <p:nvPr/>
        </p:nvSpPr>
        <p:spPr>
          <a:xfrm>
            <a:off x="3998646" y="4277332"/>
            <a:ext cx="915270" cy="461665"/>
          </a:xfrm>
          <a:prstGeom prst="rect">
            <a:avLst/>
          </a:prstGeom>
          <a:noFill/>
        </p:spPr>
        <p:txBody>
          <a:bodyPr wrap="square" rtlCol="0">
            <a:spAutoFit/>
          </a:bodyPr>
          <a:lstStyle/>
          <a:p>
            <a:pPr algn="ctr"/>
            <a:r>
              <a:rPr lang="it-IT" sz="2400" b="0" dirty="0">
                <a:solidFill>
                  <a:schemeClr val="bg1"/>
                </a:solidFill>
                <a:latin typeface="Calibri" panose="020F0502020204030204" pitchFamily="34" charset="0"/>
              </a:rPr>
              <a:t>40,6</a:t>
            </a:r>
          </a:p>
        </p:txBody>
      </p:sp>
      <p:sp>
        <p:nvSpPr>
          <p:cNvPr id="41" name="CasellaDiTesto 40"/>
          <p:cNvSpPr txBox="1"/>
          <p:nvPr/>
        </p:nvSpPr>
        <p:spPr>
          <a:xfrm>
            <a:off x="4791699" y="3981156"/>
            <a:ext cx="915270" cy="461665"/>
          </a:xfrm>
          <a:prstGeom prst="rect">
            <a:avLst/>
          </a:prstGeom>
          <a:noFill/>
        </p:spPr>
        <p:txBody>
          <a:bodyPr wrap="square" rtlCol="0">
            <a:spAutoFit/>
          </a:bodyPr>
          <a:lstStyle>
            <a:defPPr>
              <a:defRPr lang="it-IT"/>
            </a:defPPr>
            <a:lvl1pPr algn="ctr">
              <a:defRPr sz="2400" b="0">
                <a:solidFill>
                  <a:srgbClr val="FF6600"/>
                </a:solidFill>
                <a:latin typeface="Calibri" panose="020F0502020204030204" pitchFamily="34" charset="0"/>
              </a:defRPr>
            </a:lvl1pPr>
          </a:lstStyle>
          <a:p>
            <a:r>
              <a:rPr lang="it-IT" dirty="0"/>
              <a:t>40,8</a:t>
            </a:r>
          </a:p>
        </p:txBody>
      </p:sp>
      <p:sp>
        <p:nvSpPr>
          <p:cNvPr id="45" name="CasellaDiTesto 44"/>
          <p:cNvSpPr txBox="1"/>
          <p:nvPr/>
        </p:nvSpPr>
        <p:spPr>
          <a:xfrm>
            <a:off x="6279835" y="4550590"/>
            <a:ext cx="915270" cy="461665"/>
          </a:xfrm>
          <a:prstGeom prst="rect">
            <a:avLst/>
          </a:prstGeom>
          <a:noFill/>
        </p:spPr>
        <p:txBody>
          <a:bodyPr wrap="square" rtlCol="0">
            <a:spAutoFit/>
          </a:bodyPr>
          <a:lstStyle/>
          <a:p>
            <a:pPr algn="ctr"/>
            <a:r>
              <a:rPr lang="it-IT" sz="2400" b="0" dirty="0">
                <a:solidFill>
                  <a:srgbClr val="364E88"/>
                </a:solidFill>
                <a:latin typeface="Calibri" panose="020F0502020204030204" pitchFamily="34" charset="0"/>
              </a:rPr>
              <a:t>36,3</a:t>
            </a:r>
          </a:p>
        </p:txBody>
      </p:sp>
      <p:sp>
        <p:nvSpPr>
          <p:cNvPr id="46" name="CasellaDiTesto 45"/>
          <p:cNvSpPr txBox="1"/>
          <p:nvPr/>
        </p:nvSpPr>
        <p:spPr>
          <a:xfrm>
            <a:off x="7068905" y="4268366"/>
            <a:ext cx="915270" cy="461665"/>
          </a:xfrm>
          <a:prstGeom prst="rect">
            <a:avLst/>
          </a:prstGeom>
          <a:noFill/>
        </p:spPr>
        <p:txBody>
          <a:bodyPr wrap="square" rtlCol="0">
            <a:spAutoFit/>
          </a:bodyPr>
          <a:lstStyle/>
          <a:p>
            <a:pPr algn="ctr"/>
            <a:r>
              <a:rPr lang="it-IT" sz="2400" b="0" dirty="0">
                <a:solidFill>
                  <a:schemeClr val="bg1"/>
                </a:solidFill>
                <a:latin typeface="Calibri" panose="020F0502020204030204" pitchFamily="34" charset="0"/>
              </a:rPr>
              <a:t>40,6</a:t>
            </a:r>
          </a:p>
        </p:txBody>
      </p:sp>
      <p:sp>
        <p:nvSpPr>
          <p:cNvPr id="47" name="Ovale 46"/>
          <p:cNvSpPr/>
          <p:nvPr/>
        </p:nvSpPr>
        <p:spPr bwMode="auto">
          <a:xfrm>
            <a:off x="7929930" y="3858901"/>
            <a:ext cx="688243" cy="688243"/>
          </a:xfrm>
          <a:prstGeom prst="ellipse">
            <a:avLst/>
          </a:prstGeom>
          <a:solidFill>
            <a:schemeClr val="bg1"/>
          </a:solidFill>
          <a:ln w="12700" cap="flat" cmpd="sng" algn="ctr">
            <a:solidFill>
              <a:srgbClr val="364E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51" name="CasellaDiTesto 50"/>
          <p:cNvSpPr txBox="1"/>
          <p:nvPr/>
        </p:nvSpPr>
        <p:spPr>
          <a:xfrm>
            <a:off x="7825381" y="3972190"/>
            <a:ext cx="915270" cy="461665"/>
          </a:xfrm>
          <a:prstGeom prst="rect">
            <a:avLst/>
          </a:prstGeom>
          <a:noFill/>
        </p:spPr>
        <p:txBody>
          <a:bodyPr wrap="square" rtlCol="0">
            <a:spAutoFit/>
          </a:bodyPr>
          <a:lstStyle>
            <a:defPPr>
              <a:defRPr lang="it-IT"/>
            </a:defPPr>
            <a:lvl1pPr algn="ctr">
              <a:defRPr sz="2400" b="0">
                <a:solidFill>
                  <a:srgbClr val="364E88"/>
                </a:solidFill>
                <a:latin typeface="Calibri" panose="020F0502020204030204" pitchFamily="34" charset="0"/>
              </a:defRPr>
            </a:lvl1pPr>
          </a:lstStyle>
          <a:p>
            <a:r>
              <a:rPr lang="it-IT" dirty="0"/>
              <a:t>41,0</a:t>
            </a:r>
          </a:p>
        </p:txBody>
      </p:sp>
      <p:sp>
        <p:nvSpPr>
          <p:cNvPr id="62" name="Rettangolo 61"/>
          <p:cNvSpPr/>
          <p:nvPr/>
        </p:nvSpPr>
        <p:spPr bwMode="auto">
          <a:xfrm>
            <a:off x="6073226" y="3479863"/>
            <a:ext cx="2864306" cy="1982317"/>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3" name="Rettangolo 62"/>
          <p:cNvSpPr/>
          <p:nvPr/>
        </p:nvSpPr>
        <p:spPr bwMode="auto">
          <a:xfrm>
            <a:off x="2987824" y="3479863"/>
            <a:ext cx="2864306" cy="1982317"/>
          </a:xfrm>
          <a:prstGeom prst="rect">
            <a:avLst/>
          </a:prstGeom>
          <a:no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4" name="CasellaDiTesto 63"/>
          <p:cNvSpPr txBox="1"/>
          <p:nvPr/>
        </p:nvSpPr>
        <p:spPr>
          <a:xfrm>
            <a:off x="6075665" y="3472926"/>
            <a:ext cx="1764970" cy="338554"/>
          </a:xfrm>
          <a:prstGeom prst="rect">
            <a:avLst/>
          </a:prstGeom>
          <a:noFill/>
        </p:spPr>
        <p:txBody>
          <a:bodyPr wrap="none" rtlCol="0">
            <a:spAutoFit/>
          </a:bodyPr>
          <a:lstStyle/>
          <a:p>
            <a:r>
              <a:rPr lang="it-IT" sz="1600" dirty="0">
                <a:latin typeface="Calibri" panose="020F0502020204030204" pitchFamily="34" charset="0"/>
              </a:rPr>
              <a:t>Terziario </a:t>
            </a:r>
            <a:r>
              <a:rPr lang="it-IT" sz="1200" b="0" i="1" dirty="0">
                <a:latin typeface="Calibri" panose="020F0502020204030204" pitchFamily="34" charset="0"/>
              </a:rPr>
              <a:t>(andamento)</a:t>
            </a:r>
            <a:endParaRPr lang="en-US" sz="1200" dirty="0">
              <a:latin typeface="Calibri" panose="020F0502020204030204" pitchFamily="34" charset="0"/>
            </a:endParaRPr>
          </a:p>
        </p:txBody>
      </p:sp>
      <p:sp>
        <p:nvSpPr>
          <p:cNvPr id="65" name="CasellaDiTesto 64"/>
          <p:cNvSpPr txBox="1"/>
          <p:nvPr/>
        </p:nvSpPr>
        <p:spPr>
          <a:xfrm>
            <a:off x="2991012" y="3472926"/>
            <a:ext cx="2783775" cy="338554"/>
          </a:xfrm>
          <a:prstGeom prst="rect">
            <a:avLst/>
          </a:prstGeom>
          <a:noFill/>
        </p:spPr>
        <p:txBody>
          <a:bodyPr wrap="none" rtlCol="0">
            <a:spAutoFit/>
          </a:bodyPr>
          <a:lstStyle/>
          <a:p>
            <a:r>
              <a:rPr lang="it-IT" sz="1600" dirty="0">
                <a:latin typeface="Calibri" panose="020F0502020204030204" pitchFamily="34" charset="0"/>
              </a:rPr>
              <a:t>Dettaglio alimentare </a:t>
            </a:r>
            <a:r>
              <a:rPr lang="it-IT" sz="1200" b="0" i="1" dirty="0">
                <a:latin typeface="Calibri" panose="020F0502020204030204" pitchFamily="34" charset="0"/>
              </a:rPr>
              <a:t>(andamento)</a:t>
            </a:r>
            <a:endParaRPr lang="en-US" sz="1200" b="0" i="1" dirty="0">
              <a:latin typeface="Calibri" panose="020F0502020204030204" pitchFamily="34" charset="0"/>
            </a:endParaRPr>
          </a:p>
        </p:txBody>
      </p:sp>
      <p:sp>
        <p:nvSpPr>
          <p:cNvPr id="68" name="Rettangolo 67"/>
          <p:cNvSpPr/>
          <p:nvPr/>
        </p:nvSpPr>
        <p:spPr bwMode="auto">
          <a:xfrm>
            <a:off x="6073226" y="1364947"/>
            <a:ext cx="2864306" cy="1982317"/>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9" name="Rettangolo 68"/>
          <p:cNvSpPr/>
          <p:nvPr/>
        </p:nvSpPr>
        <p:spPr bwMode="auto">
          <a:xfrm>
            <a:off x="2987824" y="1364947"/>
            <a:ext cx="2864306" cy="1982317"/>
          </a:xfrm>
          <a:prstGeom prst="rect">
            <a:avLst/>
          </a:prstGeom>
          <a:no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8" name="CasellaDiTesto 37"/>
          <p:cNvSpPr txBox="1"/>
          <p:nvPr/>
        </p:nvSpPr>
        <p:spPr>
          <a:xfrm>
            <a:off x="6072477" y="1334952"/>
            <a:ext cx="1476558" cy="338554"/>
          </a:xfrm>
          <a:prstGeom prst="rect">
            <a:avLst/>
          </a:prstGeom>
          <a:noFill/>
        </p:spPr>
        <p:txBody>
          <a:bodyPr wrap="none" rtlCol="0">
            <a:spAutoFit/>
          </a:bodyPr>
          <a:lstStyle/>
          <a:p>
            <a:r>
              <a:rPr lang="it-IT" sz="1600" dirty="0">
                <a:latin typeface="Calibri" panose="020F0502020204030204" pitchFamily="34" charset="0"/>
              </a:rPr>
              <a:t>Terziario </a:t>
            </a:r>
            <a:r>
              <a:rPr lang="it-IT" sz="1200" b="0" i="1" dirty="0">
                <a:latin typeface="Calibri" panose="020F0502020204030204" pitchFamily="34" charset="0"/>
              </a:rPr>
              <a:t>(2016 I)</a:t>
            </a:r>
            <a:endParaRPr lang="en-US" sz="1200" b="0" i="1" dirty="0">
              <a:latin typeface="Calibri" panose="020F0502020204030204" pitchFamily="34" charset="0"/>
            </a:endParaRPr>
          </a:p>
        </p:txBody>
      </p:sp>
      <p:sp>
        <p:nvSpPr>
          <p:cNvPr id="52" name="CasellaDiTesto 51"/>
          <p:cNvSpPr txBox="1"/>
          <p:nvPr/>
        </p:nvSpPr>
        <p:spPr>
          <a:xfrm>
            <a:off x="2987824" y="1334952"/>
            <a:ext cx="2504981" cy="338554"/>
          </a:xfrm>
          <a:prstGeom prst="rect">
            <a:avLst/>
          </a:prstGeom>
          <a:noFill/>
        </p:spPr>
        <p:txBody>
          <a:bodyPr wrap="none" rtlCol="0">
            <a:spAutoFit/>
          </a:bodyPr>
          <a:lstStyle/>
          <a:p>
            <a:r>
              <a:rPr lang="it-IT" sz="1600" dirty="0">
                <a:latin typeface="Calibri" panose="020F0502020204030204" pitchFamily="34" charset="0"/>
              </a:rPr>
              <a:t>Dettaglio alimentare </a:t>
            </a:r>
            <a:r>
              <a:rPr lang="it-IT" sz="1200" b="0" i="1" dirty="0">
                <a:latin typeface="Calibri" panose="020F0502020204030204" pitchFamily="34" charset="0"/>
              </a:rPr>
              <a:t>(2016 I)</a:t>
            </a:r>
            <a:endParaRPr lang="en-US" sz="1200" b="0" i="1" dirty="0">
              <a:latin typeface="Calibri" panose="020F0502020204030204" pitchFamily="34" charset="0"/>
            </a:endParaRPr>
          </a:p>
        </p:txBody>
      </p:sp>
      <p:sp>
        <p:nvSpPr>
          <p:cNvPr id="53" name="Rettangolo 52"/>
          <p:cNvSpPr/>
          <p:nvPr/>
        </p:nvSpPr>
        <p:spPr>
          <a:xfrm>
            <a:off x="3165088" y="5140837"/>
            <a:ext cx="1072852" cy="307777"/>
          </a:xfrm>
          <a:prstGeom prst="rect">
            <a:avLst/>
          </a:prstGeom>
        </p:spPr>
        <p:txBody>
          <a:bodyPr wrap="square">
            <a:spAutoFit/>
          </a:bodyPr>
          <a:lstStyle/>
          <a:p>
            <a:pPr algn="ctr"/>
            <a:r>
              <a:rPr lang="it-IT" sz="1400" i="1" dirty="0">
                <a:latin typeface="Calibri" panose="020F0502020204030204" pitchFamily="34" charset="0"/>
              </a:rPr>
              <a:t>2015 II</a:t>
            </a:r>
            <a:endParaRPr lang="it-IT" sz="1050" b="1" i="1" dirty="0">
              <a:latin typeface="Calibri" panose="020F0502020204030204" pitchFamily="34" charset="0"/>
            </a:endParaRPr>
          </a:p>
        </p:txBody>
      </p:sp>
      <p:sp>
        <p:nvSpPr>
          <p:cNvPr id="55" name="Rettangolo 54"/>
          <p:cNvSpPr/>
          <p:nvPr/>
        </p:nvSpPr>
        <p:spPr>
          <a:xfrm>
            <a:off x="3972255" y="4861532"/>
            <a:ext cx="1072852" cy="307777"/>
          </a:xfrm>
          <a:prstGeom prst="rect">
            <a:avLst/>
          </a:prstGeom>
        </p:spPr>
        <p:txBody>
          <a:bodyPr wrap="square">
            <a:spAutoFit/>
          </a:bodyPr>
          <a:lstStyle/>
          <a:p>
            <a:pPr algn="ctr"/>
            <a:r>
              <a:rPr lang="it-IT" sz="1400" i="1" dirty="0">
                <a:latin typeface="Calibri" panose="020F0502020204030204" pitchFamily="34" charset="0"/>
              </a:rPr>
              <a:t>2016 I</a:t>
            </a:r>
            <a:endParaRPr lang="it-IT" sz="1050" b="1" i="1" dirty="0">
              <a:latin typeface="Calibri" panose="020F0502020204030204" pitchFamily="34" charset="0"/>
            </a:endParaRPr>
          </a:p>
        </p:txBody>
      </p:sp>
      <p:sp>
        <p:nvSpPr>
          <p:cNvPr id="56" name="Rettangolo 55"/>
          <p:cNvSpPr/>
          <p:nvPr/>
        </p:nvSpPr>
        <p:spPr>
          <a:xfrm>
            <a:off x="4775004" y="4594463"/>
            <a:ext cx="1072852" cy="523220"/>
          </a:xfrm>
          <a:prstGeom prst="rect">
            <a:avLst/>
          </a:prstGeom>
        </p:spPr>
        <p:txBody>
          <a:bodyPr wrap="square">
            <a:spAutoFit/>
          </a:bodyPr>
          <a:lstStyle/>
          <a:p>
            <a:pPr algn="ctr"/>
            <a:r>
              <a:rPr lang="it-IT" sz="1400" i="1" dirty="0">
                <a:latin typeface="Calibri" panose="020F0502020204030204" pitchFamily="34" charset="0"/>
              </a:rPr>
              <a:t>2016 II (</a:t>
            </a:r>
            <a:r>
              <a:rPr lang="it-IT" sz="1400" i="1" dirty="0" err="1">
                <a:latin typeface="Calibri" panose="020F0502020204030204" pitchFamily="34" charset="0"/>
              </a:rPr>
              <a:t>prev</a:t>
            </a:r>
            <a:r>
              <a:rPr lang="it-IT" sz="1400" i="1" dirty="0">
                <a:latin typeface="Calibri" panose="020F0502020204030204" pitchFamily="34" charset="0"/>
              </a:rPr>
              <a:t>)</a:t>
            </a:r>
            <a:endParaRPr lang="it-IT" sz="1050" b="1" i="1" dirty="0">
              <a:latin typeface="Calibri" panose="020F0502020204030204" pitchFamily="34" charset="0"/>
            </a:endParaRPr>
          </a:p>
        </p:txBody>
      </p:sp>
      <p:sp>
        <p:nvSpPr>
          <p:cNvPr id="57" name="Rettangolo 56"/>
          <p:cNvSpPr/>
          <p:nvPr/>
        </p:nvSpPr>
        <p:spPr>
          <a:xfrm>
            <a:off x="6217242" y="5131871"/>
            <a:ext cx="1072852" cy="307777"/>
          </a:xfrm>
          <a:prstGeom prst="rect">
            <a:avLst/>
          </a:prstGeom>
        </p:spPr>
        <p:txBody>
          <a:bodyPr wrap="square">
            <a:spAutoFit/>
          </a:bodyPr>
          <a:lstStyle/>
          <a:p>
            <a:pPr algn="ctr"/>
            <a:r>
              <a:rPr lang="it-IT" sz="1400" i="1" dirty="0">
                <a:latin typeface="Calibri" panose="020F0502020204030204" pitchFamily="34" charset="0"/>
              </a:rPr>
              <a:t>2015 II</a:t>
            </a:r>
            <a:endParaRPr lang="it-IT" sz="1050" b="1" i="1" dirty="0">
              <a:latin typeface="Calibri" panose="020F0502020204030204" pitchFamily="34" charset="0"/>
            </a:endParaRPr>
          </a:p>
        </p:txBody>
      </p:sp>
      <p:sp>
        <p:nvSpPr>
          <p:cNvPr id="58" name="Rettangolo 57"/>
          <p:cNvSpPr/>
          <p:nvPr/>
        </p:nvSpPr>
        <p:spPr>
          <a:xfrm>
            <a:off x="7042514" y="4852566"/>
            <a:ext cx="1072852" cy="307777"/>
          </a:xfrm>
          <a:prstGeom prst="rect">
            <a:avLst/>
          </a:prstGeom>
        </p:spPr>
        <p:txBody>
          <a:bodyPr wrap="square">
            <a:spAutoFit/>
          </a:bodyPr>
          <a:lstStyle/>
          <a:p>
            <a:pPr algn="ctr"/>
            <a:r>
              <a:rPr lang="it-IT" sz="1400" i="1" dirty="0">
                <a:latin typeface="Calibri" panose="020F0502020204030204" pitchFamily="34" charset="0"/>
              </a:rPr>
              <a:t>2016 I</a:t>
            </a:r>
            <a:endParaRPr lang="it-IT" sz="1050" b="1" i="1" dirty="0">
              <a:latin typeface="Calibri" panose="020F0502020204030204" pitchFamily="34" charset="0"/>
            </a:endParaRPr>
          </a:p>
        </p:txBody>
      </p:sp>
      <p:sp>
        <p:nvSpPr>
          <p:cNvPr id="59" name="Rettangolo 58"/>
          <p:cNvSpPr/>
          <p:nvPr/>
        </p:nvSpPr>
        <p:spPr>
          <a:xfrm>
            <a:off x="7808686" y="4585497"/>
            <a:ext cx="1072852" cy="523220"/>
          </a:xfrm>
          <a:prstGeom prst="rect">
            <a:avLst/>
          </a:prstGeom>
        </p:spPr>
        <p:txBody>
          <a:bodyPr wrap="square">
            <a:spAutoFit/>
          </a:bodyPr>
          <a:lstStyle/>
          <a:p>
            <a:pPr algn="ctr"/>
            <a:r>
              <a:rPr lang="it-IT" sz="1400" i="1" dirty="0">
                <a:latin typeface="Calibri" panose="020F0502020204030204" pitchFamily="34" charset="0"/>
              </a:rPr>
              <a:t>2016 II (</a:t>
            </a:r>
            <a:r>
              <a:rPr lang="it-IT" sz="1400" i="1" dirty="0" err="1">
                <a:latin typeface="Calibri" panose="020F0502020204030204" pitchFamily="34" charset="0"/>
              </a:rPr>
              <a:t>prev</a:t>
            </a:r>
            <a:r>
              <a:rPr lang="it-IT" sz="1400" i="1" dirty="0">
                <a:latin typeface="Calibri" panose="020F0502020204030204" pitchFamily="34" charset="0"/>
              </a:rPr>
              <a:t>)</a:t>
            </a:r>
            <a:endParaRPr lang="it-IT" sz="1050" b="1" i="1" dirty="0">
              <a:latin typeface="Calibri" panose="020F0502020204030204" pitchFamily="34" charset="0"/>
            </a:endParaRPr>
          </a:p>
        </p:txBody>
      </p:sp>
      <p:sp>
        <p:nvSpPr>
          <p:cNvPr id="61" name="CasellaDiTesto 60"/>
          <p:cNvSpPr txBox="1"/>
          <p:nvPr/>
        </p:nvSpPr>
        <p:spPr>
          <a:xfrm>
            <a:off x="2898672" y="5493190"/>
            <a:ext cx="6102186" cy="240066"/>
          </a:xfrm>
          <a:prstGeom prst="rect">
            <a:avLst/>
          </a:prstGeom>
          <a:noFill/>
        </p:spPr>
        <p:txBody>
          <a:bodyPr wrap="square" rtlCol="0">
            <a:spAutoFit/>
          </a:bodyPr>
          <a:lstStyle/>
          <a:p>
            <a:r>
              <a:rPr lang="it-IT" sz="960" b="0" i="1" dirty="0">
                <a:latin typeface="Calibri" panose="020F0502020204030204" pitchFamily="34" charset="0"/>
              </a:rPr>
              <a:t>Sono riportati i dati relativi al secondo semestre 2015, primo semestre 2016 e la previsione al secondo semestre 2016.</a:t>
            </a:r>
          </a:p>
        </p:txBody>
      </p:sp>
      <p:sp>
        <p:nvSpPr>
          <p:cNvPr id="42" name="Rettangolo 41"/>
          <p:cNvSpPr/>
          <p:nvPr/>
        </p:nvSpPr>
        <p:spPr>
          <a:xfrm>
            <a:off x="395287" y="2708920"/>
            <a:ext cx="2527885" cy="2800767"/>
          </a:xfrm>
          <a:prstGeom prst="rect">
            <a:avLst/>
          </a:prstGeom>
        </p:spPr>
        <p:txBody>
          <a:bodyPr wrap="square">
            <a:spAutoFit/>
          </a:bodyPr>
          <a:lstStyle/>
          <a:p>
            <a:r>
              <a:rPr lang="it-IT" sz="1600" b="0" dirty="0">
                <a:latin typeface="Calibri" panose="020F0502020204030204" pitchFamily="34" charset="0"/>
              </a:rPr>
              <a:t>Cresce, anche se in modo impercettibile, la capacità delle imprese del dettaglio alimentare di far fronte ai propri impegni finanziari. Il </a:t>
            </a:r>
            <a:r>
              <a:rPr lang="it-IT" sz="1600" b="0" i="1" dirty="0">
                <a:latin typeface="Calibri" panose="020F0502020204030204" pitchFamily="34" charset="0"/>
              </a:rPr>
              <a:t>trend</a:t>
            </a:r>
            <a:r>
              <a:rPr lang="it-IT" sz="1600" b="0" dirty="0">
                <a:latin typeface="Calibri" panose="020F0502020204030204" pitchFamily="34" charset="0"/>
              </a:rPr>
              <a:t> dei prossimi mesi, tuttavia, lascia presagire un periodo di stagnazione, tanto per i dettaglianti alimentari quanto per gli imprenditori del terziario.</a:t>
            </a:r>
          </a:p>
        </p:txBody>
      </p:sp>
      <p:sp>
        <p:nvSpPr>
          <p:cNvPr id="43" name="Rettangolo 42"/>
          <p:cNvSpPr/>
          <p:nvPr/>
        </p:nvSpPr>
        <p:spPr>
          <a:xfrm>
            <a:off x="395288" y="1283276"/>
            <a:ext cx="2503384" cy="1323439"/>
          </a:xfrm>
          <a:prstGeom prst="rect">
            <a:avLst/>
          </a:prstGeom>
        </p:spPr>
        <p:txBody>
          <a:bodyPr wrap="square">
            <a:spAutoFit/>
          </a:bodyPr>
          <a:lstStyle/>
          <a:p>
            <a:r>
              <a:rPr lang="it-IT" sz="1600" dirty="0">
                <a:latin typeface="Calibri" panose="020F0502020204030204" pitchFamily="34" charset="0"/>
              </a:rPr>
              <a:t>La capacità di fare fronte al </a:t>
            </a:r>
            <a:r>
              <a:rPr lang="it-IT" sz="1600" u="sng" dirty="0">
                <a:latin typeface="Calibri" panose="020F0502020204030204" pitchFamily="34" charset="0"/>
              </a:rPr>
              <a:t>fabbisogno finanziario</a:t>
            </a:r>
            <a:r>
              <a:rPr lang="it-IT" sz="1600" dirty="0">
                <a:latin typeface="Calibri" panose="020F0502020204030204" pitchFamily="34" charset="0"/>
              </a:rPr>
              <a:t> della Sua impresa, ovvero la situazione della liquidità, è…?</a:t>
            </a:r>
          </a:p>
        </p:txBody>
      </p:sp>
      <p:sp>
        <p:nvSpPr>
          <p:cNvPr id="44"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1.536 casi, 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Tree>
    <p:extLst>
      <p:ext uri="{BB962C8B-B14F-4D97-AF65-F5344CB8AC3E}">
        <p14:creationId xmlns:p14="http://schemas.microsoft.com/office/powerpoint/2010/main" val="659302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395288" y="188913"/>
            <a:ext cx="854177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congiuntura e tendenze | </a:t>
            </a:r>
            <a:r>
              <a:rPr lang="it-IT" altLang="it-IT" sz="2000" dirty="0">
                <a:latin typeface="Calibri" panose="020F0502020204030204" pitchFamily="34" charset="0"/>
                <a:cs typeface="Arial" panose="020B0604020202020204" pitchFamily="34" charset="0"/>
              </a:rPr>
              <a:t>la capacità di far fronte al fabbisogno finanziario… </a:t>
            </a:r>
            <a:r>
              <a:rPr lang="it-IT" altLang="it-IT" sz="2000" b="0" i="1" dirty="0">
                <a:latin typeface="Calibri" panose="020F0502020204030204" pitchFamily="34" charset="0"/>
                <a:cs typeface="Arial" panose="020B0604020202020204" pitchFamily="34" charset="0"/>
              </a:rPr>
              <a:t>(analisi per dimensione e per macro area)</a:t>
            </a:r>
          </a:p>
        </p:txBody>
      </p:sp>
      <p:sp>
        <p:nvSpPr>
          <p:cNvPr id="5" name="CasellaDiTesto 9"/>
          <p:cNvSpPr txBox="1">
            <a:spLocks noChangeArrowheads="1"/>
          </p:cNvSpPr>
          <p:nvPr/>
        </p:nvSpPr>
        <p:spPr bwMode="auto">
          <a:xfrm>
            <a:off x="395288" y="1333217"/>
            <a:ext cx="85417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800" b="0" dirty="0">
                <a:latin typeface="Calibri" panose="020F0502020204030204" pitchFamily="34" charset="0"/>
              </a:rPr>
              <a:t>La capacità di fare fronte al </a:t>
            </a:r>
            <a:r>
              <a:rPr lang="it-IT" sz="1800" u="sng" dirty="0">
                <a:latin typeface="Calibri" panose="020F0502020204030204" pitchFamily="34" charset="0"/>
              </a:rPr>
              <a:t>fabbisogno finanziario</a:t>
            </a:r>
            <a:r>
              <a:rPr lang="it-IT" sz="1800" b="0" dirty="0">
                <a:latin typeface="Calibri" panose="020F0502020204030204" pitchFamily="34" charset="0"/>
              </a:rPr>
              <a:t> della Sua impresa, ovvero la situazione della liquidità, è migliorata, rimasta invariata, peggiorata …?</a:t>
            </a:r>
          </a:p>
        </p:txBody>
      </p:sp>
      <p:pic>
        <p:nvPicPr>
          <p:cNvPr id="2" name="Immagine 1"/>
          <p:cNvPicPr>
            <a:picLocks noChangeAspect="1"/>
          </p:cNvPicPr>
          <p:nvPr/>
        </p:nvPicPr>
        <p:blipFill>
          <a:blip r:embed="rId2"/>
          <a:stretch>
            <a:fillRect/>
          </a:stretch>
        </p:blipFill>
        <p:spPr>
          <a:xfrm>
            <a:off x="478800" y="2775600"/>
            <a:ext cx="8181672" cy="2246400"/>
          </a:xfrm>
          <a:prstGeom prst="rect">
            <a:avLst/>
          </a:prstGeom>
        </p:spPr>
      </p:pic>
      <p:sp>
        <p:nvSpPr>
          <p:cNvPr id="6"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Tree>
    <p:extLst>
      <p:ext uri="{BB962C8B-B14F-4D97-AF65-F5344CB8AC3E}">
        <p14:creationId xmlns:p14="http://schemas.microsoft.com/office/powerpoint/2010/main" val="1393963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1007641"/>
            <a:ext cx="2881312"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b="0" kern="0" dirty="0">
                <a:solidFill>
                  <a:srgbClr val="364E88"/>
                </a:solidFill>
                <a:latin typeface="Calibri" panose="020F0502020204030204" pitchFamily="34" charset="0"/>
                <a:cs typeface="Arial" pitchFamily="34" charset="0"/>
              </a:rPr>
              <a:t>agenda</a:t>
            </a:r>
          </a:p>
        </p:txBody>
      </p:sp>
      <p:sp>
        <p:nvSpPr>
          <p:cNvPr id="6" name="Rectangle 3"/>
          <p:cNvSpPr>
            <a:spLocks noChangeArrowheads="1"/>
          </p:cNvSpPr>
          <p:nvPr/>
        </p:nvSpPr>
        <p:spPr bwMode="auto">
          <a:xfrm>
            <a:off x="3811643" y="1426399"/>
            <a:ext cx="5257105" cy="5256213"/>
          </a:xfrm>
          <a:prstGeom prst="rect">
            <a:avLst/>
          </a:prstGeom>
          <a:noFill/>
          <a:ln>
            <a:noFill/>
          </a:ln>
          <a:extLst/>
        </p:spPr>
        <p:txBody>
          <a:bodyPr/>
          <a:lstStyle/>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premessa</a:t>
            </a:r>
          </a:p>
          <a:p>
            <a:pPr>
              <a:lnSpc>
                <a:spcPct val="80000"/>
              </a:lnSpc>
              <a:spcBef>
                <a:spcPts val="200"/>
              </a:spcBef>
              <a:defRPr/>
            </a:pPr>
            <a:endParaRPr lang="it-IT" sz="2800" b="0" dirty="0">
              <a:solidFill>
                <a:srgbClr val="008000"/>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clima di fiducia</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congiuntura e tendenze</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dirty="0">
                <a:solidFill>
                  <a:srgbClr val="364E88"/>
                </a:solidFill>
                <a:latin typeface="Calibri" panose="020F0502020204030204" pitchFamily="34" charset="0"/>
                <a:ea typeface="ＭＳ Ｐゴシック" charset="0"/>
                <a:cs typeface="Arial" charset="0"/>
              </a:rPr>
              <a:t>osservatorio sul credito</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approfondimento</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metodo e appendice</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backup</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p:txBody>
      </p:sp>
      <p:cxnSp>
        <p:nvCxnSpPr>
          <p:cNvPr id="3" name="Connettore diritto 2"/>
          <p:cNvCxnSpPr/>
          <p:nvPr/>
        </p:nvCxnSpPr>
        <p:spPr bwMode="auto">
          <a:xfrm>
            <a:off x="3491880" y="1390228"/>
            <a:ext cx="0" cy="4824165"/>
          </a:xfrm>
          <a:prstGeom prst="line">
            <a:avLst/>
          </a:prstGeom>
          <a:noFill/>
          <a:ln w="76200" cap="flat" cmpd="sng" algn="ctr">
            <a:solidFill>
              <a:srgbClr val="364E88"/>
            </a:solidFill>
            <a:prstDash val="solid"/>
            <a:round/>
            <a:headEnd type="none" w="med" len="med"/>
            <a:tailEnd type="none" w="med" len="med"/>
          </a:ln>
          <a:effectLst/>
        </p:spPr>
      </p:cxnSp>
      <p:pic>
        <p:nvPicPr>
          <p:cNvPr id="14" name="Immagine 13"/>
          <p:cNvPicPr>
            <a:picLocks noChangeAspect="1"/>
          </p:cNvPicPr>
          <p:nvPr/>
        </p:nvPicPr>
        <p:blipFill>
          <a:blip r:embed="rId3"/>
          <a:stretch>
            <a:fillRect/>
          </a:stretch>
        </p:blipFill>
        <p:spPr>
          <a:xfrm>
            <a:off x="1780833" y="2055890"/>
            <a:ext cx="1278999" cy="1198088"/>
          </a:xfrm>
          <a:prstGeom prst="rect">
            <a:avLst/>
          </a:prstGeom>
        </p:spPr>
      </p:pic>
    </p:spTree>
    <p:extLst>
      <p:ext uri="{BB962C8B-B14F-4D97-AF65-F5344CB8AC3E}">
        <p14:creationId xmlns:p14="http://schemas.microsoft.com/office/powerpoint/2010/main" val="240311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3131840" y="2781816"/>
            <a:ext cx="5912171" cy="2838281"/>
          </a:xfrm>
          <a:prstGeom prst="rect">
            <a:avLst/>
          </a:prstGeom>
        </p:spPr>
      </p:pic>
      <p:pic>
        <p:nvPicPr>
          <p:cNvPr id="4" name="Immagine 3"/>
          <p:cNvPicPr>
            <a:picLocks noChangeAspect="1"/>
          </p:cNvPicPr>
          <p:nvPr/>
        </p:nvPicPr>
        <p:blipFill>
          <a:blip r:embed="rId3"/>
          <a:stretch>
            <a:fillRect/>
          </a:stretch>
        </p:blipFill>
        <p:spPr>
          <a:xfrm>
            <a:off x="412267" y="2392620"/>
            <a:ext cx="2647565" cy="1595177"/>
          </a:xfrm>
          <a:prstGeom prst="rect">
            <a:avLst/>
          </a:prstGeom>
        </p:spPr>
      </p:pic>
      <p:sp>
        <p:nvSpPr>
          <p:cNvPr id="99" name="CasellaDiTesto 98"/>
          <p:cNvSpPr txBox="1"/>
          <p:nvPr/>
        </p:nvSpPr>
        <p:spPr>
          <a:xfrm>
            <a:off x="3094122" y="5392520"/>
            <a:ext cx="1109128" cy="276999"/>
          </a:xfrm>
          <a:prstGeom prst="rect">
            <a:avLst/>
          </a:prstGeom>
          <a:noFill/>
        </p:spPr>
        <p:txBody>
          <a:bodyPr wrap="square" rtlCol="0">
            <a:spAutoFit/>
          </a:bodyPr>
          <a:lstStyle/>
          <a:p>
            <a:r>
              <a:rPr lang="it-IT" sz="1200" b="0" i="1" dirty="0">
                <a:solidFill>
                  <a:srgbClr val="1F4E79"/>
                </a:solidFill>
                <a:latin typeface="Calibri" panose="020F0502020204030204" pitchFamily="34" charset="0"/>
              </a:rPr>
              <a:t>Totale terziario</a:t>
            </a:r>
          </a:p>
        </p:txBody>
      </p:sp>
      <p:sp>
        <p:nvSpPr>
          <p:cNvPr id="100" name="Rectangle 13"/>
          <p:cNvSpPr txBox="1">
            <a:spLocks noChangeArrowheads="1"/>
          </p:cNvSpPr>
          <p:nvPr/>
        </p:nvSpPr>
        <p:spPr bwMode="auto">
          <a:xfrm>
            <a:off x="395288" y="188913"/>
            <a:ext cx="86725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97D"/>
                </a:solidFill>
                <a:latin typeface="Calibri" panose="020F0502020204030204" pitchFamily="34" charset="0"/>
                <a:cs typeface="Arial" panose="020B0604020202020204" pitchFamily="34" charset="0"/>
              </a:rPr>
              <a:t>osservatorio sul credito | </a:t>
            </a:r>
            <a:r>
              <a:rPr lang="it-IT" altLang="it-IT" kern="0" dirty="0">
                <a:solidFill>
                  <a:schemeClr val="tx1"/>
                </a:solidFill>
                <a:latin typeface="Calibri" panose="020F0502020204030204" pitchFamily="34" charset="0"/>
                <a:cs typeface="Arial" panose="020B0604020202020204" pitchFamily="34" charset="0"/>
              </a:rPr>
              <a:t>circa un’impesa del dettaglio alimentare su quattro ha fatto richiesta di credito negli ultimi sei mesi… il 38,5% si è visto accordare il credito che aveva richiesto…</a:t>
            </a:r>
          </a:p>
        </p:txBody>
      </p:sp>
      <p:sp>
        <p:nvSpPr>
          <p:cNvPr id="101" name="CasellaDiTesto 9"/>
          <p:cNvSpPr txBox="1">
            <a:spLocks noChangeArrowheads="1"/>
          </p:cNvSpPr>
          <p:nvPr/>
        </p:nvSpPr>
        <p:spPr bwMode="auto">
          <a:xfrm>
            <a:off x="395287" y="1268760"/>
            <a:ext cx="8620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0"/>
              </a:spcBef>
            </a:pPr>
            <a:r>
              <a:rPr lang="it-IT" sz="1600" b="0" dirty="0">
                <a:latin typeface="Calibri" panose="020F0502020204030204" pitchFamily="34" charset="0"/>
              </a:rPr>
              <a:t>A prescindere dalle motivazioni e dalla forma tecnica, la Sua impresa ha chiesto un fido o un finanziamento, o ha chiesto di rinegoziare un fido o un finanziamento esistente, ad una delle banche con la quale intrattiene rapporti negli ultimi sei mesi? </a:t>
            </a:r>
            <a:endParaRPr lang="it-IT" altLang="ja-JP" sz="1600" b="0" dirty="0">
              <a:latin typeface="Calibri" panose="020F0502020204030204" pitchFamily="34" charset="0"/>
            </a:endParaRPr>
          </a:p>
        </p:txBody>
      </p:sp>
      <p:sp>
        <p:nvSpPr>
          <p:cNvPr id="103" name="CasellaDiTesto 102"/>
          <p:cNvSpPr txBox="1"/>
          <p:nvPr/>
        </p:nvSpPr>
        <p:spPr>
          <a:xfrm>
            <a:off x="1623100" y="3795793"/>
            <a:ext cx="1728192" cy="523220"/>
          </a:xfrm>
          <a:prstGeom prst="rect">
            <a:avLst/>
          </a:prstGeom>
          <a:noFill/>
        </p:spPr>
        <p:txBody>
          <a:bodyPr wrap="square" rtlCol="0">
            <a:spAutoFit/>
          </a:bodyPr>
          <a:lstStyle/>
          <a:p>
            <a:r>
              <a:rPr lang="it-IT" sz="1400" b="0" dirty="0">
                <a:latin typeface="Calibri" panose="020F0502020204030204" pitchFamily="34" charset="0"/>
              </a:rPr>
              <a:t>Hanno chiesto credito</a:t>
            </a:r>
          </a:p>
        </p:txBody>
      </p:sp>
      <p:sp>
        <p:nvSpPr>
          <p:cNvPr id="139" name="Rettangolo 138"/>
          <p:cNvSpPr/>
          <p:nvPr/>
        </p:nvSpPr>
        <p:spPr bwMode="auto">
          <a:xfrm>
            <a:off x="3128722" y="2607803"/>
            <a:ext cx="5902947" cy="3374621"/>
          </a:xfrm>
          <a:prstGeom prst="rect">
            <a:avLst/>
          </a:prstGeom>
          <a:noFill/>
          <a:ln w="254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140" name="CasellaDiTesto 139"/>
          <p:cNvSpPr txBox="1"/>
          <p:nvPr/>
        </p:nvSpPr>
        <p:spPr>
          <a:xfrm>
            <a:off x="395287" y="2176792"/>
            <a:ext cx="2712137" cy="329321"/>
          </a:xfrm>
          <a:prstGeom prst="rect">
            <a:avLst/>
          </a:prstGeom>
          <a:noFill/>
        </p:spPr>
        <p:txBody>
          <a:bodyPr wrap="square" rtlCol="0">
            <a:spAutoFit/>
          </a:bodyPr>
          <a:lstStyle/>
          <a:p>
            <a:pPr>
              <a:lnSpc>
                <a:spcPct val="110000"/>
              </a:lnSpc>
              <a:spcBef>
                <a:spcPts val="600"/>
              </a:spcBef>
            </a:pPr>
            <a:r>
              <a:rPr lang="it-IT" sz="1400" dirty="0">
                <a:latin typeface="Calibri" panose="020F0502020204030204" pitchFamily="34" charset="0"/>
              </a:rPr>
              <a:t>Domanda di credito</a:t>
            </a:r>
            <a:endParaRPr lang="it-IT" sz="1400" b="0" i="1" dirty="0">
              <a:latin typeface="Calibri" panose="020F0502020204030204" pitchFamily="34" charset="0"/>
            </a:endParaRPr>
          </a:p>
        </p:txBody>
      </p:sp>
      <p:sp>
        <p:nvSpPr>
          <p:cNvPr id="141" name="CasellaDiTesto 140"/>
          <p:cNvSpPr txBox="1"/>
          <p:nvPr/>
        </p:nvSpPr>
        <p:spPr>
          <a:xfrm>
            <a:off x="3192800" y="2642094"/>
            <a:ext cx="5521756" cy="566309"/>
          </a:xfrm>
          <a:prstGeom prst="rect">
            <a:avLst/>
          </a:prstGeom>
          <a:noFill/>
        </p:spPr>
        <p:txBody>
          <a:bodyPr wrap="square" rtlCol="0">
            <a:spAutoFit/>
          </a:bodyPr>
          <a:lstStyle/>
          <a:p>
            <a:pPr>
              <a:lnSpc>
                <a:spcPct val="110000"/>
              </a:lnSpc>
              <a:spcBef>
                <a:spcPts val="600"/>
              </a:spcBef>
            </a:pPr>
            <a:r>
              <a:rPr lang="it-IT" sz="1400" dirty="0">
                <a:latin typeface="Calibri" panose="020F0502020204030204" pitchFamily="34" charset="0"/>
              </a:rPr>
              <a:t>Offerta di credito</a:t>
            </a:r>
            <a:br>
              <a:rPr lang="it-IT" sz="1400" dirty="0">
                <a:latin typeface="Calibri" panose="020F0502020204030204" pitchFamily="34" charset="0"/>
              </a:rPr>
            </a:br>
            <a:r>
              <a:rPr lang="it-IT" sz="1400" b="0" i="1" dirty="0">
                <a:latin typeface="Calibri" panose="020F0502020204030204" pitchFamily="34" charset="0"/>
              </a:rPr>
              <a:t>(analisi effettuata presso il 23,7% del campione)</a:t>
            </a:r>
          </a:p>
        </p:txBody>
      </p:sp>
      <p:sp>
        <p:nvSpPr>
          <p:cNvPr id="142" name="CasellaDiTesto 141"/>
          <p:cNvSpPr txBox="1"/>
          <p:nvPr/>
        </p:nvSpPr>
        <p:spPr>
          <a:xfrm>
            <a:off x="3347864" y="3181608"/>
            <a:ext cx="903613" cy="461665"/>
          </a:xfrm>
          <a:prstGeom prst="rect">
            <a:avLst/>
          </a:prstGeom>
          <a:noFill/>
        </p:spPr>
        <p:txBody>
          <a:bodyPr wrap="square" rtlCol="0">
            <a:spAutoFit/>
          </a:bodyPr>
          <a:lstStyle/>
          <a:p>
            <a:pPr algn="ctr"/>
            <a:r>
              <a:rPr lang="it-IT" sz="1200" b="0" dirty="0">
                <a:solidFill>
                  <a:srgbClr val="1F4E79"/>
                </a:solidFill>
                <a:latin typeface="Calibri" panose="020F0502020204030204" pitchFamily="34" charset="0"/>
              </a:rPr>
              <a:t>Area di stabilità</a:t>
            </a:r>
          </a:p>
        </p:txBody>
      </p:sp>
      <p:sp>
        <p:nvSpPr>
          <p:cNvPr id="143" name="CasellaDiTesto 142"/>
          <p:cNvSpPr txBox="1"/>
          <p:nvPr/>
        </p:nvSpPr>
        <p:spPr>
          <a:xfrm>
            <a:off x="4677444" y="3501031"/>
            <a:ext cx="1656141" cy="276999"/>
          </a:xfrm>
          <a:prstGeom prst="rect">
            <a:avLst/>
          </a:prstGeom>
          <a:noFill/>
        </p:spPr>
        <p:txBody>
          <a:bodyPr wrap="square" rtlCol="0">
            <a:spAutoFit/>
          </a:bodyPr>
          <a:lstStyle/>
          <a:p>
            <a:pPr algn="ctr"/>
            <a:r>
              <a:rPr lang="it-IT" sz="1200" b="0" dirty="0">
                <a:solidFill>
                  <a:srgbClr val="FF0000"/>
                </a:solidFill>
                <a:latin typeface="Calibri" panose="020F0502020204030204" pitchFamily="34" charset="0"/>
              </a:rPr>
              <a:t>Area di irrigidimento</a:t>
            </a:r>
          </a:p>
        </p:txBody>
      </p:sp>
      <p:cxnSp>
        <p:nvCxnSpPr>
          <p:cNvPr id="144" name="Connettore 1 7"/>
          <p:cNvCxnSpPr/>
          <p:nvPr/>
        </p:nvCxnSpPr>
        <p:spPr bwMode="auto">
          <a:xfrm>
            <a:off x="3431302" y="3658513"/>
            <a:ext cx="761328" cy="0"/>
          </a:xfrm>
          <a:prstGeom prst="line">
            <a:avLst/>
          </a:prstGeom>
          <a:noFill/>
          <a:ln w="25400" cap="flat" cmpd="sng" algn="ctr">
            <a:solidFill>
              <a:srgbClr val="1F497D"/>
            </a:solidFill>
            <a:prstDash val="solid"/>
            <a:round/>
            <a:headEnd type="none" w="med" len="med"/>
            <a:tailEnd type="none" w="med" len="med"/>
          </a:ln>
          <a:effectLst/>
        </p:spPr>
      </p:cxnSp>
      <p:cxnSp>
        <p:nvCxnSpPr>
          <p:cNvPr id="145" name="Connettore 1 42"/>
          <p:cNvCxnSpPr/>
          <p:nvPr/>
        </p:nvCxnSpPr>
        <p:spPr bwMode="auto">
          <a:xfrm>
            <a:off x="4607928" y="3785268"/>
            <a:ext cx="1795173" cy="0"/>
          </a:xfrm>
          <a:prstGeom prst="line">
            <a:avLst/>
          </a:prstGeom>
          <a:noFill/>
          <a:ln w="25400" cap="flat" cmpd="sng" algn="ctr">
            <a:solidFill>
              <a:srgbClr val="FF0000"/>
            </a:solidFill>
            <a:prstDash val="solid"/>
            <a:round/>
            <a:headEnd type="none" w="med" len="med"/>
            <a:tailEnd type="none" w="med" len="med"/>
          </a:ln>
          <a:effectLst/>
        </p:spPr>
      </p:cxnSp>
      <p:sp>
        <p:nvSpPr>
          <p:cNvPr id="147" name="CasellaDiTesto 146"/>
          <p:cNvSpPr txBox="1"/>
          <p:nvPr/>
        </p:nvSpPr>
        <p:spPr>
          <a:xfrm>
            <a:off x="395287" y="4728671"/>
            <a:ext cx="2702328" cy="461665"/>
          </a:xfrm>
          <a:prstGeom prst="rect">
            <a:avLst/>
          </a:prstGeom>
          <a:noFill/>
        </p:spPr>
        <p:txBody>
          <a:bodyPr wrap="square" rtlCol="0">
            <a:spAutoFit/>
          </a:bodyPr>
          <a:lstStyle/>
          <a:p>
            <a:r>
              <a:rPr lang="it-IT" sz="1200" b="0" i="1" dirty="0">
                <a:solidFill>
                  <a:srgbClr val="1F4E79"/>
                </a:solidFill>
                <a:latin typeface="Calibri" panose="020F0502020204030204" pitchFamily="34" charset="0"/>
              </a:rPr>
              <a:t>Presso la totalità delle imprese del terziario è pari a 22,0</a:t>
            </a:r>
          </a:p>
        </p:txBody>
      </p:sp>
      <p:sp>
        <p:nvSpPr>
          <p:cNvPr id="148" name="CasellaDiTesto 147"/>
          <p:cNvSpPr txBox="1"/>
          <p:nvPr/>
        </p:nvSpPr>
        <p:spPr>
          <a:xfrm>
            <a:off x="3709043" y="5646807"/>
            <a:ext cx="548548" cy="338554"/>
          </a:xfrm>
          <a:prstGeom prst="rect">
            <a:avLst/>
          </a:prstGeom>
          <a:noFill/>
        </p:spPr>
        <p:txBody>
          <a:bodyPr wrap="none" rtlCol="0">
            <a:spAutoFit/>
          </a:bodyPr>
          <a:lstStyle/>
          <a:p>
            <a:pPr algn="ctr"/>
            <a:r>
              <a:rPr lang="it-IT" sz="1600" b="0" i="1" dirty="0">
                <a:solidFill>
                  <a:srgbClr val="1F4E79"/>
                </a:solidFill>
                <a:latin typeface="Calibri" panose="020F0502020204030204" pitchFamily="34" charset="0"/>
              </a:rPr>
              <a:t>38,1</a:t>
            </a:r>
          </a:p>
        </p:txBody>
      </p:sp>
      <p:sp>
        <p:nvSpPr>
          <p:cNvPr id="149" name="CasellaDiTesto 148"/>
          <p:cNvSpPr txBox="1"/>
          <p:nvPr/>
        </p:nvSpPr>
        <p:spPr>
          <a:xfrm>
            <a:off x="4817541" y="5646807"/>
            <a:ext cx="548548" cy="338554"/>
          </a:xfrm>
          <a:prstGeom prst="rect">
            <a:avLst/>
          </a:prstGeom>
          <a:noFill/>
        </p:spPr>
        <p:txBody>
          <a:bodyPr wrap="none" rtlCol="0">
            <a:spAutoFit/>
          </a:bodyPr>
          <a:lstStyle/>
          <a:p>
            <a:pPr algn="ctr"/>
            <a:r>
              <a:rPr lang="it-IT" sz="1600" b="0" i="1" dirty="0">
                <a:solidFill>
                  <a:srgbClr val="1F4E79"/>
                </a:solidFill>
                <a:latin typeface="Calibri" panose="020F0502020204030204" pitchFamily="34" charset="0"/>
              </a:rPr>
              <a:t>29,4</a:t>
            </a:r>
          </a:p>
        </p:txBody>
      </p:sp>
      <p:sp>
        <p:nvSpPr>
          <p:cNvPr id="150" name="CasellaDiTesto 149"/>
          <p:cNvSpPr txBox="1"/>
          <p:nvPr/>
        </p:nvSpPr>
        <p:spPr>
          <a:xfrm>
            <a:off x="5921375" y="5646807"/>
            <a:ext cx="548548" cy="338554"/>
          </a:xfrm>
          <a:prstGeom prst="rect">
            <a:avLst/>
          </a:prstGeom>
          <a:noFill/>
        </p:spPr>
        <p:txBody>
          <a:bodyPr wrap="none" rtlCol="0">
            <a:spAutoFit/>
          </a:bodyPr>
          <a:lstStyle/>
          <a:p>
            <a:pPr algn="ctr"/>
            <a:r>
              <a:rPr lang="it-IT" sz="1600" b="0" i="1" dirty="0">
                <a:solidFill>
                  <a:srgbClr val="1F4E79"/>
                </a:solidFill>
                <a:latin typeface="Calibri" panose="020F0502020204030204" pitchFamily="34" charset="0"/>
              </a:rPr>
              <a:t>20,4</a:t>
            </a:r>
          </a:p>
        </p:txBody>
      </p:sp>
      <p:sp>
        <p:nvSpPr>
          <p:cNvPr id="151" name="CasellaDiTesto 150"/>
          <p:cNvSpPr txBox="1"/>
          <p:nvPr/>
        </p:nvSpPr>
        <p:spPr>
          <a:xfrm>
            <a:off x="7068537" y="5646807"/>
            <a:ext cx="444353" cy="338554"/>
          </a:xfrm>
          <a:prstGeom prst="rect">
            <a:avLst/>
          </a:prstGeom>
          <a:noFill/>
        </p:spPr>
        <p:txBody>
          <a:bodyPr wrap="none" rtlCol="0">
            <a:spAutoFit/>
          </a:bodyPr>
          <a:lstStyle/>
          <a:p>
            <a:pPr algn="ctr"/>
            <a:r>
              <a:rPr lang="it-IT" sz="1600" b="0" i="1" dirty="0">
                <a:solidFill>
                  <a:srgbClr val="1F4E79"/>
                </a:solidFill>
                <a:latin typeface="Calibri" panose="020F0502020204030204" pitchFamily="34" charset="0"/>
              </a:rPr>
              <a:t>5,3</a:t>
            </a:r>
          </a:p>
        </p:txBody>
      </p:sp>
      <p:sp>
        <p:nvSpPr>
          <p:cNvPr id="152" name="CasellaDiTesto 151"/>
          <p:cNvSpPr txBox="1"/>
          <p:nvPr/>
        </p:nvSpPr>
        <p:spPr>
          <a:xfrm>
            <a:off x="8152085" y="5646807"/>
            <a:ext cx="444353" cy="338554"/>
          </a:xfrm>
          <a:prstGeom prst="rect">
            <a:avLst/>
          </a:prstGeom>
          <a:noFill/>
        </p:spPr>
        <p:txBody>
          <a:bodyPr wrap="none" rtlCol="0">
            <a:spAutoFit/>
          </a:bodyPr>
          <a:lstStyle/>
          <a:p>
            <a:pPr algn="ctr"/>
            <a:r>
              <a:rPr lang="it-IT" sz="1600" b="0" i="1" dirty="0">
                <a:solidFill>
                  <a:srgbClr val="1F4E79"/>
                </a:solidFill>
                <a:latin typeface="Calibri" panose="020F0502020204030204" pitchFamily="34" charset="0"/>
              </a:rPr>
              <a:t>6,8</a:t>
            </a:r>
          </a:p>
        </p:txBody>
      </p:sp>
      <p:sp>
        <p:nvSpPr>
          <p:cNvPr id="155" name="Freccia a destra 154"/>
          <p:cNvSpPr/>
          <p:nvPr/>
        </p:nvSpPr>
        <p:spPr bwMode="auto">
          <a:xfrm>
            <a:off x="1329583" y="4247005"/>
            <a:ext cx="1780223" cy="478139"/>
          </a:xfrm>
          <a:prstGeom prst="rightArrow">
            <a:avLst>
              <a:gd name="adj1" fmla="val 50000"/>
              <a:gd name="adj2" fmla="val 81983"/>
            </a:avLst>
          </a:prstGeom>
          <a:solidFill>
            <a:srgbClr val="FF6600"/>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3" name="Text Box 49"/>
          <p:cNvSpPr txBox="1">
            <a:spLocks noChangeArrowheads="1"/>
          </p:cNvSpPr>
          <p:nvPr/>
        </p:nvSpPr>
        <p:spPr bwMode="auto">
          <a:xfrm>
            <a:off x="395286" y="6241660"/>
            <a:ext cx="8620126" cy="369332"/>
          </a:xfrm>
          <a:prstGeom prst="rect">
            <a:avLst/>
          </a:prstGeom>
          <a:noFill/>
          <a:ln w="9525">
            <a:noFill/>
            <a:miter lim="800000"/>
            <a:headEnd/>
            <a:tailEnd/>
          </a:ln>
        </p:spPr>
        <p:txBody>
          <a:bodyPr wrap="square">
            <a:spAutoFit/>
          </a:bodyPr>
          <a:lstStyle/>
          <a:p>
            <a:pPr algn="just" eaLnBrk="1" hangingPunct="1">
              <a:spcBef>
                <a:spcPts val="600"/>
              </a:spcBef>
            </a:pPr>
            <a:r>
              <a:rPr lang="it-IT" altLang="it-IT" sz="900" dirty="0">
                <a:latin typeface="Calibri" panose="020F0502020204030204" pitchFamily="34" charset="0"/>
                <a:cs typeface="Arial" panose="020B0604020202020204" pitchFamily="34" charset="0"/>
              </a:rPr>
              <a:t>Base campione</a:t>
            </a:r>
            <a:r>
              <a:rPr lang="it-IT" altLang="it-IT" sz="900" b="0" dirty="0">
                <a:latin typeface="Calibri" panose="020F0502020204030204" pitchFamily="34" charset="0"/>
                <a:cs typeface="Arial" panose="020B0604020202020204" pitchFamily="34" charset="0"/>
              </a:rPr>
              <a:t>: Dettaglio alimentare 2.000 casi. Percentuali ricalcolate facendo =100,0 le imprese che nel semestre considerato hanno chiesto un fido o un finanziamento, o hanno chiesto di rinegoziare un fido o un finanziamento esistente. (</a:t>
            </a:r>
            <a:r>
              <a:rPr lang="it-IT" altLang="it-IT" sz="900" dirty="0">
                <a:latin typeface="Calibri" panose="020F0502020204030204" pitchFamily="34" charset="0"/>
                <a:cs typeface="Arial" panose="020B0604020202020204" pitchFamily="34" charset="0"/>
              </a:rPr>
              <a:t>Irrigidimento</a:t>
            </a:r>
            <a:r>
              <a:rPr lang="it-IT" altLang="it-IT" sz="900" b="0" dirty="0">
                <a:latin typeface="Calibri" panose="020F0502020204030204" pitchFamily="34" charset="0"/>
                <a:cs typeface="Arial" panose="020B0604020202020204" pitchFamily="34" charset="0"/>
              </a:rPr>
              <a:t> = richiesta accolta con ammontare inferiore + richiesta non accolta). </a:t>
            </a:r>
            <a:r>
              <a:rPr lang="it-IT" altLang="ja-JP" sz="900" dirty="0">
                <a:latin typeface="Calibri" panose="020F0502020204030204" pitchFamily="34" charset="0"/>
                <a:cs typeface="Arial" panose="020B0604020202020204" pitchFamily="34" charset="0"/>
              </a:rPr>
              <a:t>I dati sono riportati all’universo.</a:t>
            </a:r>
            <a:endParaRPr lang="it-IT" altLang="it-IT" sz="9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8956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1007641"/>
            <a:ext cx="2881312"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b="0" kern="0" dirty="0">
                <a:solidFill>
                  <a:srgbClr val="364E88"/>
                </a:solidFill>
                <a:latin typeface="Calibri" panose="020F0502020204030204" pitchFamily="34" charset="0"/>
                <a:cs typeface="Arial" pitchFamily="34" charset="0"/>
              </a:rPr>
              <a:t>agenda</a:t>
            </a:r>
          </a:p>
        </p:txBody>
      </p:sp>
      <p:sp>
        <p:nvSpPr>
          <p:cNvPr id="6" name="Rectangle 3"/>
          <p:cNvSpPr>
            <a:spLocks noChangeArrowheads="1"/>
          </p:cNvSpPr>
          <p:nvPr/>
        </p:nvSpPr>
        <p:spPr bwMode="auto">
          <a:xfrm>
            <a:off x="3811643" y="1426399"/>
            <a:ext cx="5257105" cy="5256213"/>
          </a:xfrm>
          <a:prstGeom prst="rect">
            <a:avLst/>
          </a:prstGeom>
          <a:noFill/>
          <a:ln>
            <a:noFill/>
          </a:ln>
          <a:extLst/>
        </p:spPr>
        <p:txBody>
          <a:bodyPr/>
          <a:lstStyle/>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premessa</a:t>
            </a:r>
          </a:p>
          <a:p>
            <a:pPr>
              <a:lnSpc>
                <a:spcPct val="80000"/>
              </a:lnSpc>
              <a:spcBef>
                <a:spcPts val="200"/>
              </a:spcBef>
              <a:defRPr/>
            </a:pPr>
            <a:endParaRPr lang="it-IT" sz="2800" b="0" dirty="0">
              <a:solidFill>
                <a:srgbClr val="008000"/>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clima di fiducia</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congiuntura e tendenze</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osservatorio sul credito</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dirty="0">
                <a:solidFill>
                  <a:srgbClr val="364E88"/>
                </a:solidFill>
                <a:latin typeface="Calibri" panose="020F0502020204030204" pitchFamily="34" charset="0"/>
                <a:ea typeface="ＭＳ Ｐゴシック" charset="0"/>
                <a:cs typeface="Arial" charset="0"/>
              </a:rPr>
              <a:t>approfondimento</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metodo e appendice</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backup</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p:txBody>
      </p:sp>
      <p:cxnSp>
        <p:nvCxnSpPr>
          <p:cNvPr id="3" name="Connettore diritto 2"/>
          <p:cNvCxnSpPr/>
          <p:nvPr/>
        </p:nvCxnSpPr>
        <p:spPr bwMode="auto">
          <a:xfrm>
            <a:off x="3491880" y="1390228"/>
            <a:ext cx="0" cy="4824165"/>
          </a:xfrm>
          <a:prstGeom prst="line">
            <a:avLst/>
          </a:prstGeom>
          <a:noFill/>
          <a:ln w="76200" cap="flat" cmpd="sng" algn="ctr">
            <a:solidFill>
              <a:srgbClr val="364E88"/>
            </a:solidFill>
            <a:prstDash val="solid"/>
            <a:round/>
            <a:headEnd type="none" w="med" len="med"/>
            <a:tailEnd type="none" w="med" len="med"/>
          </a:ln>
          <a:effectLst/>
        </p:spPr>
      </p:cxnSp>
      <p:pic>
        <p:nvPicPr>
          <p:cNvPr id="14" name="Immagine 13"/>
          <p:cNvPicPr>
            <a:picLocks noChangeAspect="1"/>
          </p:cNvPicPr>
          <p:nvPr/>
        </p:nvPicPr>
        <p:blipFill>
          <a:blip r:embed="rId3"/>
          <a:stretch>
            <a:fillRect/>
          </a:stretch>
        </p:blipFill>
        <p:spPr>
          <a:xfrm>
            <a:off x="1780833" y="2055890"/>
            <a:ext cx="1278999" cy="1198088"/>
          </a:xfrm>
          <a:prstGeom prst="rect">
            <a:avLst/>
          </a:prstGeom>
        </p:spPr>
      </p:pic>
    </p:spTree>
    <p:extLst>
      <p:ext uri="{BB962C8B-B14F-4D97-AF65-F5344CB8AC3E}">
        <p14:creationId xmlns:p14="http://schemas.microsoft.com/office/powerpoint/2010/main" val="2135022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395288" y="188913"/>
            <a:ext cx="840464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fiducia nel futuro del paese | </a:t>
            </a:r>
            <a:r>
              <a:rPr lang="it-IT" altLang="it-IT" sz="2000" dirty="0">
                <a:latin typeface="Calibri" panose="020F0502020204030204" pitchFamily="34" charset="0"/>
                <a:cs typeface="Arial" panose="020B0604020202020204" pitchFamily="34" charset="0"/>
              </a:rPr>
              <a:t>sei imprenditori su dieci sono «preoccupati» per il futuro del paese…</a:t>
            </a:r>
          </a:p>
        </p:txBody>
      </p:sp>
      <p:sp>
        <p:nvSpPr>
          <p:cNvPr id="4" name="Rettangolo 3"/>
          <p:cNvSpPr/>
          <p:nvPr/>
        </p:nvSpPr>
        <p:spPr>
          <a:xfrm>
            <a:off x="395288" y="995169"/>
            <a:ext cx="8209160" cy="646331"/>
          </a:xfrm>
          <a:prstGeom prst="rect">
            <a:avLst/>
          </a:prstGeom>
        </p:spPr>
        <p:txBody>
          <a:bodyPr wrap="square">
            <a:spAutoFit/>
          </a:bodyPr>
          <a:lstStyle/>
          <a:p>
            <a:pPr algn="just" eaLnBrk="1" hangingPunct="1">
              <a:spcBef>
                <a:spcPts val="600"/>
              </a:spcBef>
            </a:pPr>
            <a:r>
              <a:rPr lang="it-IT" altLang="ja-JP" sz="1800" b="0" dirty="0">
                <a:latin typeface="Calibri" panose="020F0502020204030204" pitchFamily="34" charset="0"/>
              </a:rPr>
              <a:t>Pensare al futuro dell’Italia, ovvero al </a:t>
            </a:r>
            <a:r>
              <a:rPr lang="it-IT" altLang="ja-JP" sz="1800" u="sng" dirty="0">
                <a:latin typeface="Calibri" panose="020F0502020204030204" pitchFamily="34" charset="0"/>
              </a:rPr>
              <a:t>futuro del nostro paese</a:t>
            </a:r>
            <a:r>
              <a:rPr lang="it-IT" altLang="ja-JP" sz="1800" dirty="0">
                <a:latin typeface="Calibri" panose="020F0502020204030204" pitchFamily="34" charset="0"/>
              </a:rPr>
              <a:t> </a:t>
            </a:r>
            <a:r>
              <a:rPr lang="it-IT" altLang="ja-JP" sz="1800" b="0" dirty="0">
                <a:latin typeface="Calibri" panose="020F0502020204030204" pitchFamily="34" charset="0"/>
              </a:rPr>
              <a:t>tra cinque/dieci anni, la fa sentire </a:t>
            </a:r>
            <a:r>
              <a:rPr lang="it-IT" altLang="ja-JP" sz="1800" u="sng" dirty="0">
                <a:latin typeface="Calibri" panose="020F0502020204030204" pitchFamily="34" charset="0"/>
              </a:rPr>
              <a:t>come imprenditore</a:t>
            </a:r>
            <a:r>
              <a:rPr lang="it-IT" altLang="ja-JP" sz="1800" b="0" dirty="0">
                <a:latin typeface="Calibri" panose="020F0502020204030204" pitchFamily="34" charset="0"/>
              </a:rPr>
              <a:t>…?</a:t>
            </a:r>
          </a:p>
        </p:txBody>
      </p:sp>
      <p:sp>
        <p:nvSpPr>
          <p:cNvPr id="5" name="CasellaDiTesto 4"/>
          <p:cNvSpPr txBox="1"/>
          <p:nvPr/>
        </p:nvSpPr>
        <p:spPr>
          <a:xfrm>
            <a:off x="1809906" y="1831275"/>
            <a:ext cx="1472376" cy="369332"/>
          </a:xfrm>
          <a:prstGeom prst="rect">
            <a:avLst/>
          </a:prstGeom>
          <a:noFill/>
        </p:spPr>
        <p:txBody>
          <a:bodyPr wrap="square" rtlCol="0">
            <a:spAutoFit/>
          </a:bodyPr>
          <a:lstStyle/>
          <a:p>
            <a:r>
              <a:rPr lang="it-IT" sz="1800" dirty="0">
                <a:latin typeface="Calibri" panose="020F0502020204030204" pitchFamily="34" charset="0"/>
              </a:rPr>
              <a:t>Preoccupato</a:t>
            </a:r>
          </a:p>
        </p:txBody>
      </p:sp>
      <p:sp>
        <p:nvSpPr>
          <p:cNvPr id="6" name="CasellaDiTesto 5"/>
          <p:cNvSpPr txBox="1"/>
          <p:nvPr/>
        </p:nvSpPr>
        <p:spPr>
          <a:xfrm>
            <a:off x="6178248" y="1723554"/>
            <a:ext cx="915636" cy="584775"/>
          </a:xfrm>
          <a:prstGeom prst="rect">
            <a:avLst/>
          </a:prstGeom>
          <a:noFill/>
        </p:spPr>
        <p:txBody>
          <a:bodyPr wrap="none" rtlCol="0">
            <a:spAutoFit/>
          </a:bodyPr>
          <a:lstStyle/>
          <a:p>
            <a:pPr algn="ctr"/>
            <a:r>
              <a:rPr lang="it-IT" sz="3200" b="0" dirty="0">
                <a:latin typeface="Calibri" panose="020F0502020204030204" pitchFamily="34" charset="0"/>
              </a:rPr>
              <a:t>60,0</a:t>
            </a:r>
          </a:p>
        </p:txBody>
      </p:sp>
      <p:sp>
        <p:nvSpPr>
          <p:cNvPr id="7" name="CasellaDiTesto 6"/>
          <p:cNvSpPr txBox="1"/>
          <p:nvPr/>
        </p:nvSpPr>
        <p:spPr>
          <a:xfrm>
            <a:off x="1809906" y="2512464"/>
            <a:ext cx="3674524" cy="646331"/>
          </a:xfrm>
          <a:prstGeom prst="rect">
            <a:avLst/>
          </a:prstGeom>
          <a:noFill/>
        </p:spPr>
        <p:txBody>
          <a:bodyPr wrap="square" rtlCol="0">
            <a:spAutoFit/>
          </a:bodyPr>
          <a:lstStyle/>
          <a:p>
            <a:r>
              <a:rPr lang="it-IT" sz="1800" dirty="0">
                <a:latin typeface="Calibri" panose="020F0502020204030204" pitchFamily="34" charset="0"/>
              </a:rPr>
              <a:t>Rattristato</a:t>
            </a:r>
            <a:r>
              <a:rPr lang="it-IT" sz="1800" b="0" dirty="0">
                <a:latin typeface="Calibri" panose="020F0502020204030204" pitchFamily="34" charset="0"/>
              </a:rPr>
              <a:t>, venato da un senso di sfiducia</a:t>
            </a:r>
          </a:p>
        </p:txBody>
      </p:sp>
      <p:sp>
        <p:nvSpPr>
          <p:cNvPr id="8" name="CasellaDiTesto 7"/>
          <p:cNvSpPr txBox="1"/>
          <p:nvPr/>
        </p:nvSpPr>
        <p:spPr>
          <a:xfrm>
            <a:off x="1809906" y="3464140"/>
            <a:ext cx="3674524" cy="369332"/>
          </a:xfrm>
          <a:prstGeom prst="rect">
            <a:avLst/>
          </a:prstGeom>
          <a:noFill/>
        </p:spPr>
        <p:txBody>
          <a:bodyPr wrap="square" rtlCol="0">
            <a:spAutoFit/>
          </a:bodyPr>
          <a:lstStyle/>
          <a:p>
            <a:r>
              <a:rPr lang="it-IT" sz="1800" dirty="0">
                <a:latin typeface="Calibri" panose="020F0502020204030204" pitchFamily="34" charset="0"/>
              </a:rPr>
              <a:t>Sfidante</a:t>
            </a:r>
          </a:p>
        </p:txBody>
      </p:sp>
      <p:sp>
        <p:nvSpPr>
          <p:cNvPr id="9" name="CasellaDiTesto 8"/>
          <p:cNvSpPr txBox="1"/>
          <p:nvPr/>
        </p:nvSpPr>
        <p:spPr>
          <a:xfrm>
            <a:off x="6178248" y="2543242"/>
            <a:ext cx="915636" cy="584775"/>
          </a:xfrm>
          <a:prstGeom prst="rect">
            <a:avLst/>
          </a:prstGeom>
          <a:noFill/>
        </p:spPr>
        <p:txBody>
          <a:bodyPr wrap="none" rtlCol="0">
            <a:spAutoFit/>
          </a:bodyPr>
          <a:lstStyle/>
          <a:p>
            <a:pPr algn="ctr"/>
            <a:r>
              <a:rPr lang="it-IT" sz="3200" b="0" dirty="0">
                <a:latin typeface="Calibri" panose="020F0502020204030204" pitchFamily="34" charset="0"/>
              </a:rPr>
              <a:t>21,0</a:t>
            </a:r>
          </a:p>
        </p:txBody>
      </p:sp>
      <p:sp>
        <p:nvSpPr>
          <p:cNvPr id="10" name="CasellaDiTesto 9"/>
          <p:cNvSpPr txBox="1"/>
          <p:nvPr/>
        </p:nvSpPr>
        <p:spPr>
          <a:xfrm>
            <a:off x="6282443" y="3356419"/>
            <a:ext cx="707246" cy="584775"/>
          </a:xfrm>
          <a:prstGeom prst="rect">
            <a:avLst/>
          </a:prstGeom>
          <a:noFill/>
        </p:spPr>
        <p:txBody>
          <a:bodyPr wrap="none" rtlCol="0">
            <a:spAutoFit/>
          </a:bodyPr>
          <a:lstStyle/>
          <a:p>
            <a:pPr algn="ctr"/>
            <a:r>
              <a:rPr lang="it-IT" sz="3200" b="0" dirty="0">
                <a:latin typeface="Calibri" panose="020F0502020204030204" pitchFamily="34" charset="0"/>
              </a:rPr>
              <a:t>9,0</a:t>
            </a:r>
          </a:p>
        </p:txBody>
      </p:sp>
      <p:sp>
        <p:nvSpPr>
          <p:cNvPr id="11" name="CasellaDiTesto 10"/>
          <p:cNvSpPr txBox="1"/>
          <p:nvPr/>
        </p:nvSpPr>
        <p:spPr>
          <a:xfrm>
            <a:off x="1809906" y="4048655"/>
            <a:ext cx="4346270" cy="923330"/>
          </a:xfrm>
          <a:prstGeom prst="rect">
            <a:avLst/>
          </a:prstGeom>
          <a:noFill/>
        </p:spPr>
        <p:txBody>
          <a:bodyPr wrap="square" rtlCol="0">
            <a:spAutoFit/>
          </a:bodyPr>
          <a:lstStyle/>
          <a:p>
            <a:r>
              <a:rPr lang="it-IT" sz="1800" dirty="0">
                <a:latin typeface="Calibri" panose="020F0502020204030204" pitchFamily="34" charset="0"/>
              </a:rPr>
              <a:t>Felice</a:t>
            </a:r>
            <a:r>
              <a:rPr lang="it-IT" sz="1800" b="0" dirty="0">
                <a:latin typeface="Calibri" panose="020F0502020204030204" pitchFamily="34" charset="0"/>
              </a:rPr>
              <a:t>, rassicurato che il momento che stiamo passando sia destinato ad essere sostituito da un periodo di ripresa</a:t>
            </a:r>
          </a:p>
        </p:txBody>
      </p:sp>
      <p:sp>
        <p:nvSpPr>
          <p:cNvPr id="13" name="CasellaDiTesto 12"/>
          <p:cNvSpPr txBox="1"/>
          <p:nvPr/>
        </p:nvSpPr>
        <p:spPr>
          <a:xfrm>
            <a:off x="6284045" y="4217933"/>
            <a:ext cx="704040" cy="584775"/>
          </a:xfrm>
          <a:prstGeom prst="rect">
            <a:avLst/>
          </a:prstGeom>
          <a:noFill/>
        </p:spPr>
        <p:txBody>
          <a:bodyPr wrap="none" rtlCol="0">
            <a:spAutoFit/>
          </a:bodyPr>
          <a:lstStyle/>
          <a:p>
            <a:pPr algn="ctr"/>
            <a:r>
              <a:rPr lang="it-IT" sz="3200" b="0" dirty="0">
                <a:latin typeface="Calibri" panose="020F0502020204030204" pitchFamily="34" charset="0"/>
              </a:rPr>
              <a:t>6,5</a:t>
            </a:r>
          </a:p>
        </p:txBody>
      </p:sp>
      <p:sp>
        <p:nvSpPr>
          <p:cNvPr id="15" name="CasellaDiTesto 14"/>
          <p:cNvSpPr txBox="1"/>
          <p:nvPr/>
        </p:nvSpPr>
        <p:spPr>
          <a:xfrm>
            <a:off x="1809906" y="4992127"/>
            <a:ext cx="3674524" cy="646331"/>
          </a:xfrm>
          <a:prstGeom prst="rect">
            <a:avLst/>
          </a:prstGeom>
          <a:noFill/>
        </p:spPr>
        <p:txBody>
          <a:bodyPr wrap="square" rtlCol="0">
            <a:spAutoFit/>
          </a:bodyPr>
          <a:lstStyle/>
          <a:p>
            <a:r>
              <a:rPr lang="it-IT" sz="1800" dirty="0">
                <a:latin typeface="Calibri" panose="020F0502020204030204" pitchFamily="34" charset="0"/>
              </a:rPr>
              <a:t>Non penso mai al futuro </a:t>
            </a:r>
            <a:r>
              <a:rPr lang="it-IT" sz="1800" b="0" dirty="0">
                <a:latin typeface="Calibri" panose="020F0502020204030204" pitchFamily="34" charset="0"/>
              </a:rPr>
              <a:t>del nostro paese</a:t>
            </a:r>
          </a:p>
        </p:txBody>
      </p:sp>
      <p:sp>
        <p:nvSpPr>
          <p:cNvPr id="16" name="CasellaDiTesto 15"/>
          <p:cNvSpPr txBox="1"/>
          <p:nvPr/>
        </p:nvSpPr>
        <p:spPr>
          <a:xfrm>
            <a:off x="6282443" y="5022905"/>
            <a:ext cx="707246" cy="584775"/>
          </a:xfrm>
          <a:prstGeom prst="rect">
            <a:avLst/>
          </a:prstGeom>
          <a:noFill/>
        </p:spPr>
        <p:txBody>
          <a:bodyPr wrap="none" rtlCol="0">
            <a:spAutoFit/>
          </a:bodyPr>
          <a:lstStyle/>
          <a:p>
            <a:pPr algn="ctr"/>
            <a:r>
              <a:rPr lang="it-IT" sz="3200" b="0" dirty="0">
                <a:latin typeface="Calibri" panose="020F0502020204030204" pitchFamily="34" charset="0"/>
              </a:rPr>
              <a:t>2,7</a:t>
            </a:r>
          </a:p>
        </p:txBody>
      </p:sp>
      <p:sp>
        <p:nvSpPr>
          <p:cNvPr id="17" name="CasellaDiTesto 16"/>
          <p:cNvSpPr txBox="1"/>
          <p:nvPr/>
        </p:nvSpPr>
        <p:spPr>
          <a:xfrm>
            <a:off x="1809906" y="5852066"/>
            <a:ext cx="3674524" cy="369332"/>
          </a:xfrm>
          <a:prstGeom prst="rect">
            <a:avLst/>
          </a:prstGeom>
          <a:noFill/>
        </p:spPr>
        <p:txBody>
          <a:bodyPr wrap="square" rtlCol="0">
            <a:spAutoFit/>
          </a:bodyPr>
          <a:lstStyle/>
          <a:p>
            <a:r>
              <a:rPr lang="it-IT" sz="1800" dirty="0">
                <a:latin typeface="Calibri" panose="020F0502020204030204" pitchFamily="34" charset="0"/>
              </a:rPr>
              <a:t>Indifferente</a:t>
            </a:r>
          </a:p>
        </p:txBody>
      </p:sp>
      <p:sp>
        <p:nvSpPr>
          <p:cNvPr id="18" name="CasellaDiTesto 17"/>
          <p:cNvSpPr txBox="1"/>
          <p:nvPr/>
        </p:nvSpPr>
        <p:spPr>
          <a:xfrm>
            <a:off x="6284045" y="5744345"/>
            <a:ext cx="704040" cy="584775"/>
          </a:xfrm>
          <a:prstGeom prst="rect">
            <a:avLst/>
          </a:prstGeom>
          <a:noFill/>
        </p:spPr>
        <p:txBody>
          <a:bodyPr wrap="none" rtlCol="0">
            <a:spAutoFit/>
          </a:bodyPr>
          <a:lstStyle/>
          <a:p>
            <a:pPr algn="ctr"/>
            <a:r>
              <a:rPr lang="it-IT" sz="3200" b="0" dirty="0">
                <a:latin typeface="Calibri" panose="020F0502020204030204" pitchFamily="34" charset="0"/>
              </a:rPr>
              <a:t>0,8</a:t>
            </a:r>
          </a:p>
        </p:txBody>
      </p:sp>
      <p:pic>
        <p:nvPicPr>
          <p:cNvPr id="19" name="Picture 2" descr="http://images2.corriereobjects.it/methode_image/2015/07/03/Salute/Foto%20Salute%20-%20Trattate/BS04F4_2901505F1_25664_20121022214903_HE10_20121023-016-kxlG-U4310069637959OFB-590x445@Corriere-Web-Sezio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674" y="2550532"/>
            <a:ext cx="763262" cy="5701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pangpong-itcup.s3.amazonaws.com/uploads/article/picture/75/main_soi-1024x68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79" r="2682"/>
          <a:stretch/>
        </p:blipFill>
        <p:spPr bwMode="auto">
          <a:xfrm>
            <a:off x="797764" y="3356279"/>
            <a:ext cx="773640" cy="5850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egidioerrico.it/images/felic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78" y="4221586"/>
            <a:ext cx="769959" cy="5774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www.pelleapelle.it/image.axd?picture=%2F2014%2F01%2Fdepressione+pad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675" y="1744221"/>
            <a:ext cx="763261" cy="5434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http://www.trentoblog.it/stefaniadelia/wp-content/uploads/2013/02/non-ved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7455" y="5056520"/>
            <a:ext cx="770691" cy="51754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http://www.colipera.com/wp-content/uploads/2013/05/i_don__t_care_v2_by_frikialternatiivo-d4jcor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357" y="5817665"/>
            <a:ext cx="779288" cy="438134"/>
          </a:xfrm>
          <a:prstGeom prst="rect">
            <a:avLst/>
          </a:prstGeom>
          <a:noFill/>
          <a:extLst>
            <a:ext uri="{909E8E84-426E-40DD-AFC4-6F175D3DCCD1}">
              <a14:hiddenFill xmlns:a14="http://schemas.microsoft.com/office/drawing/2010/main">
                <a:solidFill>
                  <a:srgbClr val="FFFFFF"/>
                </a:solidFill>
              </a14:hiddenFill>
            </a:ext>
          </a:extLst>
        </p:spPr>
      </p:pic>
      <p:sp>
        <p:nvSpPr>
          <p:cNvPr id="44" name="Text Box 49"/>
          <p:cNvSpPr txBox="1">
            <a:spLocks noChangeArrowheads="1"/>
          </p:cNvSpPr>
          <p:nvPr/>
        </p:nvSpPr>
        <p:spPr bwMode="auto">
          <a:xfrm>
            <a:off x="280988" y="6372225"/>
            <a:ext cx="8534400" cy="231775"/>
          </a:xfrm>
          <a:prstGeom prst="rect">
            <a:avLst/>
          </a:prstGeom>
          <a:noFill/>
          <a:ln w="9525">
            <a:noFill/>
            <a:miter lim="800000"/>
            <a:headEnd/>
            <a:tailEnd/>
          </a:ln>
        </p:spPr>
        <p:txBody>
          <a:bodyPr>
            <a:spAutoFit/>
          </a:bodyPr>
          <a:lstStyle/>
          <a:p>
            <a:pPr algn="just">
              <a:spcBef>
                <a:spcPts val="600"/>
              </a:spcBef>
            </a:pPr>
            <a:r>
              <a:rPr lang="it-IT" sz="900" b="1" dirty="0">
                <a:latin typeface="Calibri" panose="020F0502020204030204" pitchFamily="34" charset="0"/>
              </a:rPr>
              <a:t>Base campione</a:t>
            </a:r>
            <a:r>
              <a:rPr lang="it-IT" sz="900" dirty="0">
                <a:latin typeface="Calibri" panose="020F0502020204030204" pitchFamily="34" charset="0"/>
              </a:rPr>
              <a:t>: </a:t>
            </a:r>
            <a:r>
              <a:rPr lang="it-IT" sz="900" b="0" dirty="0">
                <a:latin typeface="Calibri" panose="020F0502020204030204" pitchFamily="34" charset="0"/>
              </a:rPr>
              <a:t>2.000 casi. </a:t>
            </a:r>
            <a:r>
              <a:rPr lang="it-IT" sz="900" b="1" dirty="0">
                <a:latin typeface="Calibri" panose="020F0502020204030204" pitchFamily="34" charset="0"/>
              </a:rPr>
              <a:t>I dati sono riportati all’universo.</a:t>
            </a:r>
          </a:p>
        </p:txBody>
      </p:sp>
    </p:spTree>
    <p:extLst>
      <p:ext uri="{BB962C8B-B14F-4D97-AF65-F5344CB8AC3E}">
        <p14:creationId xmlns:p14="http://schemas.microsoft.com/office/powerpoint/2010/main" val="1734793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395288" y="188913"/>
            <a:ext cx="840464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pressione fiscale | </a:t>
            </a:r>
            <a:r>
              <a:rPr lang="it-IT" altLang="it-IT" sz="2000" dirty="0">
                <a:latin typeface="Calibri" panose="020F0502020204030204" pitchFamily="34" charset="0"/>
                <a:cs typeface="Arial" panose="020B0604020202020204" pitchFamily="34" charset="0"/>
              </a:rPr>
              <a:t>le tasse continuano ad attanagliare le imprese del dettaglio alimentare...</a:t>
            </a:r>
          </a:p>
        </p:txBody>
      </p:sp>
      <p:sp>
        <p:nvSpPr>
          <p:cNvPr id="14" name="CasellaDiTesto 9"/>
          <p:cNvSpPr txBox="1">
            <a:spLocks noChangeArrowheads="1"/>
          </p:cNvSpPr>
          <p:nvPr/>
        </p:nvSpPr>
        <p:spPr bwMode="auto">
          <a:xfrm>
            <a:off x="395288" y="1066804"/>
            <a:ext cx="83531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2000" b="0" dirty="0">
                <a:latin typeface="Calibri" panose="020F0502020204030204" pitchFamily="34" charset="0"/>
              </a:rPr>
              <a:t>Negli ultimi due anni (2014-2015) la </a:t>
            </a:r>
            <a:r>
              <a:rPr lang="it-IT" sz="2000" u="sng" dirty="0">
                <a:latin typeface="Calibri" panose="020F0502020204030204" pitchFamily="34" charset="0"/>
              </a:rPr>
              <a:t>pressione fiscale</a:t>
            </a:r>
            <a:r>
              <a:rPr lang="it-IT" sz="2000" b="0" dirty="0">
                <a:latin typeface="Calibri" panose="020F0502020204030204" pitchFamily="34" charset="0"/>
              </a:rPr>
              <a:t> nel suo complesso, sulla Sua impresa, rispetto ai due anni precedenti è aumentata, rimasta invariata, diminuita…? </a:t>
            </a:r>
          </a:p>
        </p:txBody>
      </p:sp>
      <p:sp>
        <p:nvSpPr>
          <p:cNvPr id="16" name="CasellaDiTesto 15"/>
          <p:cNvSpPr txBox="1"/>
          <p:nvPr/>
        </p:nvSpPr>
        <p:spPr>
          <a:xfrm>
            <a:off x="554994" y="3024897"/>
            <a:ext cx="4072013" cy="1569660"/>
          </a:xfrm>
          <a:prstGeom prst="rect">
            <a:avLst/>
          </a:prstGeom>
          <a:noFill/>
        </p:spPr>
        <p:txBody>
          <a:bodyPr wrap="square" rtlCol="0">
            <a:spAutoFit/>
          </a:bodyPr>
          <a:lstStyle/>
          <a:p>
            <a:r>
              <a:rPr lang="it-IT" sz="2400" b="0" dirty="0">
                <a:latin typeface="Calibri" panose="020F0502020204030204" pitchFamily="34" charset="0"/>
              </a:rPr>
              <a:t>delle imprese considera </a:t>
            </a:r>
            <a:r>
              <a:rPr lang="it-IT" sz="2400" u="sng" dirty="0">
                <a:latin typeface="Calibri" panose="020F0502020204030204" pitchFamily="34" charset="0"/>
              </a:rPr>
              <a:t>aumentata</a:t>
            </a:r>
            <a:r>
              <a:rPr lang="it-IT" sz="2400" b="0" dirty="0">
                <a:latin typeface="Calibri" panose="020F0502020204030204" pitchFamily="34" charset="0"/>
              </a:rPr>
              <a:t> la pressione fiscale sulla propria attività negli ultimi due anni…</a:t>
            </a:r>
          </a:p>
        </p:txBody>
      </p:sp>
      <p:sp>
        <p:nvSpPr>
          <p:cNvPr id="19" name="CasellaDiTesto 18"/>
          <p:cNvSpPr txBox="1"/>
          <p:nvPr/>
        </p:nvSpPr>
        <p:spPr>
          <a:xfrm>
            <a:off x="762907" y="5691328"/>
            <a:ext cx="3248471" cy="369332"/>
          </a:xfrm>
          <a:prstGeom prst="rect">
            <a:avLst/>
          </a:prstGeom>
          <a:noFill/>
        </p:spPr>
        <p:txBody>
          <a:bodyPr wrap="square" rtlCol="0">
            <a:spAutoFit/>
          </a:bodyPr>
          <a:lstStyle/>
          <a:p>
            <a:r>
              <a:rPr lang="it-IT" sz="1800" b="0" dirty="0">
                <a:latin typeface="Calibri" panose="020F0502020204030204" pitchFamily="34" charset="0"/>
              </a:rPr>
              <a:t>ritiene che sia rimasta </a:t>
            </a:r>
            <a:r>
              <a:rPr lang="it-IT" sz="1800" u="sng" dirty="0">
                <a:latin typeface="Calibri" panose="020F0502020204030204" pitchFamily="34" charset="0"/>
              </a:rPr>
              <a:t>invariata</a:t>
            </a:r>
          </a:p>
        </p:txBody>
      </p:sp>
      <p:sp>
        <p:nvSpPr>
          <p:cNvPr id="25" name="CasellaDiTesto 24"/>
          <p:cNvSpPr txBox="1"/>
          <p:nvPr/>
        </p:nvSpPr>
        <p:spPr>
          <a:xfrm>
            <a:off x="5272438" y="5691328"/>
            <a:ext cx="3549412" cy="369332"/>
          </a:xfrm>
          <a:prstGeom prst="rect">
            <a:avLst/>
          </a:prstGeom>
          <a:noFill/>
        </p:spPr>
        <p:txBody>
          <a:bodyPr wrap="square" rtlCol="0">
            <a:spAutoFit/>
          </a:bodyPr>
          <a:lstStyle/>
          <a:p>
            <a:r>
              <a:rPr lang="it-IT" sz="1800" b="0" dirty="0">
                <a:latin typeface="Calibri" panose="020F0502020204030204" pitchFamily="34" charset="0"/>
              </a:rPr>
              <a:t>ritiene che sia </a:t>
            </a:r>
            <a:r>
              <a:rPr lang="it-IT" sz="1800" u="sng" dirty="0">
                <a:latin typeface="Calibri" panose="020F0502020204030204" pitchFamily="34" charset="0"/>
              </a:rPr>
              <a:t>diminuita</a:t>
            </a:r>
            <a:endParaRPr lang="it-IT" sz="1800" b="0" dirty="0">
              <a:latin typeface="Calibri" panose="020F0502020204030204" pitchFamily="34" charset="0"/>
            </a:endParaRPr>
          </a:p>
        </p:txBody>
      </p:sp>
      <p:cxnSp>
        <p:nvCxnSpPr>
          <p:cNvPr id="11" name="Connettore diritto 10"/>
          <p:cNvCxnSpPr/>
          <p:nvPr/>
        </p:nvCxnSpPr>
        <p:spPr bwMode="auto">
          <a:xfrm>
            <a:off x="414030" y="4797152"/>
            <a:ext cx="8262426" cy="0"/>
          </a:xfrm>
          <a:prstGeom prst="line">
            <a:avLst/>
          </a:prstGeom>
          <a:noFill/>
          <a:ln w="28575" cap="flat" cmpd="sng" algn="ctr">
            <a:solidFill>
              <a:srgbClr val="FF6600"/>
            </a:solidFill>
            <a:prstDash val="solid"/>
            <a:round/>
            <a:headEnd type="none" w="med" len="med"/>
            <a:tailEnd type="none" w="med" len="med"/>
          </a:ln>
          <a:effectLst/>
        </p:spPr>
      </p:cxnSp>
      <p:pic>
        <p:nvPicPr>
          <p:cNvPr id="34" name="Immagine 33"/>
          <p:cNvPicPr>
            <a:picLocks noChangeAspect="1"/>
          </p:cNvPicPr>
          <p:nvPr/>
        </p:nvPicPr>
        <p:blipFill>
          <a:blip r:embed="rId2"/>
          <a:stretch>
            <a:fillRect/>
          </a:stretch>
        </p:blipFill>
        <p:spPr>
          <a:xfrm>
            <a:off x="5141761" y="2257665"/>
            <a:ext cx="1044025" cy="673760"/>
          </a:xfrm>
          <a:prstGeom prst="rect">
            <a:avLst/>
          </a:prstGeom>
        </p:spPr>
      </p:pic>
      <p:pic>
        <p:nvPicPr>
          <p:cNvPr id="35" name="Immagine 34"/>
          <p:cNvPicPr>
            <a:picLocks noChangeAspect="1"/>
          </p:cNvPicPr>
          <p:nvPr/>
        </p:nvPicPr>
        <p:blipFill>
          <a:blip r:embed="rId3"/>
          <a:stretch>
            <a:fillRect/>
          </a:stretch>
        </p:blipFill>
        <p:spPr>
          <a:xfrm>
            <a:off x="5252536" y="3049923"/>
            <a:ext cx="822475" cy="649481"/>
          </a:xfrm>
          <a:prstGeom prst="rect">
            <a:avLst/>
          </a:prstGeom>
        </p:spPr>
      </p:pic>
      <p:pic>
        <p:nvPicPr>
          <p:cNvPr id="36" name="Immagine 35"/>
          <p:cNvPicPr>
            <a:picLocks noChangeAspect="1"/>
          </p:cNvPicPr>
          <p:nvPr/>
        </p:nvPicPr>
        <p:blipFill>
          <a:blip r:embed="rId4"/>
          <a:stretch>
            <a:fillRect/>
          </a:stretch>
        </p:blipFill>
        <p:spPr>
          <a:xfrm>
            <a:off x="5257440" y="3869925"/>
            <a:ext cx="812666" cy="516696"/>
          </a:xfrm>
          <a:prstGeom prst="rect">
            <a:avLst/>
          </a:prstGeom>
        </p:spPr>
      </p:pic>
      <p:sp>
        <p:nvSpPr>
          <p:cNvPr id="37" name="CasellaDiTesto 36"/>
          <p:cNvSpPr txBox="1"/>
          <p:nvPr/>
        </p:nvSpPr>
        <p:spPr>
          <a:xfrm>
            <a:off x="6297272" y="2332935"/>
            <a:ext cx="950902" cy="523220"/>
          </a:xfrm>
          <a:prstGeom prst="rect">
            <a:avLst/>
          </a:prstGeom>
          <a:noFill/>
        </p:spPr>
        <p:txBody>
          <a:bodyPr wrap="none" rtlCol="0">
            <a:spAutoFit/>
          </a:bodyPr>
          <a:lstStyle/>
          <a:p>
            <a:pPr algn="ctr"/>
            <a:r>
              <a:rPr lang="it-IT" sz="2800" b="0" dirty="0">
                <a:solidFill>
                  <a:srgbClr val="FF6600"/>
                </a:solidFill>
                <a:latin typeface="Calibri" panose="020F0502020204030204" pitchFamily="34" charset="0"/>
              </a:rPr>
              <a:t>81,4</a:t>
            </a:r>
            <a:r>
              <a:rPr lang="it-IT" sz="1400" b="0" dirty="0">
                <a:solidFill>
                  <a:srgbClr val="FF6600"/>
                </a:solidFill>
                <a:latin typeface="Calibri" panose="020F0502020204030204" pitchFamily="34" charset="0"/>
              </a:rPr>
              <a:t>%</a:t>
            </a:r>
            <a:endParaRPr lang="en-US" sz="2800" b="0" dirty="0">
              <a:solidFill>
                <a:srgbClr val="FF6600"/>
              </a:solidFill>
              <a:latin typeface="Calibri" panose="020F0502020204030204" pitchFamily="34" charset="0"/>
            </a:endParaRPr>
          </a:p>
        </p:txBody>
      </p:sp>
      <p:sp>
        <p:nvSpPr>
          <p:cNvPr id="38" name="CasellaDiTesto 37"/>
          <p:cNvSpPr txBox="1"/>
          <p:nvPr/>
        </p:nvSpPr>
        <p:spPr>
          <a:xfrm>
            <a:off x="6297273" y="3113053"/>
            <a:ext cx="950902" cy="523220"/>
          </a:xfrm>
          <a:prstGeom prst="rect">
            <a:avLst/>
          </a:prstGeom>
          <a:noFill/>
        </p:spPr>
        <p:txBody>
          <a:bodyPr wrap="none" rtlCol="0">
            <a:spAutoFit/>
          </a:bodyPr>
          <a:lstStyle/>
          <a:p>
            <a:pPr algn="ctr"/>
            <a:r>
              <a:rPr lang="it-IT" sz="2800" b="0" dirty="0">
                <a:solidFill>
                  <a:srgbClr val="FF6600"/>
                </a:solidFill>
                <a:latin typeface="Calibri" panose="020F0502020204030204" pitchFamily="34" charset="0"/>
              </a:rPr>
              <a:t>79,1</a:t>
            </a:r>
            <a:r>
              <a:rPr lang="it-IT" sz="1400" b="0" dirty="0">
                <a:solidFill>
                  <a:srgbClr val="FF6600"/>
                </a:solidFill>
                <a:latin typeface="Calibri" panose="020F0502020204030204" pitchFamily="34" charset="0"/>
              </a:rPr>
              <a:t>%</a:t>
            </a:r>
            <a:endParaRPr lang="en-US" sz="2800" b="0" dirty="0">
              <a:solidFill>
                <a:srgbClr val="FF6600"/>
              </a:solidFill>
              <a:latin typeface="Calibri" panose="020F0502020204030204" pitchFamily="34" charset="0"/>
            </a:endParaRPr>
          </a:p>
        </p:txBody>
      </p:sp>
      <p:sp>
        <p:nvSpPr>
          <p:cNvPr id="39" name="CasellaDiTesto 38"/>
          <p:cNvSpPr txBox="1"/>
          <p:nvPr/>
        </p:nvSpPr>
        <p:spPr>
          <a:xfrm>
            <a:off x="6297273" y="3866663"/>
            <a:ext cx="950902" cy="523220"/>
          </a:xfrm>
          <a:prstGeom prst="rect">
            <a:avLst/>
          </a:prstGeom>
          <a:noFill/>
        </p:spPr>
        <p:txBody>
          <a:bodyPr wrap="none" rtlCol="0">
            <a:spAutoFit/>
          </a:bodyPr>
          <a:lstStyle/>
          <a:p>
            <a:pPr algn="ctr"/>
            <a:r>
              <a:rPr lang="it-IT" sz="2800" b="0" dirty="0">
                <a:solidFill>
                  <a:srgbClr val="FF6600"/>
                </a:solidFill>
                <a:latin typeface="Calibri" panose="020F0502020204030204" pitchFamily="34" charset="0"/>
              </a:rPr>
              <a:t>84,9</a:t>
            </a:r>
            <a:r>
              <a:rPr lang="it-IT" sz="1400" b="0" dirty="0">
                <a:solidFill>
                  <a:srgbClr val="FF6600"/>
                </a:solidFill>
                <a:latin typeface="Calibri" panose="020F0502020204030204" pitchFamily="34" charset="0"/>
              </a:rPr>
              <a:t>%</a:t>
            </a:r>
            <a:endParaRPr lang="en-US" sz="2800" b="0" dirty="0">
              <a:solidFill>
                <a:srgbClr val="FF6600"/>
              </a:solidFill>
              <a:latin typeface="Calibri" panose="020F0502020204030204" pitchFamily="34" charset="0"/>
            </a:endParaRPr>
          </a:p>
        </p:txBody>
      </p:sp>
      <p:sp>
        <p:nvSpPr>
          <p:cNvPr id="22" name="CasellaDiTesto 21"/>
          <p:cNvSpPr txBox="1"/>
          <p:nvPr/>
        </p:nvSpPr>
        <p:spPr>
          <a:xfrm>
            <a:off x="370597" y="2132856"/>
            <a:ext cx="3456384" cy="1015663"/>
          </a:xfrm>
          <a:prstGeom prst="rect">
            <a:avLst/>
          </a:prstGeom>
          <a:noFill/>
        </p:spPr>
        <p:txBody>
          <a:bodyPr wrap="square" rtlCol="0">
            <a:spAutoFit/>
          </a:bodyPr>
          <a:lstStyle/>
          <a:p>
            <a:r>
              <a:rPr lang="it-IT" sz="2800" b="0" dirty="0">
                <a:latin typeface="Calibri" panose="020F0502020204030204" pitchFamily="34" charset="0"/>
              </a:rPr>
              <a:t>L’ </a:t>
            </a:r>
            <a:r>
              <a:rPr lang="it-IT" sz="6000" b="0" dirty="0">
                <a:solidFill>
                  <a:srgbClr val="FF0000"/>
                </a:solidFill>
                <a:latin typeface="Calibri" panose="020F0502020204030204" pitchFamily="34" charset="0"/>
              </a:rPr>
              <a:t>82,0</a:t>
            </a:r>
            <a:r>
              <a:rPr lang="it-IT" sz="4400" b="0" dirty="0">
                <a:solidFill>
                  <a:srgbClr val="FF0000"/>
                </a:solidFill>
                <a:latin typeface="Calibri" panose="020F0502020204030204" pitchFamily="34" charset="0"/>
              </a:rPr>
              <a:t>%</a:t>
            </a:r>
            <a:endParaRPr lang="it-IT" sz="6600" b="0" dirty="0">
              <a:solidFill>
                <a:srgbClr val="FF0000"/>
              </a:solidFill>
              <a:latin typeface="Calibri" panose="020F0502020204030204" pitchFamily="34" charset="0"/>
            </a:endParaRPr>
          </a:p>
        </p:txBody>
      </p:sp>
      <p:sp>
        <p:nvSpPr>
          <p:cNvPr id="24" name="CasellaDiTesto 23"/>
          <p:cNvSpPr txBox="1"/>
          <p:nvPr/>
        </p:nvSpPr>
        <p:spPr>
          <a:xfrm>
            <a:off x="554994" y="4941168"/>
            <a:ext cx="3456384" cy="830997"/>
          </a:xfrm>
          <a:prstGeom prst="rect">
            <a:avLst/>
          </a:prstGeom>
          <a:noFill/>
        </p:spPr>
        <p:txBody>
          <a:bodyPr wrap="square" rtlCol="0">
            <a:spAutoFit/>
          </a:bodyPr>
          <a:lstStyle/>
          <a:p>
            <a:r>
              <a:rPr lang="it-IT" sz="2000" b="0" dirty="0">
                <a:latin typeface="Calibri" panose="020F0502020204030204" pitchFamily="34" charset="0"/>
              </a:rPr>
              <a:t>Il </a:t>
            </a:r>
            <a:r>
              <a:rPr lang="it-IT" sz="4800" b="0" dirty="0">
                <a:solidFill>
                  <a:schemeClr val="tx1">
                    <a:lumMod val="95000"/>
                    <a:lumOff val="5000"/>
                  </a:schemeClr>
                </a:solidFill>
                <a:latin typeface="Calibri" panose="020F0502020204030204" pitchFamily="34" charset="0"/>
              </a:rPr>
              <a:t>17,0</a:t>
            </a:r>
            <a:r>
              <a:rPr lang="it-IT" sz="3600" b="0" dirty="0">
                <a:solidFill>
                  <a:schemeClr val="tx1">
                    <a:lumMod val="95000"/>
                    <a:lumOff val="5000"/>
                  </a:schemeClr>
                </a:solidFill>
                <a:latin typeface="Calibri" panose="020F0502020204030204" pitchFamily="34" charset="0"/>
              </a:rPr>
              <a:t>%</a:t>
            </a:r>
            <a:endParaRPr lang="it-IT" sz="5400" b="0" dirty="0">
              <a:solidFill>
                <a:schemeClr val="tx1">
                  <a:lumMod val="95000"/>
                  <a:lumOff val="5000"/>
                </a:schemeClr>
              </a:solidFill>
              <a:latin typeface="Calibri" panose="020F0502020204030204" pitchFamily="34" charset="0"/>
            </a:endParaRPr>
          </a:p>
        </p:txBody>
      </p:sp>
      <p:sp>
        <p:nvSpPr>
          <p:cNvPr id="27" name="CasellaDiTesto 26"/>
          <p:cNvSpPr txBox="1"/>
          <p:nvPr/>
        </p:nvSpPr>
        <p:spPr>
          <a:xfrm>
            <a:off x="4957620" y="4941168"/>
            <a:ext cx="3456384" cy="830997"/>
          </a:xfrm>
          <a:prstGeom prst="rect">
            <a:avLst/>
          </a:prstGeom>
          <a:noFill/>
        </p:spPr>
        <p:txBody>
          <a:bodyPr wrap="square" rtlCol="0">
            <a:spAutoFit/>
          </a:bodyPr>
          <a:lstStyle/>
          <a:p>
            <a:r>
              <a:rPr lang="it-IT" sz="2000" b="0" dirty="0">
                <a:latin typeface="Calibri" panose="020F0502020204030204" pitchFamily="34" charset="0"/>
              </a:rPr>
              <a:t>L’ </a:t>
            </a:r>
            <a:r>
              <a:rPr lang="it-IT" sz="4800" b="0" dirty="0">
                <a:solidFill>
                  <a:srgbClr val="008000"/>
                </a:solidFill>
                <a:latin typeface="Calibri" panose="020F0502020204030204" pitchFamily="34" charset="0"/>
              </a:rPr>
              <a:t>1,0</a:t>
            </a:r>
            <a:r>
              <a:rPr lang="it-IT" sz="3600" b="0" dirty="0">
                <a:solidFill>
                  <a:srgbClr val="008000"/>
                </a:solidFill>
                <a:latin typeface="Calibri" panose="020F0502020204030204" pitchFamily="34" charset="0"/>
              </a:rPr>
              <a:t>%</a:t>
            </a:r>
            <a:endParaRPr lang="it-IT" sz="5400" b="0" dirty="0">
              <a:solidFill>
                <a:srgbClr val="008000"/>
              </a:solidFill>
              <a:latin typeface="Calibri" panose="020F0502020204030204" pitchFamily="34" charset="0"/>
            </a:endParaRPr>
          </a:p>
        </p:txBody>
      </p:sp>
      <p:sp>
        <p:nvSpPr>
          <p:cNvPr id="20" name="Text Box 49"/>
          <p:cNvSpPr txBox="1">
            <a:spLocks noChangeArrowheads="1"/>
          </p:cNvSpPr>
          <p:nvPr/>
        </p:nvSpPr>
        <p:spPr bwMode="auto">
          <a:xfrm>
            <a:off x="280988" y="6372225"/>
            <a:ext cx="8534400" cy="231775"/>
          </a:xfrm>
          <a:prstGeom prst="rect">
            <a:avLst/>
          </a:prstGeom>
          <a:noFill/>
          <a:ln w="9525">
            <a:noFill/>
            <a:miter lim="800000"/>
            <a:headEnd/>
            <a:tailEnd/>
          </a:ln>
        </p:spPr>
        <p:txBody>
          <a:bodyPr>
            <a:spAutoFit/>
          </a:bodyPr>
          <a:lstStyle/>
          <a:p>
            <a:pPr algn="just">
              <a:spcBef>
                <a:spcPts val="600"/>
              </a:spcBef>
            </a:pPr>
            <a:r>
              <a:rPr lang="it-IT" sz="900" b="1" dirty="0">
                <a:latin typeface="Calibri" panose="020F0502020204030204" pitchFamily="34" charset="0"/>
              </a:rPr>
              <a:t>Base campione</a:t>
            </a:r>
            <a:r>
              <a:rPr lang="it-IT" sz="900" dirty="0">
                <a:latin typeface="Calibri" panose="020F0502020204030204" pitchFamily="34" charset="0"/>
              </a:rPr>
              <a:t>: </a:t>
            </a:r>
            <a:r>
              <a:rPr lang="it-IT" sz="900" b="0" dirty="0">
                <a:latin typeface="Calibri" panose="020F0502020204030204" pitchFamily="34" charset="0"/>
              </a:rPr>
              <a:t>2.000 casi. </a:t>
            </a:r>
            <a:r>
              <a:rPr lang="it-IT" sz="900" b="1" dirty="0">
                <a:latin typeface="Calibri" panose="020F0502020204030204" pitchFamily="34" charset="0"/>
              </a:rPr>
              <a:t>I dati sono riportati all’universo.</a:t>
            </a:r>
          </a:p>
        </p:txBody>
      </p:sp>
    </p:spTree>
    <p:extLst>
      <p:ext uri="{BB962C8B-B14F-4D97-AF65-F5344CB8AC3E}">
        <p14:creationId xmlns:p14="http://schemas.microsoft.com/office/powerpoint/2010/main" val="1648802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auto">
          <a:xfrm>
            <a:off x="395288" y="188913"/>
            <a:ext cx="840464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pressione fiscale | </a:t>
            </a:r>
            <a:r>
              <a:rPr lang="it-IT" altLang="it-IT" sz="2000" dirty="0">
                <a:latin typeface="Calibri" panose="020F0502020204030204" pitchFamily="34" charset="0"/>
                <a:cs typeface="Arial" panose="020B0604020202020204" pitchFamily="34" charset="0"/>
              </a:rPr>
              <a:t>oltre il 10% delle imprese del dettaglio alimentare non è riuscito a reggere il peso della pressione fiscale negli ultimi due anni…</a:t>
            </a:r>
          </a:p>
        </p:txBody>
      </p:sp>
      <p:sp>
        <p:nvSpPr>
          <p:cNvPr id="14" name="CasellaDiTesto 9"/>
          <p:cNvSpPr txBox="1">
            <a:spLocks noChangeArrowheads="1"/>
          </p:cNvSpPr>
          <p:nvPr/>
        </p:nvSpPr>
        <p:spPr bwMode="auto">
          <a:xfrm>
            <a:off x="395288" y="1064930"/>
            <a:ext cx="83531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2000" b="0" dirty="0">
                <a:latin typeface="Calibri" panose="020F0502020204030204" pitchFamily="34" charset="0"/>
              </a:rPr>
              <a:t>Negli ultimi due anni (2014-2015) la Sua impresa è riuscita a fare fronte al peso della </a:t>
            </a:r>
            <a:r>
              <a:rPr lang="it-IT" sz="2000" u="sng" dirty="0">
                <a:latin typeface="Calibri" panose="020F0502020204030204" pitchFamily="34" charset="0"/>
              </a:rPr>
              <a:t>pressione fiscale</a:t>
            </a:r>
            <a:r>
              <a:rPr lang="it-IT" sz="2000" b="0" dirty="0">
                <a:latin typeface="Calibri" panose="020F0502020204030204" pitchFamily="34" charset="0"/>
              </a:rPr>
              <a:t> dal punto di vista finanziario? </a:t>
            </a:r>
          </a:p>
        </p:txBody>
      </p:sp>
      <p:sp>
        <p:nvSpPr>
          <p:cNvPr id="8" name="CasellaDiTesto 7"/>
          <p:cNvSpPr txBox="1"/>
          <p:nvPr/>
        </p:nvSpPr>
        <p:spPr>
          <a:xfrm>
            <a:off x="596449" y="2844576"/>
            <a:ext cx="4300069" cy="1384995"/>
          </a:xfrm>
          <a:prstGeom prst="rect">
            <a:avLst/>
          </a:prstGeom>
          <a:noFill/>
        </p:spPr>
        <p:txBody>
          <a:bodyPr wrap="square" rtlCol="0">
            <a:spAutoFit/>
          </a:bodyPr>
          <a:lstStyle/>
          <a:p>
            <a:r>
              <a:rPr lang="it-IT" sz="2800" b="0" dirty="0">
                <a:latin typeface="Calibri" panose="020F0502020204030204" pitchFamily="34" charset="0"/>
              </a:rPr>
              <a:t>delle imprese è riuscita a far fronte al peso della pressione fiscale…</a:t>
            </a:r>
          </a:p>
        </p:txBody>
      </p:sp>
      <p:sp>
        <p:nvSpPr>
          <p:cNvPr id="10" name="CasellaDiTesto 9"/>
          <p:cNvSpPr txBox="1"/>
          <p:nvPr/>
        </p:nvSpPr>
        <p:spPr>
          <a:xfrm>
            <a:off x="5148064" y="2697882"/>
            <a:ext cx="3738507" cy="3539430"/>
          </a:xfrm>
          <a:prstGeom prst="rect">
            <a:avLst/>
          </a:prstGeom>
          <a:noFill/>
        </p:spPr>
        <p:txBody>
          <a:bodyPr wrap="square" rtlCol="0">
            <a:spAutoFit/>
          </a:bodyPr>
          <a:lstStyle/>
          <a:p>
            <a:r>
              <a:rPr lang="it-IT" sz="2400" b="0" dirty="0">
                <a:latin typeface="Calibri" panose="020F0502020204030204" pitchFamily="34" charset="0"/>
              </a:rPr>
              <a:t>…</a:t>
            </a:r>
            <a:r>
              <a:rPr lang="it-IT" sz="2400" dirty="0">
                <a:latin typeface="Calibri" panose="020F0502020204030204" pitchFamily="34" charset="0"/>
              </a:rPr>
              <a:t>ma di queste, il </a:t>
            </a:r>
            <a:r>
              <a:rPr lang="it-IT" sz="3200" dirty="0">
                <a:solidFill>
                  <a:srgbClr val="FF0000"/>
                </a:solidFill>
                <a:latin typeface="Calibri" panose="020F0502020204030204" pitchFamily="34" charset="0"/>
              </a:rPr>
              <a:t>35,8</a:t>
            </a:r>
            <a:r>
              <a:rPr lang="it-IT" sz="2400" dirty="0">
                <a:solidFill>
                  <a:srgbClr val="FF0000"/>
                </a:solidFill>
                <a:latin typeface="Calibri" panose="020F0502020204030204" pitchFamily="34" charset="0"/>
              </a:rPr>
              <a:t>%</a:t>
            </a:r>
            <a:r>
              <a:rPr lang="it-IT" sz="2400" dirty="0">
                <a:latin typeface="Calibri" panose="020F0502020204030204" pitchFamily="34" charset="0"/>
              </a:rPr>
              <a:t> </a:t>
            </a:r>
          </a:p>
          <a:p>
            <a:r>
              <a:rPr lang="it-IT" sz="2400" dirty="0">
                <a:latin typeface="Calibri" panose="020F0502020204030204" pitchFamily="34" charset="0"/>
              </a:rPr>
              <a:t>ci è riuscito </a:t>
            </a:r>
            <a:r>
              <a:rPr lang="it-IT" sz="2400" u="sng" dirty="0">
                <a:latin typeface="Calibri" panose="020F0502020204030204" pitchFamily="34" charset="0"/>
              </a:rPr>
              <a:t>con molta difficoltà</a:t>
            </a:r>
            <a:r>
              <a:rPr lang="it-IT" sz="2400" dirty="0">
                <a:latin typeface="Calibri" panose="020F0502020204030204" pitchFamily="34" charset="0"/>
              </a:rPr>
              <a:t>.</a:t>
            </a:r>
          </a:p>
          <a:p>
            <a:r>
              <a:rPr lang="it-IT" sz="2400" b="0" dirty="0">
                <a:latin typeface="Calibri" panose="020F0502020204030204" pitchFamily="34" charset="0"/>
              </a:rPr>
              <a:t>Si tratta in prevalenza di:</a:t>
            </a:r>
          </a:p>
          <a:p>
            <a:pPr marL="342900" indent="-342900">
              <a:buFont typeface="Arial" panose="020B0604020202020204" pitchFamily="34" charset="0"/>
              <a:buChar char="•"/>
            </a:pPr>
            <a:r>
              <a:rPr lang="it-IT" sz="2400" b="0" dirty="0">
                <a:latin typeface="Calibri" panose="020F0502020204030204" pitchFamily="34" charset="0"/>
              </a:rPr>
              <a:t>Imprese fino a 5 addetti</a:t>
            </a:r>
          </a:p>
          <a:p>
            <a:pPr marL="342900" indent="-342900">
              <a:buFont typeface="Arial" panose="020B0604020202020204" pitchFamily="34" charset="0"/>
              <a:buChar char="•"/>
            </a:pPr>
            <a:r>
              <a:rPr lang="it-IT" sz="2400" b="0" dirty="0">
                <a:latin typeface="Calibri" panose="020F0502020204030204" pitchFamily="34" charset="0"/>
              </a:rPr>
              <a:t>Imprese del Mezzogiorno e del Nord Ovest</a:t>
            </a:r>
          </a:p>
          <a:p>
            <a:pPr marL="342900" indent="-342900">
              <a:buFont typeface="Arial" panose="020B0604020202020204" pitchFamily="34" charset="0"/>
              <a:buChar char="•"/>
            </a:pPr>
            <a:r>
              <a:rPr lang="it-IT" sz="2400" b="0" dirty="0">
                <a:latin typeface="Calibri" panose="020F0502020204030204" pitchFamily="34" charset="0"/>
              </a:rPr>
              <a:t>Imprese del settore alimentare</a:t>
            </a:r>
          </a:p>
        </p:txBody>
      </p:sp>
      <p:sp>
        <p:nvSpPr>
          <p:cNvPr id="11" name="Freccia circolare a destra 10"/>
          <p:cNvSpPr/>
          <p:nvPr/>
        </p:nvSpPr>
        <p:spPr bwMode="auto">
          <a:xfrm rot="15604113" flipH="1">
            <a:off x="4398517" y="1960324"/>
            <a:ext cx="593667" cy="1148466"/>
          </a:xfrm>
          <a:prstGeom prst="curvedRightArrow">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2" name="CasellaDiTesto 11"/>
          <p:cNvSpPr txBox="1"/>
          <p:nvPr/>
        </p:nvSpPr>
        <p:spPr>
          <a:xfrm>
            <a:off x="327350" y="5178858"/>
            <a:ext cx="4182374" cy="1077218"/>
          </a:xfrm>
          <a:prstGeom prst="rect">
            <a:avLst/>
          </a:prstGeom>
          <a:solidFill>
            <a:srgbClr val="FF0000"/>
          </a:solidFill>
        </p:spPr>
        <p:txBody>
          <a:bodyPr wrap="square" rtlCol="0">
            <a:spAutoFit/>
          </a:bodyPr>
          <a:lstStyle/>
          <a:p>
            <a:r>
              <a:rPr lang="it-IT" sz="2000" b="0" dirty="0" smtClean="0">
                <a:solidFill>
                  <a:schemeClr val="bg1"/>
                </a:solidFill>
                <a:latin typeface="Calibri" panose="020F0502020204030204" pitchFamily="34" charset="0"/>
              </a:rPr>
              <a:t>…il restante </a:t>
            </a:r>
            <a:r>
              <a:rPr lang="it-IT" sz="2400" b="0" dirty="0">
                <a:solidFill>
                  <a:schemeClr val="bg1"/>
                </a:solidFill>
                <a:latin typeface="Calibri" panose="020F0502020204030204" pitchFamily="34" charset="0"/>
              </a:rPr>
              <a:t>10,6</a:t>
            </a:r>
            <a:r>
              <a:rPr lang="it-IT" sz="1800" b="0" dirty="0">
                <a:solidFill>
                  <a:schemeClr val="bg1"/>
                </a:solidFill>
                <a:latin typeface="Calibri" panose="020F0502020204030204" pitchFamily="34" charset="0"/>
              </a:rPr>
              <a:t>%</a:t>
            </a:r>
            <a:r>
              <a:rPr lang="it-IT" sz="2000" b="0" dirty="0">
                <a:solidFill>
                  <a:schemeClr val="bg1"/>
                </a:solidFill>
                <a:latin typeface="Calibri" panose="020F0502020204030204" pitchFamily="34" charset="0"/>
              </a:rPr>
              <a:t> di </a:t>
            </a:r>
            <a:r>
              <a:rPr lang="it-IT" sz="2000" b="0" dirty="0" smtClean="0">
                <a:solidFill>
                  <a:schemeClr val="bg1"/>
                </a:solidFill>
                <a:latin typeface="Calibri" panose="020F0502020204030204" pitchFamily="34" charset="0"/>
              </a:rPr>
              <a:t>imprese </a:t>
            </a:r>
            <a:r>
              <a:rPr lang="it-IT" sz="2000" b="0" dirty="0">
                <a:solidFill>
                  <a:schemeClr val="bg1"/>
                </a:solidFill>
                <a:latin typeface="Calibri" panose="020F0502020204030204" pitchFamily="34" charset="0"/>
              </a:rPr>
              <a:t>non è riuscito </a:t>
            </a:r>
            <a:r>
              <a:rPr lang="it-IT" sz="2000" b="0" dirty="0" smtClean="0">
                <a:solidFill>
                  <a:schemeClr val="bg1"/>
                </a:solidFill>
                <a:latin typeface="Calibri" panose="020F0502020204030204" pitchFamily="34" charset="0"/>
              </a:rPr>
              <a:t>a </a:t>
            </a:r>
            <a:r>
              <a:rPr lang="it-IT" sz="2000" b="0" dirty="0">
                <a:solidFill>
                  <a:schemeClr val="bg1"/>
                </a:solidFill>
                <a:latin typeface="Calibri" panose="020F0502020204030204" pitchFamily="34" charset="0"/>
              </a:rPr>
              <a:t>reggere il peso della pressione </a:t>
            </a:r>
            <a:r>
              <a:rPr lang="it-IT" sz="2000" b="0" dirty="0" smtClean="0">
                <a:solidFill>
                  <a:schemeClr val="bg1"/>
                </a:solidFill>
                <a:latin typeface="Calibri" panose="020F0502020204030204" pitchFamily="34" charset="0"/>
              </a:rPr>
              <a:t>fiscale con risorse proprie.</a:t>
            </a:r>
            <a:endParaRPr lang="it-IT" sz="2000" b="0" dirty="0">
              <a:solidFill>
                <a:schemeClr val="bg1"/>
              </a:solidFill>
              <a:latin typeface="Calibri" panose="020F0502020204030204" pitchFamily="34" charset="0"/>
            </a:endParaRPr>
          </a:p>
        </p:txBody>
      </p:sp>
      <p:sp>
        <p:nvSpPr>
          <p:cNvPr id="15" name="CasellaDiTesto 14"/>
          <p:cNvSpPr txBox="1"/>
          <p:nvPr/>
        </p:nvSpPr>
        <p:spPr>
          <a:xfrm>
            <a:off x="370597" y="1988840"/>
            <a:ext cx="3456384" cy="1015663"/>
          </a:xfrm>
          <a:prstGeom prst="rect">
            <a:avLst/>
          </a:prstGeom>
          <a:noFill/>
        </p:spPr>
        <p:txBody>
          <a:bodyPr wrap="square" rtlCol="0">
            <a:spAutoFit/>
          </a:bodyPr>
          <a:lstStyle/>
          <a:p>
            <a:r>
              <a:rPr lang="it-IT" sz="2800" b="0" dirty="0">
                <a:latin typeface="Calibri" panose="020F0502020204030204" pitchFamily="34" charset="0"/>
              </a:rPr>
              <a:t>L’</a:t>
            </a:r>
            <a:r>
              <a:rPr lang="it-IT" sz="6000" b="0" dirty="0">
                <a:solidFill>
                  <a:srgbClr val="FF0000"/>
                </a:solidFill>
                <a:latin typeface="Calibri" panose="020F0502020204030204" pitchFamily="34" charset="0"/>
              </a:rPr>
              <a:t>89,4</a:t>
            </a:r>
            <a:r>
              <a:rPr lang="it-IT" sz="4400" b="0" dirty="0">
                <a:solidFill>
                  <a:srgbClr val="FF0000"/>
                </a:solidFill>
                <a:latin typeface="Calibri" panose="020F0502020204030204" pitchFamily="34" charset="0"/>
              </a:rPr>
              <a:t>%</a:t>
            </a:r>
            <a:endParaRPr lang="it-IT" sz="6600" b="0" dirty="0">
              <a:solidFill>
                <a:srgbClr val="FF0000"/>
              </a:solidFill>
              <a:latin typeface="Calibri" panose="020F0502020204030204" pitchFamily="34" charset="0"/>
            </a:endParaRPr>
          </a:p>
        </p:txBody>
      </p:sp>
      <p:sp>
        <p:nvSpPr>
          <p:cNvPr id="16" name="Text Box 49"/>
          <p:cNvSpPr txBox="1">
            <a:spLocks noChangeArrowheads="1"/>
          </p:cNvSpPr>
          <p:nvPr/>
        </p:nvSpPr>
        <p:spPr bwMode="auto">
          <a:xfrm>
            <a:off x="280988" y="6372225"/>
            <a:ext cx="8534400" cy="231775"/>
          </a:xfrm>
          <a:prstGeom prst="rect">
            <a:avLst/>
          </a:prstGeom>
          <a:noFill/>
          <a:ln w="9525">
            <a:noFill/>
            <a:miter lim="800000"/>
            <a:headEnd/>
            <a:tailEnd/>
          </a:ln>
        </p:spPr>
        <p:txBody>
          <a:bodyPr>
            <a:spAutoFit/>
          </a:bodyPr>
          <a:lstStyle/>
          <a:p>
            <a:pPr algn="just">
              <a:spcBef>
                <a:spcPts val="600"/>
              </a:spcBef>
            </a:pPr>
            <a:r>
              <a:rPr lang="it-IT" sz="900" b="1" dirty="0">
                <a:latin typeface="Calibri" panose="020F0502020204030204" pitchFamily="34" charset="0"/>
              </a:rPr>
              <a:t>Base campione</a:t>
            </a:r>
            <a:r>
              <a:rPr lang="it-IT" sz="900" dirty="0">
                <a:latin typeface="Calibri" panose="020F0502020204030204" pitchFamily="34" charset="0"/>
              </a:rPr>
              <a:t>: </a:t>
            </a:r>
            <a:r>
              <a:rPr lang="it-IT" sz="900" b="0" dirty="0">
                <a:latin typeface="Calibri" panose="020F0502020204030204" pitchFamily="34" charset="0"/>
              </a:rPr>
              <a:t>2.000 casi. </a:t>
            </a:r>
            <a:r>
              <a:rPr lang="it-IT" sz="900" b="1" dirty="0">
                <a:latin typeface="Calibri" panose="020F0502020204030204" pitchFamily="34" charset="0"/>
              </a:rPr>
              <a:t>I dati sono riportati all’universo.</a:t>
            </a:r>
          </a:p>
        </p:txBody>
      </p:sp>
    </p:spTree>
    <p:extLst>
      <p:ext uri="{BB962C8B-B14F-4D97-AF65-F5344CB8AC3E}">
        <p14:creationId xmlns:p14="http://schemas.microsoft.com/office/powerpoint/2010/main" val="3913912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1007641"/>
            <a:ext cx="2881312"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b="0" kern="0" dirty="0">
                <a:solidFill>
                  <a:srgbClr val="364E88"/>
                </a:solidFill>
                <a:latin typeface="Calibri" panose="020F0502020204030204" pitchFamily="34" charset="0"/>
                <a:cs typeface="Arial" pitchFamily="34" charset="0"/>
              </a:rPr>
              <a:t>agenda</a:t>
            </a:r>
          </a:p>
        </p:txBody>
      </p:sp>
      <p:sp>
        <p:nvSpPr>
          <p:cNvPr id="6" name="Rectangle 3"/>
          <p:cNvSpPr>
            <a:spLocks noChangeArrowheads="1"/>
          </p:cNvSpPr>
          <p:nvPr/>
        </p:nvSpPr>
        <p:spPr bwMode="auto">
          <a:xfrm>
            <a:off x="3811643" y="1426399"/>
            <a:ext cx="5257105" cy="5256213"/>
          </a:xfrm>
          <a:prstGeom prst="rect">
            <a:avLst/>
          </a:prstGeom>
          <a:noFill/>
          <a:ln>
            <a:noFill/>
          </a:ln>
          <a:extLst/>
        </p:spPr>
        <p:txBody>
          <a:bodyPr/>
          <a:lstStyle/>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premessa</a:t>
            </a:r>
          </a:p>
          <a:p>
            <a:pPr>
              <a:lnSpc>
                <a:spcPct val="80000"/>
              </a:lnSpc>
              <a:spcBef>
                <a:spcPts val="200"/>
              </a:spcBef>
              <a:defRPr/>
            </a:pPr>
            <a:endParaRPr lang="it-IT" sz="2800" b="0" dirty="0">
              <a:solidFill>
                <a:srgbClr val="008000"/>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clima di fiducia</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congiuntura e tendenze</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osservatorio sul credito</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approfondimento</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dirty="0">
                <a:solidFill>
                  <a:srgbClr val="364E88"/>
                </a:solidFill>
                <a:latin typeface="Calibri" panose="020F0502020204030204" pitchFamily="34" charset="0"/>
                <a:ea typeface="ＭＳ Ｐゴシック" charset="0"/>
                <a:cs typeface="Arial" charset="0"/>
              </a:rPr>
              <a:t>metodo e appendice</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backup</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p:txBody>
      </p:sp>
      <p:cxnSp>
        <p:nvCxnSpPr>
          <p:cNvPr id="3" name="Connettore diritto 2"/>
          <p:cNvCxnSpPr/>
          <p:nvPr/>
        </p:nvCxnSpPr>
        <p:spPr bwMode="auto">
          <a:xfrm>
            <a:off x="3491880" y="1390228"/>
            <a:ext cx="0" cy="4824165"/>
          </a:xfrm>
          <a:prstGeom prst="line">
            <a:avLst/>
          </a:prstGeom>
          <a:noFill/>
          <a:ln w="76200" cap="flat" cmpd="sng" algn="ctr">
            <a:solidFill>
              <a:srgbClr val="364E88"/>
            </a:solidFill>
            <a:prstDash val="solid"/>
            <a:round/>
            <a:headEnd type="none" w="med" len="med"/>
            <a:tailEnd type="none" w="med" len="med"/>
          </a:ln>
          <a:effectLst/>
        </p:spPr>
      </p:cxnSp>
      <p:pic>
        <p:nvPicPr>
          <p:cNvPr id="14" name="Immagine 13"/>
          <p:cNvPicPr>
            <a:picLocks noChangeAspect="1"/>
          </p:cNvPicPr>
          <p:nvPr/>
        </p:nvPicPr>
        <p:blipFill>
          <a:blip r:embed="rId3"/>
          <a:stretch>
            <a:fillRect/>
          </a:stretch>
        </p:blipFill>
        <p:spPr>
          <a:xfrm>
            <a:off x="1780833" y="2055890"/>
            <a:ext cx="1278999" cy="1198088"/>
          </a:xfrm>
          <a:prstGeom prst="rect">
            <a:avLst/>
          </a:prstGeom>
        </p:spPr>
      </p:pic>
    </p:spTree>
    <p:extLst>
      <p:ext uri="{BB962C8B-B14F-4D97-AF65-F5344CB8AC3E}">
        <p14:creationId xmlns:p14="http://schemas.microsoft.com/office/powerpoint/2010/main" val="1799575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a:stretch>
            <a:fillRect/>
          </a:stretch>
        </p:blipFill>
        <p:spPr>
          <a:xfrm>
            <a:off x="605423" y="4411284"/>
            <a:ext cx="1528558" cy="986453"/>
          </a:xfrm>
          <a:prstGeom prst="rect">
            <a:avLst/>
          </a:prstGeom>
        </p:spPr>
      </p:pic>
      <p:pic>
        <p:nvPicPr>
          <p:cNvPr id="13" name="Immagine 12"/>
          <p:cNvPicPr>
            <a:picLocks noChangeAspect="1"/>
          </p:cNvPicPr>
          <p:nvPr/>
        </p:nvPicPr>
        <p:blipFill>
          <a:blip r:embed="rId4"/>
          <a:stretch>
            <a:fillRect/>
          </a:stretch>
        </p:blipFill>
        <p:spPr>
          <a:xfrm>
            <a:off x="3419872" y="4429058"/>
            <a:ext cx="1204184" cy="950905"/>
          </a:xfrm>
          <a:prstGeom prst="rect">
            <a:avLst/>
          </a:prstGeom>
        </p:spPr>
      </p:pic>
      <p:pic>
        <p:nvPicPr>
          <p:cNvPr id="14" name="Immagine 13"/>
          <p:cNvPicPr>
            <a:picLocks noChangeAspect="1"/>
          </p:cNvPicPr>
          <p:nvPr/>
        </p:nvPicPr>
        <p:blipFill>
          <a:blip r:embed="rId5"/>
          <a:stretch>
            <a:fillRect/>
          </a:stretch>
        </p:blipFill>
        <p:spPr>
          <a:xfrm>
            <a:off x="6143513" y="4488438"/>
            <a:ext cx="1308807" cy="832144"/>
          </a:xfrm>
          <a:prstGeom prst="rect">
            <a:avLst/>
          </a:prstGeom>
        </p:spPr>
      </p:pic>
      <p:sp>
        <p:nvSpPr>
          <p:cNvPr id="43" name="Rettangolo 42"/>
          <p:cNvSpPr/>
          <p:nvPr/>
        </p:nvSpPr>
        <p:spPr>
          <a:xfrm>
            <a:off x="717530" y="5321365"/>
            <a:ext cx="2545606" cy="1015663"/>
          </a:xfrm>
          <a:prstGeom prst="rect">
            <a:avLst/>
          </a:prstGeom>
        </p:spPr>
        <p:txBody>
          <a:bodyPr wrap="square">
            <a:spAutoFit/>
          </a:bodyPr>
          <a:lstStyle/>
          <a:p>
            <a:pPr marL="171450" indent="-171450">
              <a:buFont typeface="Arial"/>
              <a:buChar char="•"/>
            </a:pPr>
            <a:r>
              <a:rPr lang="it-IT" sz="1200" b="0" dirty="0">
                <a:latin typeface="Calibri" panose="020F0502020204030204" pitchFamily="34" charset="0"/>
              </a:rPr>
              <a:t>Drogherie</a:t>
            </a:r>
          </a:p>
          <a:p>
            <a:pPr marL="171450" indent="-171450">
              <a:buFont typeface="Arial"/>
              <a:buChar char="•"/>
            </a:pPr>
            <a:r>
              <a:rPr lang="it-IT" sz="1200" b="0" dirty="0">
                <a:latin typeface="Calibri" panose="020F0502020204030204" pitchFamily="34" charset="0"/>
              </a:rPr>
              <a:t>Dettaglio Alimentare</a:t>
            </a:r>
          </a:p>
          <a:p>
            <a:pPr marL="171450" indent="-171450">
              <a:buFont typeface="Arial"/>
              <a:buChar char="•"/>
            </a:pPr>
            <a:r>
              <a:rPr lang="it-IT" sz="1200" b="0" dirty="0">
                <a:latin typeface="Calibri" panose="020F0502020204030204" pitchFamily="34" charset="0"/>
              </a:rPr>
              <a:t>Salumerie-Gastronomie</a:t>
            </a:r>
          </a:p>
          <a:p>
            <a:pPr marL="171450" indent="-171450">
              <a:buFont typeface="Arial"/>
              <a:buChar char="•"/>
            </a:pPr>
            <a:r>
              <a:rPr lang="it-IT" sz="1200" b="0" dirty="0">
                <a:latin typeface="Calibri" panose="020F0502020204030204" pitchFamily="34" charset="0"/>
              </a:rPr>
              <a:t>Pollame e Rosticcerie</a:t>
            </a:r>
          </a:p>
          <a:p>
            <a:pPr marL="171450" indent="-171450">
              <a:buFont typeface="Arial"/>
              <a:buChar char="•"/>
            </a:pPr>
            <a:r>
              <a:rPr lang="it-IT" sz="1200" b="0" dirty="0">
                <a:latin typeface="Calibri" panose="020F0502020204030204" pitchFamily="34" charset="0"/>
              </a:rPr>
              <a:t>Pasta fresca, Pizza e Dolciumi</a:t>
            </a:r>
          </a:p>
        </p:txBody>
      </p:sp>
      <p:sp>
        <p:nvSpPr>
          <p:cNvPr id="55" name="Rettangolo 54"/>
          <p:cNvSpPr/>
          <p:nvPr/>
        </p:nvSpPr>
        <p:spPr bwMode="auto">
          <a:xfrm>
            <a:off x="395286" y="3910898"/>
            <a:ext cx="8424389" cy="2503481"/>
          </a:xfrm>
          <a:prstGeom prst="rect">
            <a:avLst/>
          </a:prstGeom>
          <a:noFill/>
          <a:ln w="25400" cap="flat" cmpd="sng" algn="ctr">
            <a:solidFill>
              <a:srgbClr val="FF6600">
                <a:alpha val="6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56" name="CasellaDiTesto 55"/>
          <p:cNvSpPr txBox="1"/>
          <p:nvPr/>
        </p:nvSpPr>
        <p:spPr>
          <a:xfrm>
            <a:off x="395287" y="3491716"/>
            <a:ext cx="8355615" cy="369332"/>
          </a:xfrm>
          <a:prstGeom prst="rect">
            <a:avLst/>
          </a:prstGeom>
          <a:noFill/>
        </p:spPr>
        <p:txBody>
          <a:bodyPr wrap="square" rtlCol="0">
            <a:spAutoFit/>
          </a:bodyPr>
          <a:lstStyle/>
          <a:p>
            <a:r>
              <a:rPr lang="it-IT" sz="1800" dirty="0">
                <a:latin typeface="Calibri" panose="020F0502020204030204" pitchFamily="34" charset="0"/>
              </a:rPr>
              <a:t>Segmentazione delle imprese del commercio al dettaglio dell’alimentazione:</a:t>
            </a:r>
          </a:p>
        </p:txBody>
      </p:sp>
      <p:sp>
        <p:nvSpPr>
          <p:cNvPr id="57" name="Rettangolo arrotondato 56"/>
          <p:cNvSpPr/>
          <p:nvPr/>
        </p:nvSpPr>
        <p:spPr bwMode="auto">
          <a:xfrm>
            <a:off x="605881" y="3988994"/>
            <a:ext cx="2296160" cy="448118"/>
          </a:xfrm>
          <a:prstGeom prst="roundRect">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it-IT" sz="2000" dirty="0">
                <a:solidFill>
                  <a:schemeClr val="bg1"/>
                </a:solidFill>
                <a:latin typeface="Calibri" panose="020F0502020204030204" pitchFamily="34" charset="0"/>
              </a:rPr>
              <a:t>A</a:t>
            </a:r>
            <a:r>
              <a:rPr kumimoji="0" lang="it-IT" sz="2000" b="0" i="0" u="none" strike="noStrike" cap="none" normalizeH="0" baseline="0" dirty="0">
                <a:ln>
                  <a:noFill/>
                </a:ln>
                <a:solidFill>
                  <a:schemeClr val="bg1"/>
                </a:solidFill>
                <a:effectLst/>
                <a:latin typeface="Calibri" panose="020F0502020204030204" pitchFamily="34" charset="0"/>
              </a:rPr>
              <a:t>limentari</a:t>
            </a:r>
          </a:p>
        </p:txBody>
      </p:sp>
      <p:sp>
        <p:nvSpPr>
          <p:cNvPr id="58" name="Rettangolo arrotondato 57"/>
          <p:cNvSpPr/>
          <p:nvPr/>
        </p:nvSpPr>
        <p:spPr bwMode="auto">
          <a:xfrm>
            <a:off x="3437204" y="3988994"/>
            <a:ext cx="2296160" cy="448118"/>
          </a:xfrm>
          <a:prstGeom prst="roundRect">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it-IT" sz="2000" dirty="0">
                <a:solidFill>
                  <a:schemeClr val="bg1"/>
                </a:solidFill>
                <a:latin typeface="Calibri" panose="020F0502020204030204" pitchFamily="34" charset="0"/>
              </a:rPr>
              <a:t>F</a:t>
            </a:r>
            <a:r>
              <a:rPr lang="it-IT" sz="2000" b="0" dirty="0">
                <a:solidFill>
                  <a:schemeClr val="bg1"/>
                </a:solidFill>
                <a:latin typeface="Calibri" panose="020F0502020204030204" pitchFamily="34" charset="0"/>
              </a:rPr>
              <a:t>rutta</a:t>
            </a:r>
            <a:r>
              <a:rPr lang="it-IT" sz="2000" dirty="0">
                <a:solidFill>
                  <a:schemeClr val="bg1"/>
                </a:solidFill>
                <a:latin typeface="Calibri" panose="020F0502020204030204" pitchFamily="34" charset="0"/>
              </a:rPr>
              <a:t> e v</a:t>
            </a:r>
            <a:r>
              <a:rPr lang="it-IT" sz="2000" b="0" dirty="0">
                <a:solidFill>
                  <a:schemeClr val="bg1"/>
                </a:solidFill>
                <a:latin typeface="Calibri" panose="020F0502020204030204" pitchFamily="34" charset="0"/>
              </a:rPr>
              <a:t>erdura</a:t>
            </a:r>
            <a:endParaRPr kumimoji="0" lang="it-IT" sz="2000" b="0" i="0" u="none" strike="noStrike" cap="none" normalizeH="0" baseline="0" dirty="0">
              <a:ln>
                <a:noFill/>
              </a:ln>
              <a:solidFill>
                <a:schemeClr val="bg1"/>
              </a:solidFill>
              <a:effectLst/>
              <a:latin typeface="Calibri" panose="020F0502020204030204" pitchFamily="34" charset="0"/>
            </a:endParaRPr>
          </a:p>
        </p:txBody>
      </p:sp>
      <p:sp>
        <p:nvSpPr>
          <p:cNvPr id="59" name="Rettangolo arrotondato 58"/>
          <p:cNvSpPr/>
          <p:nvPr/>
        </p:nvSpPr>
        <p:spPr bwMode="auto">
          <a:xfrm>
            <a:off x="6236280" y="3988994"/>
            <a:ext cx="2296160" cy="448118"/>
          </a:xfrm>
          <a:prstGeom prst="roundRect">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it-IT" sz="2000" i="0" u="none" strike="noStrike" cap="none" normalizeH="0" baseline="0" dirty="0">
                <a:ln>
                  <a:noFill/>
                </a:ln>
                <a:solidFill>
                  <a:schemeClr val="bg1"/>
                </a:solidFill>
                <a:effectLst/>
                <a:latin typeface="Calibri" panose="020F0502020204030204" pitchFamily="34" charset="0"/>
              </a:rPr>
              <a:t>P</a:t>
            </a:r>
            <a:r>
              <a:rPr kumimoji="0" lang="it-IT" sz="2000" b="0" i="0" u="none" strike="noStrike" cap="none" normalizeH="0" baseline="0" dirty="0">
                <a:ln>
                  <a:noFill/>
                </a:ln>
                <a:solidFill>
                  <a:schemeClr val="bg1"/>
                </a:solidFill>
                <a:effectLst/>
                <a:latin typeface="Calibri" panose="020F0502020204030204" pitchFamily="34" charset="0"/>
              </a:rPr>
              <a:t>escherie</a:t>
            </a:r>
          </a:p>
        </p:txBody>
      </p:sp>
      <p:sp>
        <p:nvSpPr>
          <p:cNvPr id="60" name="Rettangolo 59"/>
          <p:cNvSpPr/>
          <p:nvPr/>
        </p:nvSpPr>
        <p:spPr>
          <a:xfrm>
            <a:off x="3527363" y="5321365"/>
            <a:ext cx="1499126" cy="276999"/>
          </a:xfrm>
          <a:prstGeom prst="rect">
            <a:avLst/>
          </a:prstGeom>
        </p:spPr>
        <p:txBody>
          <a:bodyPr wrap="square">
            <a:spAutoFit/>
          </a:bodyPr>
          <a:lstStyle/>
          <a:p>
            <a:pPr marL="171450" indent="-171450">
              <a:buFont typeface="Arial"/>
              <a:buChar char="•"/>
            </a:pPr>
            <a:r>
              <a:rPr lang="it-IT" sz="1200" b="0" dirty="0">
                <a:latin typeface="Calibri" panose="020F0502020204030204" pitchFamily="34" charset="0"/>
              </a:rPr>
              <a:t>Ortofrutticolo</a:t>
            </a:r>
          </a:p>
        </p:txBody>
      </p:sp>
      <p:sp>
        <p:nvSpPr>
          <p:cNvPr id="61" name="Rettangolo 60"/>
          <p:cNvSpPr/>
          <p:nvPr/>
        </p:nvSpPr>
        <p:spPr>
          <a:xfrm>
            <a:off x="6272484" y="5321365"/>
            <a:ext cx="1499126" cy="276999"/>
          </a:xfrm>
          <a:prstGeom prst="rect">
            <a:avLst/>
          </a:prstGeom>
        </p:spPr>
        <p:txBody>
          <a:bodyPr wrap="square">
            <a:spAutoFit/>
          </a:bodyPr>
          <a:lstStyle/>
          <a:p>
            <a:pPr marL="171450" indent="-171450">
              <a:buFont typeface="Arial"/>
              <a:buChar char="•"/>
            </a:pPr>
            <a:r>
              <a:rPr lang="it-IT" sz="1200" b="0" dirty="0">
                <a:latin typeface="Calibri" panose="020F0502020204030204" pitchFamily="34" charset="0"/>
              </a:rPr>
              <a:t>Ittico e Surgelati</a:t>
            </a:r>
          </a:p>
        </p:txBody>
      </p:sp>
      <p:sp>
        <p:nvSpPr>
          <p:cNvPr id="62" name="Segnaposto contenuto 2"/>
          <p:cNvSpPr>
            <a:spLocks noGrp="1"/>
          </p:cNvSpPr>
          <p:nvPr>
            <p:ph idx="1"/>
          </p:nvPr>
        </p:nvSpPr>
        <p:spPr>
          <a:xfrm>
            <a:off x="395288" y="836712"/>
            <a:ext cx="8486175" cy="2225225"/>
          </a:xfrm>
        </p:spPr>
        <p:txBody>
          <a:bodyPr wrap="square">
            <a:spAutoFit/>
          </a:bodyPr>
          <a:lstStyle/>
          <a:p>
            <a:pPr marL="0" indent="0" algn="just">
              <a:lnSpc>
                <a:spcPct val="110000"/>
              </a:lnSpc>
              <a:spcBef>
                <a:spcPts val="600"/>
              </a:spcBef>
              <a:buFontTx/>
              <a:buNone/>
            </a:pPr>
            <a:r>
              <a:rPr lang="it-IT" sz="1800" dirty="0">
                <a:latin typeface="Calibri" panose="020F0502020204030204" pitchFamily="34" charset="0"/>
              </a:rPr>
              <a:t>L’</a:t>
            </a:r>
            <a:r>
              <a:rPr lang="it-IT" sz="1800" b="1" dirty="0">
                <a:latin typeface="Calibri" panose="020F0502020204030204" pitchFamily="34" charset="0"/>
              </a:rPr>
              <a:t>Osservatorio Congiunturale Fida</a:t>
            </a:r>
            <a:r>
              <a:rPr lang="it-IT" sz="1800" dirty="0">
                <a:latin typeface="Calibri" panose="020F0502020204030204" pitchFamily="34" charset="0"/>
              </a:rPr>
              <a:t> si articola su una rilevazione semestrale (due rilevazioni in un anno) condotta su un campione delle imprese italiane del commercio al dettaglio dell’alimentazione, statisticamente rappresentativo per grandi aree geografiche. I risultati dello studio sono messi a confronto con quelli dell’</a:t>
            </a:r>
            <a:r>
              <a:rPr lang="it-IT" sz="1800" b="1" dirty="0">
                <a:latin typeface="Calibri" panose="020F0502020204030204" pitchFamily="34" charset="0"/>
              </a:rPr>
              <a:t>Osservatorio Credito Confcommercio (OCC)</a:t>
            </a:r>
            <a:r>
              <a:rPr lang="it-IT" sz="1800" dirty="0">
                <a:latin typeface="Calibri" panose="020F0502020204030204" pitchFamily="34" charset="0"/>
              </a:rPr>
              <a:t>, condotto da Format Research per conto di Confcommercio Imprese per l’Italia su tutte le imprese italiane del terziario (commercio, turismo, servizi).</a:t>
            </a:r>
          </a:p>
        </p:txBody>
      </p:sp>
      <p:sp>
        <p:nvSpPr>
          <p:cNvPr id="16" name="Rectangle 4"/>
          <p:cNvSpPr>
            <a:spLocks noGrp="1" noChangeArrowheads="1"/>
          </p:cNvSpPr>
          <p:nvPr>
            <p:ph type="title" idx="4294967295"/>
          </p:nvPr>
        </p:nvSpPr>
        <p:spPr>
          <a:xfrm>
            <a:off x="395288" y="188913"/>
            <a:ext cx="8280400" cy="765175"/>
          </a:xfrm>
        </p:spPr>
        <p:txBody>
          <a:bodyPr/>
          <a:lstStyle/>
          <a:p>
            <a:pPr eaLnBrk="1" hangingPunct="1"/>
            <a:r>
              <a:rPr lang="it-IT" altLang="it-IT" dirty="0">
                <a:solidFill>
                  <a:srgbClr val="1F4E79"/>
                </a:solidFill>
                <a:latin typeface="Calibri" panose="020F0502020204030204" pitchFamily="34" charset="0"/>
                <a:cs typeface="Arial" panose="020B0604020202020204" pitchFamily="34" charset="0"/>
              </a:rPr>
              <a:t>premessa |</a:t>
            </a:r>
            <a:r>
              <a:rPr lang="it-IT" altLang="it-IT" dirty="0">
                <a:solidFill>
                  <a:schemeClr val="tx1"/>
                </a:solidFill>
                <a:latin typeface="Calibri" panose="020F0502020204030204" pitchFamily="34" charset="0"/>
                <a:cs typeface="Arial" panose="020B0604020202020204" pitchFamily="34" charset="0"/>
              </a:rPr>
              <a:t> il perimetro dell’analisi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ChangeArrowheads="1"/>
          </p:cNvSpPr>
          <p:nvPr/>
        </p:nvSpPr>
        <p:spPr bwMode="auto">
          <a:xfrm>
            <a:off x="395288" y="828234"/>
            <a:ext cx="8443912"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r>
              <a:rPr lang="it-IT" altLang="it-IT" sz="1050" dirty="0">
                <a:solidFill>
                  <a:srgbClr val="1F497D"/>
                </a:solidFill>
                <a:latin typeface="Calibri" panose="020F0502020204030204" pitchFamily="34" charset="0"/>
              </a:rPr>
              <a:t>COMMITTENTE</a:t>
            </a:r>
          </a:p>
          <a:p>
            <a:pPr algn="just" eaLnBrk="1" hangingPunct="1"/>
            <a:r>
              <a:rPr lang="it-IT" altLang="it-IT" sz="1050" b="0" dirty="0">
                <a:latin typeface="Calibri" panose="020F0502020204030204" pitchFamily="34" charset="0"/>
              </a:rPr>
              <a:t>Fida – Federazione Italiana Dettaglianti dell’Alimentazione</a:t>
            </a:r>
            <a:endParaRPr lang="it-IT" altLang="ja-JP" sz="1050" b="0" dirty="0">
              <a:latin typeface="Calibri" panose="020F0502020204030204" pitchFamily="34" charset="0"/>
            </a:endParaRPr>
          </a:p>
          <a:p>
            <a:pPr algn="just" eaLnBrk="1" hangingPunct="1"/>
            <a:endParaRPr lang="it-IT" altLang="it-IT" sz="1050" b="0" dirty="0">
              <a:solidFill>
                <a:srgbClr val="333399"/>
              </a:solidFill>
              <a:latin typeface="Calibri" panose="020F0502020204030204" pitchFamily="34" charset="0"/>
            </a:endParaRPr>
          </a:p>
          <a:p>
            <a:pPr algn="just" eaLnBrk="1" hangingPunct="1"/>
            <a:r>
              <a:rPr lang="it-IT" altLang="it-IT" sz="1050" dirty="0">
                <a:solidFill>
                  <a:srgbClr val="1F497D"/>
                </a:solidFill>
                <a:latin typeface="Calibri" panose="020F0502020204030204" pitchFamily="34" charset="0"/>
              </a:rPr>
              <a:t>AUTORE</a:t>
            </a:r>
          </a:p>
          <a:p>
            <a:pPr algn="just" eaLnBrk="1" hangingPunct="1"/>
            <a:r>
              <a:rPr lang="it-IT" altLang="it-IT" sz="1050" b="0" dirty="0">
                <a:solidFill>
                  <a:srgbClr val="000000"/>
                </a:solidFill>
                <a:latin typeface="Calibri" panose="020F0502020204030204" pitchFamily="34" charset="0"/>
              </a:rPr>
              <a:t>Format </a:t>
            </a:r>
            <a:r>
              <a:rPr lang="it-IT" altLang="it-IT" sz="1050" b="0" dirty="0" err="1">
                <a:solidFill>
                  <a:srgbClr val="000000"/>
                </a:solidFill>
                <a:latin typeface="Calibri" panose="020F0502020204030204" pitchFamily="34" charset="0"/>
              </a:rPr>
              <a:t>Research</a:t>
            </a:r>
            <a:r>
              <a:rPr lang="it-IT" altLang="it-IT" sz="1050" b="0" dirty="0">
                <a:solidFill>
                  <a:srgbClr val="000000"/>
                </a:solidFill>
                <a:latin typeface="Calibri" panose="020F0502020204030204" pitchFamily="34" charset="0"/>
              </a:rPr>
              <a:t> </a:t>
            </a:r>
            <a:r>
              <a:rPr lang="it-IT" altLang="it-IT" sz="1050" b="0" dirty="0" err="1">
                <a:solidFill>
                  <a:srgbClr val="000000"/>
                </a:solidFill>
                <a:latin typeface="Calibri" panose="020F0502020204030204" pitchFamily="34" charset="0"/>
              </a:rPr>
              <a:t>Srl</a:t>
            </a:r>
            <a:r>
              <a:rPr lang="it-IT" altLang="it-IT" sz="1050" b="0" dirty="0">
                <a:solidFill>
                  <a:srgbClr val="000000"/>
                </a:solidFill>
                <a:latin typeface="Calibri" panose="020F0502020204030204" pitchFamily="34" charset="0"/>
              </a:rPr>
              <a:t> (www.formatresearch.com)</a:t>
            </a:r>
          </a:p>
          <a:p>
            <a:pPr algn="just" eaLnBrk="1" hangingPunct="1"/>
            <a:endParaRPr lang="it-IT" altLang="it-IT" sz="1050" dirty="0">
              <a:solidFill>
                <a:srgbClr val="333399"/>
              </a:solidFill>
              <a:latin typeface="Calibri" panose="020F0502020204030204" pitchFamily="34" charset="0"/>
            </a:endParaRPr>
          </a:p>
          <a:p>
            <a:pPr algn="just" eaLnBrk="1" hangingPunct="1"/>
            <a:r>
              <a:rPr lang="it-IT" altLang="it-IT" sz="1050" dirty="0">
                <a:solidFill>
                  <a:srgbClr val="1F497D"/>
                </a:solidFill>
                <a:latin typeface="Calibri" panose="020F0502020204030204" pitchFamily="34" charset="0"/>
              </a:rPr>
              <a:t>OBIETTIVI DEL LAVORO</a:t>
            </a:r>
          </a:p>
          <a:p>
            <a:pPr algn="just" eaLnBrk="1" hangingPunct="1"/>
            <a:r>
              <a:rPr lang="it-IT" altLang="it-IT" sz="1050" b="0" dirty="0">
                <a:latin typeface="Calibri" panose="020F0502020204030204" pitchFamily="34" charset="0"/>
                <a:ea typeface="MS Mincho" panose="02020609040205080304" pitchFamily="49" charset="-128"/>
              </a:rPr>
              <a:t>Indagine congiunturale sull’</a:t>
            </a:r>
            <a:r>
              <a:rPr lang="it-IT" altLang="ja-JP" sz="1050" b="0" dirty="0">
                <a:latin typeface="Calibri" panose="020F0502020204030204" pitchFamily="34" charset="0"/>
                <a:ea typeface="MS Mincho" panose="02020609040205080304" pitchFamily="49" charset="-128"/>
              </a:rPr>
              <a:t>andamento economico e sul fabbisogno del credito delle imprese del commercio al dettaglio dell’alimentazione.</a:t>
            </a:r>
          </a:p>
          <a:p>
            <a:pPr algn="just" eaLnBrk="1" hangingPunct="1"/>
            <a:endParaRPr lang="it-IT" altLang="it-IT" sz="1050" dirty="0">
              <a:solidFill>
                <a:srgbClr val="1F497D"/>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DISEGNO DEL CAMPIONE</a:t>
            </a:r>
          </a:p>
          <a:p>
            <a:pPr algn="just" eaLnBrk="1" hangingPunct="1"/>
            <a:r>
              <a:rPr lang="it-IT" altLang="ja-JP" sz="1050" b="0" dirty="0">
                <a:latin typeface="Calibri" panose="020F0502020204030204" pitchFamily="34" charset="0"/>
                <a:ea typeface="MS Mincho" panose="02020609040205080304" pitchFamily="49" charset="-128"/>
              </a:rPr>
              <a:t>Campione rappresentativo delle imprese </a:t>
            </a:r>
            <a:r>
              <a:rPr lang="it-IT" sz="1050" b="0" dirty="0">
                <a:latin typeface="Calibri" panose="020F0502020204030204" pitchFamily="34" charset="0"/>
                <a:cs typeface="Arial" charset="0"/>
              </a:rPr>
              <a:t>del </a:t>
            </a:r>
            <a:r>
              <a:rPr lang="it-IT" altLang="ja-JP" sz="1050" b="0" dirty="0">
                <a:latin typeface="Calibri" panose="020F0502020204030204" pitchFamily="34" charset="0"/>
                <a:ea typeface="MS Mincho" panose="02020609040205080304" pitchFamily="49" charset="-128"/>
              </a:rPr>
              <a:t>commercio al dettaglio dell’alimentazione</a:t>
            </a:r>
            <a:r>
              <a:rPr lang="it-IT" sz="1050" b="0" dirty="0">
                <a:latin typeface="Calibri" panose="020F0502020204030204" pitchFamily="34" charset="0"/>
                <a:cs typeface="Arial" charset="0"/>
              </a:rPr>
              <a:t>.</a:t>
            </a:r>
            <a:r>
              <a:rPr lang="it-IT" altLang="ja-JP" sz="1050" b="0" dirty="0">
                <a:latin typeface="Calibri" panose="020F0502020204030204" pitchFamily="34" charset="0"/>
                <a:ea typeface="MS Mincho" panose="02020609040205080304" pitchFamily="49" charset="-128"/>
              </a:rPr>
              <a:t> Domini di studio del campione: dimensione (1 addetto, 2-5 addetti, 6-9 addetti, 10-19 addetti, oltre 19 addetti), settore (alimentari, frutta e verdura, pescherie), area geografica (nord ovest, nord est, centro, sud/isole). </a:t>
            </a:r>
          </a:p>
          <a:p>
            <a:pPr algn="just" eaLnBrk="1" hangingPunct="1"/>
            <a:endParaRPr lang="it-IT" altLang="it-IT" sz="1050" dirty="0">
              <a:solidFill>
                <a:srgbClr val="1F497D"/>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NUMEROSITA’ CAMPIONARIA</a:t>
            </a:r>
          </a:p>
          <a:p>
            <a:pPr algn="just" eaLnBrk="1" hangingPunct="1"/>
            <a:r>
              <a:rPr lang="it-IT" altLang="ja-JP" sz="1050" b="0" dirty="0">
                <a:latin typeface="Calibri" panose="020F0502020204030204" pitchFamily="34" charset="0"/>
                <a:ea typeface="MS Mincho" panose="02020609040205080304" pitchFamily="49" charset="-128"/>
              </a:rPr>
              <a:t>n. 2.000 casi (2.000 interviste a buon fine). Anagrafiche “non reperibili”: 401 (14,6%); </a:t>
            </a:r>
            <a:r>
              <a:rPr lang="ja-JP" altLang="it-IT" sz="1050" b="0"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Rifiuti”: 355 (12,9%); </a:t>
            </a:r>
            <a:r>
              <a:rPr lang="ja-JP" altLang="it-IT" sz="1050" b="0"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Sostituzioni”: 756 (27,4%). Intervallo di confidenza 95% (Errore </a:t>
            </a:r>
            <a:r>
              <a:rPr lang="it-IT" altLang="ja-JP" sz="1050" b="0" u="sng"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2,2%). Fonte delle anagrafiche: Camere di Commercio. </a:t>
            </a:r>
            <a:endParaRPr lang="it-IT" altLang="ja-JP" sz="1050" b="0" dirty="0">
              <a:solidFill>
                <a:srgbClr val="FF3300"/>
              </a:solidFill>
              <a:latin typeface="Calibri" panose="020F0502020204030204" pitchFamily="34" charset="0"/>
              <a:ea typeface="MS Mincho" panose="02020609040205080304" pitchFamily="49" charset="-128"/>
            </a:endParaRPr>
          </a:p>
          <a:p>
            <a:pPr algn="just" eaLnBrk="1" hangingPunct="1"/>
            <a:endParaRPr lang="it-IT" altLang="it-IT" sz="1050" b="0" dirty="0">
              <a:solidFill>
                <a:srgbClr val="FF3300"/>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METODO DI CONTATTO</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Interviste telefoniche somministrate con il Sistema Cati (</a:t>
            </a:r>
            <a:r>
              <a:rPr lang="it-IT" altLang="it-IT" sz="1050" b="0" i="1" dirty="0">
                <a:solidFill>
                  <a:srgbClr val="000000"/>
                </a:solidFill>
                <a:latin typeface="Calibri" panose="020F0502020204030204" pitchFamily="34" charset="0"/>
                <a:ea typeface="MS Mincho" panose="02020609040205080304" pitchFamily="49" charset="-128"/>
              </a:rPr>
              <a:t>Computer assisted telephone interview</a:t>
            </a:r>
            <a:r>
              <a:rPr lang="it-IT" altLang="it-IT" sz="1050" b="0" dirty="0">
                <a:solidFill>
                  <a:srgbClr val="000000"/>
                </a:solidFill>
                <a:latin typeface="Calibri" panose="020F0502020204030204" pitchFamily="34" charset="0"/>
                <a:ea typeface="MS Mincho" panose="02020609040205080304" pitchFamily="49" charset="-128"/>
              </a:rPr>
              <a:t>).</a:t>
            </a:r>
          </a:p>
          <a:p>
            <a:pPr algn="just" eaLnBrk="1" hangingPunct="1"/>
            <a:endParaRPr lang="it-IT" altLang="it-IT" sz="1050" b="0" dirty="0">
              <a:solidFill>
                <a:srgbClr val="333399"/>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TECNICA DI RILEVAZIONE </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Questionario strutturato.</a:t>
            </a:r>
            <a:r>
              <a:rPr lang="it-IT" altLang="it-IT" sz="1050" b="0" dirty="0">
                <a:solidFill>
                  <a:srgbClr val="333399"/>
                </a:solidFill>
                <a:latin typeface="Calibri" panose="020F0502020204030204" pitchFamily="34" charset="0"/>
                <a:ea typeface="MS Mincho" panose="02020609040205080304" pitchFamily="49" charset="-128"/>
              </a:rPr>
              <a:t> </a:t>
            </a:r>
          </a:p>
          <a:p>
            <a:pPr algn="just" eaLnBrk="1" hangingPunct="1"/>
            <a:endParaRPr lang="it-IT" altLang="it-IT" sz="1050" b="0" dirty="0">
              <a:solidFill>
                <a:srgbClr val="333399"/>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PERIODO DI EFFETTUAZIONE DELLE INTERVISTE </a:t>
            </a:r>
          </a:p>
          <a:p>
            <a:pPr algn="just"/>
            <a:r>
              <a:rPr lang="it-IT" altLang="it-IT" sz="1050" b="0" dirty="0">
                <a:latin typeface="Calibri" panose="020F0502020204030204" pitchFamily="34" charset="0"/>
                <a:ea typeface="MS Mincho" panose="02020609040205080304" pitchFamily="49" charset="-128"/>
              </a:rPr>
              <a:t>Dall’11 luglio al 22 luglio 2016.</a:t>
            </a:r>
            <a:endParaRPr lang="it-IT" sz="1050" b="0" dirty="0">
              <a:solidFill>
                <a:srgbClr val="FF0000"/>
              </a:solidFill>
              <a:latin typeface="Calibri" panose="020F0502020204030204" pitchFamily="34" charset="0"/>
              <a:ea typeface="MS Mincho" pitchFamily="49" charset="-128"/>
            </a:endParaRPr>
          </a:p>
          <a:p>
            <a:pPr algn="just" eaLnBrk="1" hangingPunct="1"/>
            <a:endParaRPr lang="it-IT" altLang="it-IT" sz="1050" b="0" dirty="0">
              <a:solidFill>
                <a:srgbClr val="FF3300"/>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CODICE DEONTOLOGICO  </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La rilevazione è stata realizzata nel rispetto del </a:t>
            </a:r>
            <a:r>
              <a:rPr lang="it-IT" altLang="it-IT" sz="1050" b="0" dirty="0">
                <a:latin typeface="Calibri" panose="020F0502020204030204" pitchFamily="34" charset="0"/>
                <a:ea typeface="MS Mincho" panose="02020609040205080304" pitchFamily="49" charset="-128"/>
              </a:rPr>
              <a:t>Codice deontologico dei ricercatori europei Esomar, del Codice deontologico Assirm (Associazione istituti di ricerca e sondaggi di opinione italiani), e della </a:t>
            </a:r>
            <a:r>
              <a:rPr lang="ja-JP" altLang="it-IT" sz="1050" b="0"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Legge sulla Privacy</a:t>
            </a:r>
            <a:r>
              <a:rPr lang="ja-JP" altLang="it-IT" sz="1050" b="0"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 (D.lgs n. 196/03).</a:t>
            </a:r>
          </a:p>
          <a:p>
            <a:pPr algn="just" eaLnBrk="1" hangingPunct="1"/>
            <a:endParaRPr lang="it-IT" altLang="it-IT" sz="1050" b="0" dirty="0">
              <a:solidFill>
                <a:srgbClr val="1F497D"/>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DIRETTORE DELLA RICERCA</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Dott. Pierluigi Ascani</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Dott. Daniele Serio</a:t>
            </a:r>
            <a:endParaRPr lang="it-IT" altLang="it-IT" sz="1050" b="0" dirty="0">
              <a:solidFill>
                <a:srgbClr val="333399"/>
              </a:solidFill>
              <a:latin typeface="Calibri" panose="020F0502020204030204" pitchFamily="34" charset="0"/>
              <a:ea typeface="MS Mincho" panose="02020609040205080304" pitchFamily="49" charset="-128"/>
            </a:endParaRPr>
          </a:p>
        </p:txBody>
      </p:sp>
      <p:sp>
        <p:nvSpPr>
          <p:cNvPr id="5" name="Rectangle 4"/>
          <p:cNvSpPr txBox="1">
            <a:spLocks noChangeArrowheads="1"/>
          </p:cNvSpPr>
          <p:nvPr/>
        </p:nvSpPr>
        <p:spPr bwMode="auto">
          <a:xfrm>
            <a:off x="395288" y="188913"/>
            <a:ext cx="7705104"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2000">
                <a:solidFill>
                  <a:srgbClr val="1F497D"/>
                </a:solidFill>
                <a:latin typeface="Calibri" panose="020F0502020204030204" pitchFamily="34" charset="0"/>
              </a:rPr>
              <a:t>metodo e appendice | </a:t>
            </a:r>
            <a:r>
              <a:rPr lang="it-IT" altLang="it-IT" sz="2000">
                <a:latin typeface="Calibri" panose="020F0502020204030204" pitchFamily="34" charset="0"/>
              </a:rPr>
              <a:t>scheda tecnica della ricerca</a:t>
            </a:r>
            <a:endParaRPr lang="it-IT" altLang="it-IT" sz="2000" dirty="0">
              <a:solidFill>
                <a:schemeClr val="accent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84347" y="1468648"/>
            <a:ext cx="3971457" cy="461665"/>
          </a:xfrm>
          <a:prstGeom prst="rect">
            <a:avLst/>
          </a:prstGeom>
          <a:noFill/>
        </p:spPr>
        <p:txBody>
          <a:bodyPr wrap="square" rtlCol="0">
            <a:spAutoFit/>
          </a:bodyPr>
          <a:lstStyle/>
          <a:p>
            <a:pPr algn="ctr"/>
            <a:r>
              <a:rPr lang="it-IT" sz="1200" dirty="0">
                <a:latin typeface="Calibri" panose="020F0502020204030204" pitchFamily="34" charset="0"/>
              </a:rPr>
              <a:t>Universo delle </a:t>
            </a:r>
            <a:r>
              <a:rPr lang="it-IT" altLang="ja-JP" sz="1200" dirty="0">
                <a:latin typeface="Calibri" panose="020F0502020204030204" pitchFamily="34" charset="0"/>
                <a:ea typeface="MS Mincho" panose="02020609040205080304" pitchFamily="49" charset="-128"/>
              </a:rPr>
              <a:t>imprese </a:t>
            </a:r>
            <a:r>
              <a:rPr lang="it-IT" sz="1200" dirty="0">
                <a:latin typeface="Calibri" panose="020F0502020204030204" pitchFamily="34" charset="0"/>
                <a:cs typeface="Arial" charset="0"/>
              </a:rPr>
              <a:t>del commercio al dettaglio dell’alimentazione</a:t>
            </a:r>
            <a:endParaRPr lang="it-IT" sz="1200" dirty="0">
              <a:latin typeface="Calibri" panose="020F0502020204030204" pitchFamily="34" charset="0"/>
            </a:endParaRPr>
          </a:p>
        </p:txBody>
      </p:sp>
      <p:sp>
        <p:nvSpPr>
          <p:cNvPr id="13" name="CasellaDiTesto 12"/>
          <p:cNvSpPr txBox="1"/>
          <p:nvPr/>
        </p:nvSpPr>
        <p:spPr>
          <a:xfrm>
            <a:off x="4869975" y="1468648"/>
            <a:ext cx="3991928" cy="461665"/>
          </a:xfrm>
          <a:prstGeom prst="rect">
            <a:avLst/>
          </a:prstGeom>
          <a:noFill/>
        </p:spPr>
        <p:txBody>
          <a:bodyPr wrap="square" rtlCol="0">
            <a:spAutoFit/>
          </a:bodyPr>
          <a:lstStyle/>
          <a:p>
            <a:pPr algn="ctr"/>
            <a:r>
              <a:rPr lang="it-IT" sz="1200" dirty="0">
                <a:latin typeface="Calibri" panose="020F0502020204030204" pitchFamily="34" charset="0"/>
              </a:rPr>
              <a:t>Campione delle </a:t>
            </a:r>
            <a:r>
              <a:rPr lang="it-IT" altLang="ja-JP" sz="1200" dirty="0">
                <a:latin typeface="Calibri" panose="020F0502020204030204" pitchFamily="34" charset="0"/>
                <a:ea typeface="MS Mincho" panose="02020609040205080304" pitchFamily="49" charset="-128"/>
              </a:rPr>
              <a:t>imprese </a:t>
            </a:r>
            <a:r>
              <a:rPr lang="it-IT" sz="1200" dirty="0">
                <a:latin typeface="Calibri" panose="020F0502020204030204" pitchFamily="34" charset="0"/>
                <a:cs typeface="Arial" charset="0"/>
              </a:rPr>
              <a:t>del commercio al dettaglio dell’alimentazione</a:t>
            </a:r>
            <a:endParaRPr lang="it-IT" sz="1200" dirty="0">
              <a:latin typeface="Calibri" panose="020F0502020204030204" pitchFamily="34" charset="0"/>
            </a:endParaRPr>
          </a:p>
        </p:txBody>
      </p:sp>
      <p:sp>
        <p:nvSpPr>
          <p:cNvPr id="11" name="CasellaDiTesto 10"/>
          <p:cNvSpPr txBox="1"/>
          <p:nvPr/>
        </p:nvSpPr>
        <p:spPr>
          <a:xfrm>
            <a:off x="364168" y="5157192"/>
            <a:ext cx="4326635" cy="261610"/>
          </a:xfrm>
          <a:prstGeom prst="rect">
            <a:avLst/>
          </a:prstGeom>
          <a:noFill/>
        </p:spPr>
        <p:txBody>
          <a:bodyPr wrap="square" rtlCol="0">
            <a:spAutoFit/>
          </a:bodyPr>
          <a:lstStyle/>
          <a:p>
            <a:r>
              <a:rPr lang="it-IT" sz="1100" dirty="0">
                <a:latin typeface="Calibri" panose="020F0502020204030204" pitchFamily="34" charset="0"/>
              </a:rPr>
              <a:t>Fonte:</a:t>
            </a:r>
            <a:r>
              <a:rPr lang="it-IT" sz="1100" b="0" dirty="0">
                <a:latin typeface="Calibri" panose="020F0502020204030204" pitchFamily="34" charset="0"/>
              </a:rPr>
              <a:t> </a:t>
            </a:r>
            <a:r>
              <a:rPr lang="it-IT" sz="1100" b="0" dirty="0" err="1">
                <a:latin typeface="Calibri" panose="020F0502020204030204" pitchFamily="34" charset="0"/>
              </a:rPr>
              <a:t>I.Stat</a:t>
            </a:r>
            <a:r>
              <a:rPr lang="it-IT" sz="1100" b="0" dirty="0">
                <a:latin typeface="Calibri" panose="020F0502020204030204" pitchFamily="34" charset="0"/>
              </a:rPr>
              <a:t> 2016</a:t>
            </a:r>
          </a:p>
        </p:txBody>
      </p:sp>
      <p:sp>
        <p:nvSpPr>
          <p:cNvPr id="9" name="Rectangle 4"/>
          <p:cNvSpPr txBox="1">
            <a:spLocks noChangeArrowheads="1"/>
          </p:cNvSpPr>
          <p:nvPr/>
        </p:nvSpPr>
        <p:spPr bwMode="auto">
          <a:xfrm>
            <a:off x="395288" y="188913"/>
            <a:ext cx="7705104"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altLang="it-IT" sz="2000" dirty="0">
                <a:solidFill>
                  <a:srgbClr val="1F497D"/>
                </a:solidFill>
                <a:latin typeface="Calibri" panose="020F0502020204030204" pitchFamily="34" charset="0"/>
              </a:rPr>
              <a:t>metodo e appendice | </a:t>
            </a:r>
            <a:r>
              <a:rPr lang="it-IT" altLang="it-IT" sz="2000" dirty="0">
                <a:latin typeface="Calibri" panose="020F0502020204030204" pitchFamily="34" charset="0"/>
              </a:rPr>
              <a:t>universo rappresentato e struttura del campione</a:t>
            </a:r>
          </a:p>
        </p:txBody>
      </p:sp>
      <p:pic>
        <p:nvPicPr>
          <p:cNvPr id="2" name="Immagine 1"/>
          <p:cNvPicPr>
            <a:picLocks noChangeAspect="1"/>
          </p:cNvPicPr>
          <p:nvPr/>
        </p:nvPicPr>
        <p:blipFill>
          <a:blip r:embed="rId2"/>
          <a:stretch>
            <a:fillRect/>
          </a:stretch>
        </p:blipFill>
        <p:spPr>
          <a:xfrm>
            <a:off x="4860032" y="2032052"/>
            <a:ext cx="4011814" cy="2968254"/>
          </a:xfrm>
          <a:prstGeom prst="rect">
            <a:avLst/>
          </a:prstGeom>
        </p:spPr>
      </p:pic>
      <p:pic>
        <p:nvPicPr>
          <p:cNvPr id="3" name="Immagine 2"/>
          <p:cNvPicPr>
            <a:picLocks noChangeAspect="1"/>
          </p:cNvPicPr>
          <p:nvPr/>
        </p:nvPicPr>
        <p:blipFill>
          <a:blip r:embed="rId3"/>
          <a:stretch>
            <a:fillRect/>
          </a:stretch>
        </p:blipFill>
        <p:spPr>
          <a:xfrm>
            <a:off x="364168" y="2032052"/>
            <a:ext cx="4011814" cy="296825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3"/>
          <p:cNvSpPr txBox="1">
            <a:spLocks noChangeArrowheads="1"/>
          </p:cNvSpPr>
          <p:nvPr/>
        </p:nvSpPr>
        <p:spPr bwMode="auto">
          <a:xfrm>
            <a:off x="3736816" y="4517881"/>
            <a:ext cx="40386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800" b="0" dirty="0">
                <a:solidFill>
                  <a:srgbClr val="404040"/>
                </a:solidFill>
                <a:latin typeface="Calibri" panose="020F0502020204030204" pitchFamily="34" charset="0"/>
              </a:rPr>
              <a:t>format research s.r.l. </a:t>
            </a:r>
          </a:p>
          <a:p>
            <a:pPr>
              <a:spcBef>
                <a:spcPct val="0"/>
              </a:spcBef>
              <a:buFontTx/>
              <a:buNone/>
            </a:pPr>
            <a:r>
              <a:rPr lang="it-IT" altLang="it-IT" sz="800" b="0" dirty="0">
                <a:solidFill>
                  <a:srgbClr val="404040"/>
                </a:solidFill>
                <a:latin typeface="Calibri" panose="020F0502020204030204" pitchFamily="34" charset="0"/>
              </a:rPr>
              <a:t>via ugo balzani 77, 00162 roma, italia</a:t>
            </a:r>
          </a:p>
          <a:p>
            <a:pPr>
              <a:spcBef>
                <a:spcPct val="0"/>
              </a:spcBef>
              <a:buFontTx/>
              <a:buNone/>
            </a:pPr>
            <a:r>
              <a:rPr lang="it-IT" altLang="it-IT" sz="800" b="0" dirty="0">
                <a:solidFill>
                  <a:srgbClr val="404040"/>
                </a:solidFill>
                <a:latin typeface="Calibri" panose="020F0502020204030204" pitchFamily="34" charset="0"/>
              </a:rPr>
              <a:t>tel +39.06.86.32.86.81, fax +39.06.86.38.49.96</a:t>
            </a:r>
          </a:p>
          <a:p>
            <a:pPr>
              <a:spcBef>
                <a:spcPct val="0"/>
              </a:spcBef>
              <a:buFontTx/>
              <a:buNone/>
            </a:pPr>
            <a:r>
              <a:rPr lang="it-IT" altLang="it-IT" sz="800" b="0" u="sng" dirty="0">
                <a:solidFill>
                  <a:srgbClr val="404040"/>
                </a:solidFill>
                <a:latin typeface="Calibri" panose="020F0502020204030204" pitchFamily="34" charset="0"/>
                <a:hlinkClick r:id="rId2"/>
              </a:rPr>
              <a:t>info@formatresearch.com</a:t>
            </a:r>
            <a:endParaRPr lang="it-IT" altLang="it-IT" sz="800" b="0" dirty="0">
              <a:solidFill>
                <a:srgbClr val="404040"/>
              </a:solidFill>
              <a:latin typeface="Calibri" panose="020F0502020204030204" pitchFamily="34" charset="0"/>
            </a:endParaRPr>
          </a:p>
          <a:p>
            <a:pPr>
              <a:spcBef>
                <a:spcPct val="0"/>
              </a:spcBef>
              <a:buFontTx/>
              <a:buNone/>
            </a:pPr>
            <a:r>
              <a:rPr lang="it-IT" altLang="it-IT" sz="800" b="0" dirty="0">
                <a:solidFill>
                  <a:srgbClr val="404040"/>
                </a:solidFill>
                <a:latin typeface="Calibri" panose="020F0502020204030204" pitchFamily="34" charset="0"/>
              </a:rPr>
              <a:t>cf, p. iva e reg. imp. roma 04268451004</a:t>
            </a:r>
          </a:p>
          <a:p>
            <a:pPr>
              <a:spcBef>
                <a:spcPct val="0"/>
              </a:spcBef>
              <a:buFontTx/>
              <a:buNone/>
            </a:pPr>
            <a:r>
              <a:rPr lang="it-IT" altLang="it-IT" sz="800" b="0" dirty="0">
                <a:solidFill>
                  <a:srgbClr val="404040"/>
                </a:solidFill>
                <a:latin typeface="Calibri" panose="020F0502020204030204" pitchFamily="34" charset="0"/>
              </a:rPr>
              <a:t>rea roma 747042, cap. soc. € 10.340,00 </a:t>
            </a:r>
            <a:r>
              <a:rPr lang="it-IT" altLang="it-IT" sz="800" b="0" dirty="0" err="1">
                <a:solidFill>
                  <a:srgbClr val="404040"/>
                </a:solidFill>
                <a:latin typeface="Calibri" panose="020F0502020204030204" pitchFamily="34" charset="0"/>
              </a:rPr>
              <a:t>i.v</a:t>
            </a:r>
            <a:r>
              <a:rPr lang="it-IT" altLang="it-IT" sz="800" b="0" dirty="0">
                <a:solidFill>
                  <a:srgbClr val="404040"/>
                </a:solidFill>
                <a:latin typeface="Calibri" panose="020F0502020204030204" pitchFamily="34" charset="0"/>
              </a:rPr>
              <a:t>.</a:t>
            </a:r>
          </a:p>
          <a:p>
            <a:pPr>
              <a:spcBef>
                <a:spcPct val="0"/>
              </a:spcBef>
              <a:buFontTx/>
              <a:buNone/>
            </a:pPr>
            <a:endParaRPr lang="it-IT" altLang="it-IT" sz="800" b="0" dirty="0">
              <a:solidFill>
                <a:srgbClr val="404040"/>
              </a:solidFill>
              <a:latin typeface="Calibri" panose="020F0502020204030204" pitchFamily="34" charset="0"/>
            </a:endParaRPr>
          </a:p>
          <a:p>
            <a:pPr>
              <a:spcBef>
                <a:spcPct val="0"/>
              </a:spcBef>
              <a:buFontTx/>
              <a:buNone/>
            </a:pPr>
            <a:r>
              <a:rPr lang="it-IT" altLang="it-IT" sz="800" b="0" dirty="0">
                <a:solidFill>
                  <a:srgbClr val="404040"/>
                </a:solidFill>
                <a:latin typeface="Calibri" panose="020F0502020204030204" pitchFamily="34" charset="0"/>
              </a:rPr>
              <a:t>unità operativa - via </a:t>
            </a:r>
            <a:r>
              <a:rPr lang="it-IT" altLang="it-IT" sz="800" b="0" dirty="0" err="1">
                <a:solidFill>
                  <a:srgbClr val="404040"/>
                </a:solidFill>
                <a:latin typeface="Calibri" panose="020F0502020204030204" pitchFamily="34" charset="0"/>
              </a:rPr>
              <a:t>sebastiano</a:t>
            </a:r>
            <a:r>
              <a:rPr lang="it-IT" altLang="it-IT" sz="800" b="0" dirty="0">
                <a:solidFill>
                  <a:srgbClr val="404040"/>
                </a:solidFill>
                <a:latin typeface="Calibri" panose="020F0502020204030204" pitchFamily="34" charset="0"/>
              </a:rPr>
              <a:t> caboto 22/a 		</a:t>
            </a:r>
          </a:p>
          <a:p>
            <a:pPr>
              <a:spcBef>
                <a:spcPct val="0"/>
              </a:spcBef>
              <a:buFontTx/>
              <a:buNone/>
            </a:pPr>
            <a:r>
              <a:rPr lang="it-IT" altLang="it-IT" sz="800" b="0" dirty="0">
                <a:solidFill>
                  <a:srgbClr val="404040"/>
                </a:solidFill>
                <a:latin typeface="Calibri" panose="020F0502020204030204" pitchFamily="34" charset="0"/>
              </a:rPr>
              <a:t>33170 </a:t>
            </a:r>
            <a:r>
              <a:rPr lang="it-IT" altLang="it-IT" sz="800" b="0" dirty="0" err="1">
                <a:solidFill>
                  <a:srgbClr val="404040"/>
                </a:solidFill>
                <a:latin typeface="Calibri" panose="020F0502020204030204" pitchFamily="34" charset="0"/>
              </a:rPr>
              <a:t>pordenone</a:t>
            </a:r>
            <a:r>
              <a:rPr lang="it-IT" altLang="it-IT" sz="800" b="0" dirty="0">
                <a:solidFill>
                  <a:srgbClr val="404040"/>
                </a:solidFill>
                <a:latin typeface="Calibri" panose="020F0502020204030204" pitchFamily="34" charset="0"/>
              </a:rPr>
              <a:t>, </a:t>
            </a:r>
            <a:r>
              <a:rPr lang="it-IT" altLang="it-IT" sz="800" b="0" dirty="0" err="1">
                <a:solidFill>
                  <a:srgbClr val="404040"/>
                </a:solidFill>
                <a:latin typeface="Calibri" panose="020F0502020204030204" pitchFamily="34" charset="0"/>
              </a:rPr>
              <a:t>italia</a:t>
            </a:r>
            <a:r>
              <a:rPr lang="it-IT" altLang="it-IT" sz="800" b="0" dirty="0">
                <a:solidFill>
                  <a:srgbClr val="404040"/>
                </a:solidFill>
                <a:latin typeface="Calibri" panose="020F0502020204030204" pitchFamily="34" charset="0"/>
              </a:rPr>
              <a:t>  - rea 99634/</a:t>
            </a:r>
            <a:r>
              <a:rPr lang="it-IT" altLang="it-IT" sz="800" b="0" dirty="0" err="1">
                <a:solidFill>
                  <a:srgbClr val="404040"/>
                </a:solidFill>
                <a:latin typeface="Calibri" panose="020F0502020204030204" pitchFamily="34" charset="0"/>
              </a:rPr>
              <a:t>pn</a:t>
            </a:r>
            <a:endParaRPr lang="it-IT" altLang="it-IT" sz="800" b="0" dirty="0">
              <a:solidFill>
                <a:srgbClr val="404040"/>
              </a:solidFill>
              <a:latin typeface="Calibri" panose="020F0502020204030204" pitchFamily="34" charset="0"/>
            </a:endParaRPr>
          </a:p>
          <a:p>
            <a:pPr>
              <a:spcBef>
                <a:spcPct val="0"/>
              </a:spcBef>
              <a:buFontTx/>
              <a:buNone/>
            </a:pPr>
            <a:r>
              <a:rPr lang="it-IT" altLang="it-IT" sz="800" b="0" dirty="0">
                <a:solidFill>
                  <a:srgbClr val="404040"/>
                </a:solidFill>
                <a:latin typeface="Calibri" panose="020F0502020204030204" pitchFamily="34" charset="0"/>
              </a:rPr>
              <a:t> </a:t>
            </a:r>
          </a:p>
          <a:p>
            <a:pPr>
              <a:spcBef>
                <a:spcPct val="0"/>
              </a:spcBef>
              <a:buFontTx/>
              <a:buNone/>
            </a:pPr>
            <a:r>
              <a:rPr lang="it-IT" altLang="it-IT" sz="800" b="0" dirty="0">
                <a:solidFill>
                  <a:srgbClr val="404040"/>
                </a:solidFill>
                <a:latin typeface="Calibri" panose="020F0502020204030204" pitchFamily="34" charset="0"/>
              </a:rPr>
              <a:t>www.formatresearch.com</a:t>
            </a:r>
          </a:p>
          <a:p>
            <a:pPr eaLnBrk="1" hangingPunct="1">
              <a:lnSpc>
                <a:spcPct val="70000"/>
              </a:lnSpc>
              <a:spcBef>
                <a:spcPct val="50000"/>
              </a:spcBef>
              <a:buFontTx/>
              <a:buNone/>
            </a:pPr>
            <a:r>
              <a:rPr lang="it-IT" altLang="it-IT" sz="800" b="0" dirty="0">
                <a:solidFill>
                  <a:srgbClr val="404040"/>
                </a:solidFill>
                <a:latin typeface="Calibri" panose="020F0502020204030204" pitchFamily="34" charset="0"/>
              </a:rPr>
              <a:t>Membro: Assirm, Confcommercio, Esomar, SIS</a:t>
            </a:r>
          </a:p>
          <a:p>
            <a:pPr eaLnBrk="1" hangingPunct="1">
              <a:spcBef>
                <a:spcPct val="0"/>
              </a:spcBef>
              <a:buFontTx/>
              <a:buNone/>
            </a:pPr>
            <a:endParaRPr lang="it-IT" altLang="it-IT" sz="800" b="0" dirty="0">
              <a:solidFill>
                <a:srgbClr val="404040"/>
              </a:solidFill>
              <a:latin typeface="Calibri" panose="020F0502020204030204" pitchFamily="34" charset="0"/>
            </a:endParaRPr>
          </a:p>
        </p:txBody>
      </p:sp>
      <p:pic>
        <p:nvPicPr>
          <p:cNvPr id="6" name="Immagine 5"/>
          <p:cNvPicPr>
            <a:picLocks noChangeAspect="1"/>
          </p:cNvPicPr>
          <p:nvPr/>
        </p:nvPicPr>
        <p:blipFill>
          <a:blip r:embed="rId3"/>
          <a:stretch>
            <a:fillRect/>
          </a:stretch>
        </p:blipFill>
        <p:spPr>
          <a:xfrm>
            <a:off x="373508" y="4651493"/>
            <a:ext cx="2900712" cy="1220264"/>
          </a:xfrm>
          <a:prstGeom prst="rect">
            <a:avLst/>
          </a:prstGeom>
        </p:spPr>
      </p:pic>
      <p:sp>
        <p:nvSpPr>
          <p:cNvPr id="7" name="Text Box 3"/>
          <p:cNvSpPr txBox="1">
            <a:spLocks noChangeArrowheads="1"/>
          </p:cNvSpPr>
          <p:nvPr/>
        </p:nvSpPr>
        <p:spPr bwMode="auto">
          <a:xfrm>
            <a:off x="3760889" y="2653797"/>
            <a:ext cx="2111779" cy="17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spAutoFit/>
          </a:bodyPr>
          <a:lstStyle>
            <a:defPPr>
              <a:defRPr lang="it-IT"/>
            </a:defPPr>
            <a:lvl1pPr eaLnBrk="1" hangingPunct="1">
              <a:spcBef>
                <a:spcPct val="50000"/>
              </a:spcBef>
              <a:buFontTx/>
              <a:buNone/>
              <a:defRPr sz="1000" b="0">
                <a:solidFill>
                  <a:srgbClr val="003366"/>
                </a:solidFill>
                <a:latin typeface="Calibri" panose="020F0502020204030204" pitchFamily="34" charset="0"/>
                <a:ea typeface="ＭＳ Ｐゴシック" panose="020B0600070205080204" pitchFamily="34" charset="-128"/>
              </a:defRPr>
            </a:lvl1pPr>
            <a:lvl2pPr marL="742950" indent="-285750">
              <a:spcBef>
                <a:spcPct val="20000"/>
              </a:spcBef>
              <a:buChar char="–"/>
              <a:defRPr>
                <a:latin typeface="Arial" panose="020B0604020202020204" pitchFamily="34" charset="0"/>
                <a:ea typeface="ＭＳ Ｐゴシック" panose="020B0600070205080204" pitchFamily="34" charset="-128"/>
              </a:defRPr>
            </a:lvl2pPr>
            <a:lvl3pPr marL="1143000" indent="-228600">
              <a:spcBef>
                <a:spcPct val="20000"/>
              </a:spcBef>
              <a:buChar char="•"/>
              <a:defRPr>
                <a:latin typeface="Arial" panose="020B0604020202020204" pitchFamily="34" charset="0"/>
                <a:ea typeface="ＭＳ Ｐゴシック" panose="020B0600070205080204" pitchFamily="34" charset="-128"/>
              </a:defRPr>
            </a:lvl3pPr>
            <a:lvl4pPr marL="1600200" indent="-228600">
              <a:spcBef>
                <a:spcPct val="20000"/>
              </a:spcBef>
              <a:buChar char="–"/>
              <a:defRPr sz="1600">
                <a:latin typeface="Arial" panose="020B0604020202020204" pitchFamily="34" charset="0"/>
                <a:ea typeface="ＭＳ Ｐゴシック" panose="020B0600070205080204" pitchFamily="34" charset="-128"/>
              </a:defRPr>
            </a:lvl4pPr>
            <a:lvl5pPr marL="2057400" indent="-228600">
              <a:spcBef>
                <a:spcPct val="20000"/>
              </a:spcBef>
              <a:buChar char="»"/>
              <a:defRPr sz="1400">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9pPr>
          </a:lstStyle>
          <a:p>
            <a:pPr algn="just"/>
            <a:r>
              <a:rPr lang="it-IT" altLang="it-IT" sz="900" dirty="0"/>
              <a:t>Questo documento è la base per una presentazione orale, senza la quale ha limitata significatività e può dare luogo a fraintendimenti. </a:t>
            </a:r>
          </a:p>
          <a:p>
            <a:r>
              <a:rPr lang="it-IT" altLang="it-IT" sz="900" dirty="0"/>
              <a:t>Sono proibite riproduzioni, anche parziali, del contenuto di questo documento, senza la previa autorizzazione scritta di Format Research.</a:t>
            </a:r>
          </a:p>
          <a:p>
            <a:r>
              <a:rPr lang="it-IT" altLang="it-IT" sz="900" dirty="0"/>
              <a:t>2016 © Copyright Format Research Srl</a:t>
            </a:r>
          </a:p>
        </p:txBody>
      </p:sp>
      <p:sp>
        <p:nvSpPr>
          <p:cNvPr id="11" name="Rettangolo 10"/>
          <p:cNvSpPr/>
          <p:nvPr/>
        </p:nvSpPr>
        <p:spPr>
          <a:xfrm>
            <a:off x="1450816" y="5871757"/>
            <a:ext cx="1609016" cy="649793"/>
          </a:xfrm>
          <a:prstGeom prst="rect">
            <a:avLst/>
          </a:prstGeom>
        </p:spPr>
        <p:txBody>
          <a:bodyPr wrap="square">
            <a:spAutoFit/>
          </a:bodyPr>
          <a:lstStyle/>
          <a:p>
            <a:pPr algn="ctr">
              <a:lnSpc>
                <a:spcPct val="115000"/>
              </a:lnSpc>
              <a:spcAft>
                <a:spcPts val="0"/>
              </a:spcAft>
              <a:tabLst>
                <a:tab pos="3060065" algn="ctr"/>
                <a:tab pos="6120130" algn="r"/>
              </a:tabLst>
            </a:pPr>
            <a:r>
              <a:rPr lang="x-none"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UNI EN ISO 9001:2015</a:t>
            </a:r>
            <a:endPar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3060065" algn="ctr"/>
                <a:tab pos="6120130" algn="r"/>
              </a:tabLst>
            </a:pPr>
            <a:r>
              <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CERT. N° 1049</a:t>
            </a:r>
          </a:p>
          <a:p>
            <a:pPr algn="ctr">
              <a:lnSpc>
                <a:spcPct val="115000"/>
              </a:lnSpc>
              <a:spcAft>
                <a:spcPts val="0"/>
              </a:spcAft>
              <a:tabLst>
                <a:tab pos="3060065" algn="ctr"/>
                <a:tab pos="6120130" algn="r"/>
              </a:tabLst>
            </a:pPr>
            <a:endParaRPr lang="en-US" sz="1050" dirty="0">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3060065" algn="ctr"/>
                <a:tab pos="6120130" algn="r"/>
              </a:tabLst>
            </a:pPr>
            <a:r>
              <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                                                                                                                                                                   </a:t>
            </a:r>
            <a:endParaRPr lang="en-US" sz="105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871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404341" y="812627"/>
            <a:ext cx="8353176" cy="5850832"/>
          </a:xfrm>
          <a:prstGeom prst="rect">
            <a:avLst/>
          </a:prstGeom>
          <a:noFill/>
        </p:spPr>
        <p:txBody>
          <a:bodyPr wrap="square" rtlCol="0">
            <a:spAutoFit/>
          </a:bodyPr>
          <a:lstStyle/>
          <a:p>
            <a:pPr algn="just">
              <a:lnSpc>
                <a:spcPct val="110000"/>
              </a:lnSpc>
              <a:spcBef>
                <a:spcPts val="600"/>
              </a:spcBef>
            </a:pPr>
            <a:r>
              <a:rPr lang="it-IT" sz="1400" b="0" dirty="0">
                <a:latin typeface="Calibri" panose="020F0502020204030204" pitchFamily="34" charset="0"/>
              </a:rPr>
              <a:t>Il </a:t>
            </a:r>
            <a:r>
              <a:rPr lang="it-IT" sz="1400" dirty="0">
                <a:latin typeface="Calibri" panose="020F0502020204030204" pitchFamily="34" charset="0"/>
              </a:rPr>
              <a:t>clima di fiducia </a:t>
            </a:r>
            <a:r>
              <a:rPr lang="it-IT" sz="1400" b="0" dirty="0">
                <a:latin typeface="Calibri" panose="020F0502020204030204" pitchFamily="34" charset="0"/>
              </a:rPr>
              <a:t>delle imprese del dettaglio alimentare subisce una </a:t>
            </a:r>
            <a:r>
              <a:rPr lang="it-IT" sz="1400" dirty="0">
                <a:latin typeface="Calibri" panose="020F0502020204030204" pitchFamily="34" charset="0"/>
              </a:rPr>
              <a:t>brusca frenata nei primi sei mesi del 2016</a:t>
            </a:r>
            <a:r>
              <a:rPr lang="it-IT" sz="1400" b="0" dirty="0">
                <a:latin typeface="Calibri" panose="020F0502020204030204" pitchFamily="34" charset="0"/>
              </a:rPr>
              <a:t>, sia con riferimento all’andamento dell’economia del paese, sia per quel che riguarda più da vicino l’attività economica degli operatori. </a:t>
            </a:r>
            <a:r>
              <a:rPr lang="it-IT" sz="1400" dirty="0">
                <a:latin typeface="Calibri" panose="020F0502020204030204" pitchFamily="34" charset="0"/>
              </a:rPr>
              <a:t>Il </a:t>
            </a:r>
            <a:r>
              <a:rPr lang="it-IT" sz="1400" i="1" dirty="0">
                <a:latin typeface="Calibri" panose="020F0502020204030204" pitchFamily="34" charset="0"/>
              </a:rPr>
              <a:t>trend</a:t>
            </a:r>
            <a:r>
              <a:rPr lang="it-IT" sz="1400" dirty="0">
                <a:latin typeface="Calibri" panose="020F0502020204030204" pitchFamily="34" charset="0"/>
              </a:rPr>
              <a:t> per la seconda parte dell’anno evidenzia un ulteriore peggioramento, comune a tutte le imprese del terziario.</a:t>
            </a:r>
          </a:p>
          <a:p>
            <a:pPr algn="just">
              <a:lnSpc>
                <a:spcPct val="110000"/>
              </a:lnSpc>
              <a:spcBef>
                <a:spcPts val="600"/>
              </a:spcBef>
            </a:pPr>
            <a:r>
              <a:rPr lang="it-IT" sz="1400" b="0" dirty="0">
                <a:latin typeface="Calibri" panose="020F0502020204030204" pitchFamily="34" charset="0"/>
              </a:rPr>
              <a:t>L’inasprimento del clima di fiducia </a:t>
            </a:r>
            <a:r>
              <a:rPr lang="it-IT" sz="1400" b="0" dirty="0" smtClean="0">
                <a:latin typeface="Calibri" panose="020F0502020204030204" pitchFamily="34" charset="0"/>
              </a:rPr>
              <a:t>è solo parzialmente mitigato </a:t>
            </a:r>
            <a:r>
              <a:rPr lang="it-IT" sz="1400" b="0" dirty="0">
                <a:latin typeface="Calibri" panose="020F0502020204030204" pitchFamily="34" charset="0"/>
              </a:rPr>
              <a:t>dall’</a:t>
            </a:r>
            <a:r>
              <a:rPr lang="it-IT" sz="1400" dirty="0">
                <a:latin typeface="Calibri" panose="020F0502020204030204" pitchFamily="34" charset="0"/>
              </a:rPr>
              <a:t>incremento del livello dei ricavi che si è registrato nella prima metà </a:t>
            </a:r>
            <a:r>
              <a:rPr lang="it-IT" sz="1400" dirty="0" smtClean="0">
                <a:latin typeface="Calibri" panose="020F0502020204030204" pitchFamily="34" charset="0"/>
              </a:rPr>
              <a:t>dell’anno</a:t>
            </a:r>
            <a:r>
              <a:rPr lang="it-IT" sz="1400" b="0" dirty="0" smtClean="0">
                <a:latin typeface="Calibri" panose="020F0502020204030204" pitchFamily="34" charset="0"/>
              </a:rPr>
              <a:t> che però risente </a:t>
            </a:r>
            <a:r>
              <a:rPr lang="it-IT" sz="1400" dirty="0" smtClean="0">
                <a:latin typeface="Calibri" panose="020F0502020204030204" pitchFamily="34" charset="0"/>
              </a:rPr>
              <a:t>delle </a:t>
            </a:r>
            <a:r>
              <a:rPr lang="it-IT" sz="1400" dirty="0">
                <a:latin typeface="Calibri" panose="020F0502020204030204" pitchFamily="34" charset="0"/>
              </a:rPr>
              <a:t>previsioni per i prossimi sei </a:t>
            </a:r>
            <a:r>
              <a:rPr lang="it-IT" sz="1400" dirty="0" smtClean="0">
                <a:latin typeface="Calibri" panose="020F0502020204030204" pitchFamily="34" charset="0"/>
              </a:rPr>
              <a:t>mesi</a:t>
            </a:r>
            <a:r>
              <a:rPr lang="it-IT" sz="1400" b="0" dirty="0" smtClean="0">
                <a:latin typeface="Calibri" panose="020F0502020204030204" pitchFamily="34" charset="0"/>
              </a:rPr>
              <a:t> </a:t>
            </a:r>
            <a:r>
              <a:rPr lang="it-IT" sz="1400" b="0" dirty="0">
                <a:latin typeface="Calibri" panose="020F0502020204030204" pitchFamily="34" charset="0"/>
              </a:rPr>
              <a:t>che proiettano le imprese del settore in una situazione di stagnazione. </a:t>
            </a:r>
            <a:r>
              <a:rPr lang="it-IT" sz="1400" dirty="0">
                <a:latin typeface="Calibri" panose="020F0502020204030204" pitchFamily="34" charset="0"/>
              </a:rPr>
              <a:t>A conferma di ciò, 1 impresa su 2 </a:t>
            </a:r>
            <a:r>
              <a:rPr lang="it-IT" sz="1400" dirty="0" smtClean="0">
                <a:latin typeface="Calibri" panose="020F0502020204030204" pitchFamily="34" charset="0"/>
              </a:rPr>
              <a:t>ha dovuto agire sugli investimenti principalmente evitando di effettuare quelli già programmati. </a:t>
            </a:r>
            <a:r>
              <a:rPr lang="it-IT" sz="1400" b="0" dirty="0" smtClean="0">
                <a:latin typeface="Calibri" panose="020F0502020204030204" pitchFamily="34" charset="0"/>
              </a:rPr>
              <a:t>I </a:t>
            </a:r>
            <a:r>
              <a:rPr lang="it-IT" sz="1400" b="0" dirty="0">
                <a:latin typeface="Calibri" panose="020F0502020204030204" pitchFamily="34" charset="0"/>
              </a:rPr>
              <a:t>timori per </a:t>
            </a:r>
            <a:r>
              <a:rPr lang="it-IT" sz="1400" dirty="0">
                <a:latin typeface="Calibri" panose="020F0502020204030204" pitchFamily="34" charset="0"/>
              </a:rPr>
              <a:t>l’incognita «Brexit» </a:t>
            </a:r>
            <a:r>
              <a:rPr lang="it-IT" sz="1400" b="0" dirty="0">
                <a:latin typeface="Calibri" panose="020F0502020204030204" pitchFamily="34" charset="0"/>
              </a:rPr>
              <a:t>(il 22% delle imprese sospetta di subire ripercussioni sulla propria attività), il </a:t>
            </a:r>
            <a:r>
              <a:rPr lang="it-IT" sz="1400" dirty="0">
                <a:latin typeface="Calibri" panose="020F0502020204030204" pitchFamily="34" charset="0"/>
              </a:rPr>
              <a:t>persistente peso della pressione fiscale </a:t>
            </a:r>
            <a:r>
              <a:rPr lang="it-IT" sz="1400" b="0" dirty="0">
                <a:latin typeface="Calibri" panose="020F0502020204030204" pitchFamily="34" charset="0"/>
              </a:rPr>
              <a:t>(l’82% delle imprese considera aumentati gli oneri fiscali negli ultimi due anni), il </a:t>
            </a:r>
            <a:r>
              <a:rPr lang="it-IT" sz="1400" dirty="0">
                <a:latin typeface="Calibri" panose="020F0502020204030204" pitchFamily="34" charset="0"/>
              </a:rPr>
              <a:t>continuo calo dei prezzi </a:t>
            </a:r>
            <a:r>
              <a:rPr lang="it-IT" sz="1400" b="0" dirty="0">
                <a:latin typeface="Calibri" panose="020F0502020204030204" pitchFamily="34" charset="0"/>
              </a:rPr>
              <a:t>(ennesimo segnale di una situazione di deflazione che attanaglia il paese da diversi mesi), concorrono a giustificare quel </a:t>
            </a:r>
            <a:r>
              <a:rPr lang="it-IT" sz="1400" dirty="0">
                <a:latin typeface="Calibri" panose="020F0502020204030204" pitchFamily="34" charset="0"/>
              </a:rPr>
              <a:t>60% di imprenditori che si dice ancora «preoccupato» per il futuro</a:t>
            </a:r>
            <a:r>
              <a:rPr lang="it-IT" sz="1400" dirty="0" smtClean="0">
                <a:latin typeface="Calibri" panose="020F0502020204030204" pitchFamily="34" charset="0"/>
              </a:rPr>
              <a:t>. </a:t>
            </a:r>
            <a:endParaRPr lang="it-IT" sz="1400" dirty="0">
              <a:latin typeface="Calibri" panose="020F0502020204030204" pitchFamily="34" charset="0"/>
            </a:endParaRPr>
          </a:p>
          <a:p>
            <a:pPr algn="just">
              <a:lnSpc>
                <a:spcPct val="110000"/>
              </a:lnSpc>
              <a:spcBef>
                <a:spcPts val="600"/>
              </a:spcBef>
            </a:pPr>
            <a:r>
              <a:rPr lang="it-IT" sz="1400" dirty="0">
                <a:latin typeface="Calibri" panose="020F0502020204030204" pitchFamily="34" charset="0"/>
              </a:rPr>
              <a:t>Notizie in </a:t>
            </a:r>
            <a:r>
              <a:rPr lang="it-IT" sz="1400" dirty="0" smtClean="0">
                <a:latin typeface="Calibri" panose="020F0502020204030204" pitchFamily="34" charset="0"/>
              </a:rPr>
              <a:t>chiaroscuro </a:t>
            </a:r>
            <a:r>
              <a:rPr lang="it-IT" sz="1400" dirty="0">
                <a:latin typeface="Calibri" panose="020F0502020204030204" pitchFamily="34" charset="0"/>
              </a:rPr>
              <a:t>anche sul lato occupazionale</a:t>
            </a:r>
            <a:r>
              <a:rPr lang="it-IT" sz="1400" b="0" dirty="0">
                <a:latin typeface="Calibri" panose="020F0502020204030204" pitchFamily="34" charset="0"/>
              </a:rPr>
              <a:t>. Se il 2015 era coinciso con il primo anno di vera svolta positiva, la revisione del Bonus Occupazionale legato al Jobs </a:t>
            </a:r>
            <a:r>
              <a:rPr lang="it-IT" sz="1400" b="0" dirty="0" err="1">
                <a:latin typeface="Calibri" panose="020F0502020204030204" pitchFamily="34" charset="0"/>
              </a:rPr>
              <a:t>Act</a:t>
            </a:r>
            <a:r>
              <a:rPr lang="it-IT" sz="1400" b="0" dirty="0">
                <a:latin typeface="Calibri" panose="020F0502020204030204" pitchFamily="34" charset="0"/>
              </a:rPr>
              <a:t> ha comportato </a:t>
            </a:r>
            <a:r>
              <a:rPr lang="it-IT" sz="1400" b="0" dirty="0" smtClean="0">
                <a:latin typeface="Calibri" panose="020F0502020204030204" pitchFamily="34" charset="0"/>
              </a:rPr>
              <a:t>un’inevitabile </a:t>
            </a:r>
            <a:r>
              <a:rPr lang="it-IT" sz="1400" b="0" dirty="0">
                <a:latin typeface="Calibri" panose="020F0502020204030204" pitchFamily="34" charset="0"/>
              </a:rPr>
              <a:t>ripercussione in termini di dinamica positiva della tendenza in atto. In questo senso, se i primi sei mesi del 2016 sembrano essere stati utilizzati dagli imprenditori per «assorbire» la modifica, la previsione per la seconda metà dell’anno fa segnare una nuova leggera crescita del ricorso alla riforma.</a:t>
            </a:r>
          </a:p>
          <a:p>
            <a:pPr algn="just">
              <a:lnSpc>
                <a:spcPct val="110000"/>
              </a:lnSpc>
              <a:spcBef>
                <a:spcPts val="600"/>
              </a:spcBef>
            </a:pPr>
            <a:r>
              <a:rPr lang="it-IT" sz="1400" dirty="0">
                <a:latin typeface="Calibri" panose="020F0502020204030204" pitchFamily="34" charset="0"/>
              </a:rPr>
              <a:t>Cresce, anche se in modo impercettibile, la capacità delle imprese del dettaglio alimentare di far fronte ai propri impegni finanziari. </a:t>
            </a:r>
            <a:r>
              <a:rPr lang="it-IT" sz="1400" b="0" dirty="0">
                <a:latin typeface="Calibri" panose="020F0502020204030204" pitchFamily="34" charset="0"/>
              </a:rPr>
              <a:t>Il </a:t>
            </a:r>
            <a:r>
              <a:rPr lang="it-IT" sz="1400" b="0" i="1" dirty="0">
                <a:latin typeface="Calibri" panose="020F0502020204030204" pitchFamily="34" charset="0"/>
              </a:rPr>
              <a:t>trend</a:t>
            </a:r>
            <a:r>
              <a:rPr lang="it-IT" sz="1400" b="0" dirty="0">
                <a:latin typeface="Calibri" panose="020F0502020204030204" pitchFamily="34" charset="0"/>
              </a:rPr>
              <a:t> dei prossimi mesi, tuttavia, lascia presagire un periodo di stagnazione, tanto per i dettaglianti alimentari quanto per gli imprenditori del terziario.</a:t>
            </a:r>
          </a:p>
          <a:p>
            <a:pPr algn="just">
              <a:lnSpc>
                <a:spcPct val="110000"/>
              </a:lnSpc>
              <a:spcBef>
                <a:spcPts val="600"/>
              </a:spcBef>
            </a:pPr>
            <a:r>
              <a:rPr lang="it-IT" sz="1400" b="0" dirty="0">
                <a:latin typeface="Calibri" panose="020F0502020204030204" pitchFamily="34" charset="0"/>
              </a:rPr>
              <a:t>Sul lato credito, </a:t>
            </a:r>
            <a:r>
              <a:rPr lang="it-IT" sz="1400" dirty="0">
                <a:latin typeface="Calibri" panose="020F0502020204030204" pitchFamily="34" charset="0"/>
              </a:rPr>
              <a:t>circa un’impesa su quattro ha chiesto </a:t>
            </a:r>
            <a:r>
              <a:rPr lang="it-IT" sz="1400" b="0" dirty="0">
                <a:latin typeface="Calibri" panose="020F0502020204030204" pitchFamily="34" charset="0"/>
              </a:rPr>
              <a:t>un fido, un finanziamento o la rinegoziazione di un fido o di un finanziamento negli ultimi sei mesi. Tra coloro che hanno inoltrato la domanda, </a:t>
            </a:r>
            <a:r>
              <a:rPr lang="it-IT" sz="1400" dirty="0" smtClean="0">
                <a:latin typeface="Calibri" panose="020F0502020204030204" pitchFamily="34" charset="0"/>
              </a:rPr>
              <a:t>solo il </a:t>
            </a:r>
            <a:r>
              <a:rPr lang="it-IT" sz="1400" dirty="0">
                <a:latin typeface="Calibri" panose="020F0502020204030204" pitchFamily="34" charset="0"/>
              </a:rPr>
              <a:t>38,5% si è visto accordare il credito auspicato.</a:t>
            </a:r>
          </a:p>
        </p:txBody>
      </p:sp>
      <p:sp>
        <p:nvSpPr>
          <p:cNvPr id="5"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1F497D"/>
                </a:solidFill>
                <a:latin typeface="Calibri" panose="020F0502020204030204" pitchFamily="34" charset="0"/>
                <a:cs typeface="Arial" panose="020B0604020202020204" pitchFamily="34" charset="0"/>
              </a:rPr>
              <a:t>premessa | </a:t>
            </a:r>
            <a:r>
              <a:rPr lang="it-IT" altLang="it-IT" sz="2000" dirty="0">
                <a:latin typeface="Calibri" panose="020F0502020204030204" pitchFamily="34" charset="0"/>
                <a:cs typeface="Arial" panose="020B0604020202020204" pitchFamily="34" charset="0"/>
              </a:rPr>
              <a:t>considerazioni generali di sintesi</a:t>
            </a:r>
          </a:p>
        </p:txBody>
      </p:sp>
    </p:spTree>
    <p:extLst>
      <p:ext uri="{BB962C8B-B14F-4D97-AF65-F5344CB8AC3E}">
        <p14:creationId xmlns:p14="http://schemas.microsoft.com/office/powerpoint/2010/main" val="4041007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1007641"/>
            <a:ext cx="2881312"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5400" b="0" kern="0" dirty="0">
                <a:solidFill>
                  <a:srgbClr val="364E88"/>
                </a:solidFill>
                <a:latin typeface="Calibri" panose="020F0502020204030204" pitchFamily="34" charset="0"/>
                <a:cs typeface="Arial" pitchFamily="34" charset="0"/>
              </a:rPr>
              <a:t>agenda</a:t>
            </a:r>
          </a:p>
        </p:txBody>
      </p:sp>
      <p:sp>
        <p:nvSpPr>
          <p:cNvPr id="6" name="Rectangle 3"/>
          <p:cNvSpPr>
            <a:spLocks noChangeArrowheads="1"/>
          </p:cNvSpPr>
          <p:nvPr/>
        </p:nvSpPr>
        <p:spPr bwMode="auto">
          <a:xfrm>
            <a:off x="3811643" y="1426399"/>
            <a:ext cx="5257105" cy="5256213"/>
          </a:xfrm>
          <a:prstGeom prst="rect">
            <a:avLst/>
          </a:prstGeom>
          <a:noFill/>
          <a:ln>
            <a:noFill/>
          </a:ln>
          <a:extLst/>
        </p:spPr>
        <p:txBody>
          <a:bodyPr/>
          <a:lstStyle/>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premessa</a:t>
            </a:r>
          </a:p>
          <a:p>
            <a:pPr>
              <a:lnSpc>
                <a:spcPct val="80000"/>
              </a:lnSpc>
              <a:spcBef>
                <a:spcPts val="200"/>
              </a:spcBef>
              <a:defRPr/>
            </a:pPr>
            <a:endParaRPr lang="it-IT" sz="2800" b="0" dirty="0">
              <a:solidFill>
                <a:srgbClr val="008000"/>
              </a:solidFill>
              <a:latin typeface="Calibri" panose="020F0502020204030204" pitchFamily="34" charset="0"/>
              <a:ea typeface="ＭＳ Ｐゴシック" charset="0"/>
              <a:cs typeface="Arial" charset="0"/>
            </a:endParaRPr>
          </a:p>
          <a:p>
            <a:pPr>
              <a:lnSpc>
                <a:spcPct val="80000"/>
              </a:lnSpc>
              <a:spcBef>
                <a:spcPts val="200"/>
              </a:spcBef>
              <a:defRPr/>
            </a:pPr>
            <a:r>
              <a:rPr lang="it-IT" sz="2800" dirty="0">
                <a:solidFill>
                  <a:srgbClr val="364E88"/>
                </a:solidFill>
                <a:latin typeface="Calibri" panose="020F0502020204030204" pitchFamily="34" charset="0"/>
                <a:ea typeface="ＭＳ Ｐゴシック" charset="0"/>
                <a:cs typeface="Arial" charset="0"/>
              </a:rPr>
              <a:t>clima di fiducia</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congiuntura e tendenze</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osservatorio sul credito</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approfondimento</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metodo e appendice</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a:p>
            <a:pPr>
              <a:lnSpc>
                <a:spcPct val="80000"/>
              </a:lnSpc>
              <a:spcBef>
                <a:spcPts val="200"/>
              </a:spcBef>
              <a:defRPr/>
            </a:pPr>
            <a:r>
              <a:rPr lang="it-IT" sz="2800" b="0" dirty="0">
                <a:solidFill>
                  <a:schemeClr val="bg1">
                    <a:lumMod val="65000"/>
                  </a:schemeClr>
                </a:solidFill>
                <a:latin typeface="Calibri" panose="020F0502020204030204" pitchFamily="34" charset="0"/>
                <a:ea typeface="ＭＳ Ｐゴシック" charset="0"/>
                <a:cs typeface="Arial" charset="0"/>
              </a:rPr>
              <a:t>backup</a:t>
            </a:r>
          </a:p>
          <a:p>
            <a:pPr>
              <a:lnSpc>
                <a:spcPct val="80000"/>
              </a:lnSpc>
              <a:spcBef>
                <a:spcPts val="200"/>
              </a:spcBef>
              <a:defRPr/>
            </a:pPr>
            <a:endParaRPr lang="it-IT" sz="2800" b="0" dirty="0">
              <a:solidFill>
                <a:schemeClr val="bg1">
                  <a:lumMod val="65000"/>
                </a:schemeClr>
              </a:solidFill>
              <a:latin typeface="Calibri" panose="020F0502020204030204" pitchFamily="34" charset="0"/>
              <a:ea typeface="ＭＳ Ｐゴシック" charset="0"/>
              <a:cs typeface="Arial" charset="0"/>
            </a:endParaRPr>
          </a:p>
        </p:txBody>
      </p:sp>
      <p:cxnSp>
        <p:nvCxnSpPr>
          <p:cNvPr id="3" name="Connettore diritto 2"/>
          <p:cNvCxnSpPr/>
          <p:nvPr/>
        </p:nvCxnSpPr>
        <p:spPr bwMode="auto">
          <a:xfrm>
            <a:off x="3491880" y="1390228"/>
            <a:ext cx="0" cy="4824165"/>
          </a:xfrm>
          <a:prstGeom prst="line">
            <a:avLst/>
          </a:prstGeom>
          <a:noFill/>
          <a:ln w="76200" cap="flat" cmpd="sng" algn="ctr">
            <a:solidFill>
              <a:srgbClr val="364E88"/>
            </a:solidFill>
            <a:prstDash val="solid"/>
            <a:round/>
            <a:headEnd type="none" w="med" len="med"/>
            <a:tailEnd type="none" w="med" len="med"/>
          </a:ln>
          <a:effectLst/>
        </p:spPr>
      </p:cxnSp>
      <p:pic>
        <p:nvPicPr>
          <p:cNvPr id="14" name="Immagine 13"/>
          <p:cNvPicPr>
            <a:picLocks noChangeAspect="1"/>
          </p:cNvPicPr>
          <p:nvPr/>
        </p:nvPicPr>
        <p:blipFill>
          <a:blip r:embed="rId3"/>
          <a:stretch>
            <a:fillRect/>
          </a:stretch>
        </p:blipFill>
        <p:spPr>
          <a:xfrm>
            <a:off x="1780833" y="2055890"/>
            <a:ext cx="1278999" cy="1198088"/>
          </a:xfrm>
          <a:prstGeom prst="rect">
            <a:avLst/>
          </a:prstGeom>
        </p:spPr>
      </p:pic>
    </p:spTree>
    <p:extLst>
      <p:ext uri="{BB962C8B-B14F-4D97-AF65-F5344CB8AC3E}">
        <p14:creationId xmlns:p14="http://schemas.microsoft.com/office/powerpoint/2010/main" val="1071436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24000" y="1461600"/>
            <a:ext cx="2797366" cy="1900800"/>
          </a:xfrm>
          <a:prstGeom prst="rect">
            <a:avLst/>
          </a:prstGeom>
        </p:spPr>
      </p:pic>
      <p:pic>
        <p:nvPicPr>
          <p:cNvPr id="5" name="Immagine 4"/>
          <p:cNvPicPr>
            <a:picLocks noChangeAspect="1"/>
          </p:cNvPicPr>
          <p:nvPr/>
        </p:nvPicPr>
        <p:blipFill>
          <a:blip r:embed="rId3"/>
          <a:stretch>
            <a:fillRect/>
          </a:stretch>
        </p:blipFill>
        <p:spPr>
          <a:xfrm>
            <a:off x="6112800" y="1461600"/>
            <a:ext cx="2793064" cy="1900800"/>
          </a:xfrm>
          <a:prstGeom prst="rect">
            <a:avLst/>
          </a:prstGeom>
        </p:spPr>
      </p:pic>
      <p:sp>
        <p:nvSpPr>
          <p:cNvPr id="205" name="Ovale 204"/>
          <p:cNvSpPr/>
          <p:nvPr/>
        </p:nvSpPr>
        <p:spPr bwMode="auto">
          <a:xfrm>
            <a:off x="6393349" y="4437301"/>
            <a:ext cx="688243" cy="688243"/>
          </a:xfrm>
          <a:prstGeom prst="ellipse">
            <a:avLst/>
          </a:prstGeom>
          <a:solidFill>
            <a:schemeClr val="bg1"/>
          </a:solidFill>
          <a:ln w="12700" cap="flat" cmpd="sng" algn="ctr">
            <a:solidFill>
              <a:srgbClr val="364E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06" name="Ovale 205"/>
          <p:cNvSpPr/>
          <p:nvPr/>
        </p:nvSpPr>
        <p:spPr bwMode="auto">
          <a:xfrm>
            <a:off x="7182419" y="4155077"/>
            <a:ext cx="688243" cy="688243"/>
          </a:xfrm>
          <a:prstGeom prst="ellipse">
            <a:avLst/>
          </a:prstGeom>
          <a:solidFill>
            <a:srgbClr val="364E88"/>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02" name="Ovale 201"/>
          <p:cNvSpPr/>
          <p:nvPr/>
        </p:nvSpPr>
        <p:spPr bwMode="auto">
          <a:xfrm>
            <a:off x="3341195" y="4446267"/>
            <a:ext cx="688243" cy="688243"/>
          </a:xfrm>
          <a:prstGeom prst="ellipse">
            <a:avLst/>
          </a:prstGeom>
          <a:solidFill>
            <a:schemeClr val="bg1"/>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03" name="Ovale 202"/>
          <p:cNvSpPr/>
          <p:nvPr/>
        </p:nvSpPr>
        <p:spPr bwMode="auto">
          <a:xfrm>
            <a:off x="4112160" y="4164043"/>
            <a:ext cx="688243" cy="688243"/>
          </a:xfrm>
          <a:prstGeom prst="ellipse">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04" name="Ovale 203"/>
          <p:cNvSpPr/>
          <p:nvPr/>
        </p:nvSpPr>
        <p:spPr bwMode="auto">
          <a:xfrm>
            <a:off x="4896248" y="3867867"/>
            <a:ext cx="688243" cy="688243"/>
          </a:xfrm>
          <a:prstGeom prst="ellipse">
            <a:avLst/>
          </a:prstGeom>
          <a:solidFill>
            <a:schemeClr val="bg1"/>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1268"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1.536 casi, 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
        <p:nvSpPr>
          <p:cNvPr id="11269"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clima di fiducia | </a:t>
            </a:r>
            <a:r>
              <a:rPr lang="it-IT" altLang="it-IT" sz="2000" dirty="0">
                <a:latin typeface="Calibri" panose="020F0502020204030204" pitchFamily="34" charset="0"/>
                <a:cs typeface="Arial" panose="020B0604020202020204" pitchFamily="34" charset="0"/>
              </a:rPr>
              <a:t>cala la fiducia nell’</a:t>
            </a:r>
            <a:r>
              <a:rPr lang="it-IT" altLang="it-IT" sz="2000" u="sng" dirty="0">
                <a:latin typeface="Calibri" panose="020F0502020204030204" pitchFamily="34" charset="0"/>
                <a:cs typeface="Arial" panose="020B0604020202020204" pitchFamily="34" charset="0"/>
              </a:rPr>
              <a:t>andamento dell’economia italiana</a:t>
            </a:r>
            <a:r>
              <a:rPr lang="it-IT" altLang="it-IT" sz="2000" dirty="0">
                <a:latin typeface="Calibri" panose="020F0502020204030204" pitchFamily="34" charset="0"/>
                <a:cs typeface="Arial" panose="020B0604020202020204" pitchFamily="34" charset="0"/>
              </a:rPr>
              <a:t> presso le imprese del commercio al dettaglio alimentare…</a:t>
            </a:r>
          </a:p>
        </p:txBody>
      </p:sp>
      <p:sp>
        <p:nvSpPr>
          <p:cNvPr id="188" name="CasellaDiTesto 187"/>
          <p:cNvSpPr txBox="1"/>
          <p:nvPr/>
        </p:nvSpPr>
        <p:spPr>
          <a:xfrm>
            <a:off x="3227681" y="4559556"/>
            <a:ext cx="915270" cy="461665"/>
          </a:xfrm>
          <a:prstGeom prst="rect">
            <a:avLst/>
          </a:prstGeom>
          <a:noFill/>
        </p:spPr>
        <p:txBody>
          <a:bodyPr wrap="square" rtlCol="0">
            <a:spAutoFit/>
          </a:bodyPr>
          <a:lstStyle/>
          <a:p>
            <a:pPr algn="ctr"/>
            <a:r>
              <a:rPr lang="it-IT" sz="2400" b="0" dirty="0">
                <a:solidFill>
                  <a:srgbClr val="FF6600"/>
                </a:solidFill>
                <a:latin typeface="Calibri" panose="020F0502020204030204" pitchFamily="34" charset="0"/>
              </a:rPr>
              <a:t>37,3</a:t>
            </a:r>
          </a:p>
        </p:txBody>
      </p:sp>
      <p:sp>
        <p:nvSpPr>
          <p:cNvPr id="190" name="CasellaDiTesto 189"/>
          <p:cNvSpPr txBox="1"/>
          <p:nvPr/>
        </p:nvSpPr>
        <p:spPr>
          <a:xfrm>
            <a:off x="3998646" y="4277332"/>
            <a:ext cx="915270" cy="461665"/>
          </a:xfrm>
          <a:prstGeom prst="rect">
            <a:avLst/>
          </a:prstGeom>
          <a:noFill/>
        </p:spPr>
        <p:txBody>
          <a:bodyPr wrap="square" rtlCol="0">
            <a:spAutoFit/>
          </a:bodyPr>
          <a:lstStyle/>
          <a:p>
            <a:pPr algn="ctr"/>
            <a:r>
              <a:rPr lang="it-IT" sz="2400" b="0" dirty="0">
                <a:solidFill>
                  <a:schemeClr val="bg1"/>
                </a:solidFill>
                <a:latin typeface="Calibri" panose="020F0502020204030204" pitchFamily="34" charset="0"/>
              </a:rPr>
              <a:t>36,6</a:t>
            </a:r>
          </a:p>
        </p:txBody>
      </p:sp>
      <p:sp>
        <p:nvSpPr>
          <p:cNvPr id="191" name="CasellaDiTesto 190"/>
          <p:cNvSpPr txBox="1"/>
          <p:nvPr/>
        </p:nvSpPr>
        <p:spPr>
          <a:xfrm>
            <a:off x="4791699" y="3981156"/>
            <a:ext cx="915270" cy="461665"/>
          </a:xfrm>
          <a:prstGeom prst="rect">
            <a:avLst/>
          </a:prstGeom>
          <a:noFill/>
        </p:spPr>
        <p:txBody>
          <a:bodyPr wrap="square" rtlCol="0">
            <a:spAutoFit/>
          </a:bodyPr>
          <a:lstStyle/>
          <a:p>
            <a:pPr algn="ctr"/>
            <a:r>
              <a:rPr lang="it-IT" sz="2400" b="0" dirty="0">
                <a:solidFill>
                  <a:srgbClr val="FF6600"/>
                </a:solidFill>
                <a:latin typeface="Calibri" panose="020F0502020204030204" pitchFamily="34" charset="0"/>
              </a:rPr>
              <a:t>36,0</a:t>
            </a:r>
          </a:p>
        </p:txBody>
      </p:sp>
      <p:sp>
        <p:nvSpPr>
          <p:cNvPr id="192" name="Rettangolo 191"/>
          <p:cNvSpPr/>
          <p:nvPr/>
        </p:nvSpPr>
        <p:spPr>
          <a:xfrm>
            <a:off x="3165088" y="5140837"/>
            <a:ext cx="1072852" cy="307777"/>
          </a:xfrm>
          <a:prstGeom prst="rect">
            <a:avLst/>
          </a:prstGeom>
        </p:spPr>
        <p:txBody>
          <a:bodyPr wrap="square">
            <a:spAutoFit/>
          </a:bodyPr>
          <a:lstStyle/>
          <a:p>
            <a:pPr algn="ctr"/>
            <a:r>
              <a:rPr lang="it-IT" sz="1400" i="1" dirty="0">
                <a:latin typeface="Calibri" panose="020F0502020204030204" pitchFamily="34" charset="0"/>
              </a:rPr>
              <a:t>2015 II</a:t>
            </a:r>
            <a:endParaRPr lang="it-IT" sz="1050" b="1" i="1" dirty="0">
              <a:latin typeface="Calibri" panose="020F0502020204030204" pitchFamily="34" charset="0"/>
            </a:endParaRPr>
          </a:p>
        </p:txBody>
      </p:sp>
      <p:sp>
        <p:nvSpPr>
          <p:cNvPr id="193" name="Rettangolo 192"/>
          <p:cNvSpPr/>
          <p:nvPr/>
        </p:nvSpPr>
        <p:spPr>
          <a:xfrm>
            <a:off x="3972255" y="4861532"/>
            <a:ext cx="1072852" cy="307777"/>
          </a:xfrm>
          <a:prstGeom prst="rect">
            <a:avLst/>
          </a:prstGeom>
        </p:spPr>
        <p:txBody>
          <a:bodyPr wrap="square">
            <a:spAutoFit/>
          </a:bodyPr>
          <a:lstStyle/>
          <a:p>
            <a:pPr algn="ctr"/>
            <a:r>
              <a:rPr lang="it-IT" sz="1400" i="1" dirty="0">
                <a:latin typeface="Calibri" panose="020F0502020204030204" pitchFamily="34" charset="0"/>
              </a:rPr>
              <a:t>2016 I</a:t>
            </a:r>
            <a:endParaRPr lang="it-IT" sz="1050" b="1" i="1" dirty="0">
              <a:latin typeface="Calibri" panose="020F0502020204030204" pitchFamily="34" charset="0"/>
            </a:endParaRPr>
          </a:p>
        </p:txBody>
      </p:sp>
      <p:sp>
        <p:nvSpPr>
          <p:cNvPr id="194" name="Rettangolo 193"/>
          <p:cNvSpPr/>
          <p:nvPr/>
        </p:nvSpPr>
        <p:spPr>
          <a:xfrm>
            <a:off x="4775004" y="4594463"/>
            <a:ext cx="1072852" cy="523220"/>
          </a:xfrm>
          <a:prstGeom prst="rect">
            <a:avLst/>
          </a:prstGeom>
        </p:spPr>
        <p:txBody>
          <a:bodyPr wrap="square">
            <a:spAutoFit/>
          </a:bodyPr>
          <a:lstStyle/>
          <a:p>
            <a:pPr algn="ctr"/>
            <a:r>
              <a:rPr lang="it-IT" sz="1400" i="1" dirty="0">
                <a:latin typeface="Calibri" panose="020F0502020204030204" pitchFamily="34" charset="0"/>
              </a:rPr>
              <a:t>2016 II (</a:t>
            </a:r>
            <a:r>
              <a:rPr lang="it-IT" sz="1400" i="1" dirty="0" err="1">
                <a:latin typeface="Calibri" panose="020F0502020204030204" pitchFamily="34" charset="0"/>
              </a:rPr>
              <a:t>prev</a:t>
            </a:r>
            <a:r>
              <a:rPr lang="it-IT" sz="1400" i="1" dirty="0">
                <a:latin typeface="Calibri" panose="020F0502020204030204" pitchFamily="34" charset="0"/>
              </a:rPr>
              <a:t>)</a:t>
            </a:r>
            <a:endParaRPr lang="it-IT" sz="1050" b="1" i="1" dirty="0">
              <a:latin typeface="Calibri" panose="020F0502020204030204" pitchFamily="34" charset="0"/>
            </a:endParaRPr>
          </a:p>
        </p:txBody>
      </p:sp>
      <p:sp>
        <p:nvSpPr>
          <p:cNvPr id="195" name="CasellaDiTesto 194"/>
          <p:cNvSpPr txBox="1"/>
          <p:nvPr/>
        </p:nvSpPr>
        <p:spPr>
          <a:xfrm>
            <a:off x="6279835" y="4550590"/>
            <a:ext cx="915270" cy="461665"/>
          </a:xfrm>
          <a:prstGeom prst="rect">
            <a:avLst/>
          </a:prstGeom>
          <a:noFill/>
        </p:spPr>
        <p:txBody>
          <a:bodyPr wrap="square" rtlCol="0">
            <a:spAutoFit/>
          </a:bodyPr>
          <a:lstStyle/>
          <a:p>
            <a:pPr algn="ctr"/>
            <a:r>
              <a:rPr lang="it-IT" sz="2400" b="0" dirty="0">
                <a:solidFill>
                  <a:srgbClr val="364E88"/>
                </a:solidFill>
                <a:latin typeface="Calibri" panose="020F0502020204030204" pitchFamily="34" charset="0"/>
              </a:rPr>
              <a:t>36,9</a:t>
            </a:r>
          </a:p>
        </p:txBody>
      </p:sp>
      <p:sp>
        <p:nvSpPr>
          <p:cNvPr id="196" name="CasellaDiTesto 195"/>
          <p:cNvSpPr txBox="1"/>
          <p:nvPr/>
        </p:nvSpPr>
        <p:spPr>
          <a:xfrm>
            <a:off x="7068905" y="4268366"/>
            <a:ext cx="915270" cy="461665"/>
          </a:xfrm>
          <a:prstGeom prst="rect">
            <a:avLst/>
          </a:prstGeom>
          <a:noFill/>
        </p:spPr>
        <p:txBody>
          <a:bodyPr wrap="square" rtlCol="0">
            <a:spAutoFit/>
          </a:bodyPr>
          <a:lstStyle/>
          <a:p>
            <a:pPr algn="ctr"/>
            <a:r>
              <a:rPr lang="it-IT" sz="2400" b="0" dirty="0">
                <a:solidFill>
                  <a:schemeClr val="bg1"/>
                </a:solidFill>
                <a:latin typeface="Calibri" panose="020F0502020204030204" pitchFamily="34" charset="0"/>
              </a:rPr>
              <a:t>39,0</a:t>
            </a:r>
          </a:p>
        </p:txBody>
      </p:sp>
      <p:sp>
        <p:nvSpPr>
          <p:cNvPr id="197" name="Ovale 196"/>
          <p:cNvSpPr/>
          <p:nvPr/>
        </p:nvSpPr>
        <p:spPr bwMode="auto">
          <a:xfrm>
            <a:off x="7929930" y="3858901"/>
            <a:ext cx="688243" cy="688243"/>
          </a:xfrm>
          <a:prstGeom prst="ellipse">
            <a:avLst/>
          </a:prstGeom>
          <a:solidFill>
            <a:schemeClr val="bg1"/>
          </a:solidFill>
          <a:ln w="12700" cap="flat" cmpd="sng" algn="ctr">
            <a:solidFill>
              <a:srgbClr val="364E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98" name="Rettangolo 197"/>
          <p:cNvSpPr/>
          <p:nvPr/>
        </p:nvSpPr>
        <p:spPr>
          <a:xfrm>
            <a:off x="6217242" y="5131871"/>
            <a:ext cx="1072852" cy="307777"/>
          </a:xfrm>
          <a:prstGeom prst="rect">
            <a:avLst/>
          </a:prstGeom>
        </p:spPr>
        <p:txBody>
          <a:bodyPr wrap="square">
            <a:spAutoFit/>
          </a:bodyPr>
          <a:lstStyle/>
          <a:p>
            <a:pPr algn="ctr"/>
            <a:r>
              <a:rPr lang="it-IT" sz="1400" i="1" dirty="0">
                <a:latin typeface="Calibri" panose="020F0502020204030204" pitchFamily="34" charset="0"/>
              </a:rPr>
              <a:t>2015 II</a:t>
            </a:r>
            <a:endParaRPr lang="it-IT" sz="1050" b="1" i="1" dirty="0">
              <a:latin typeface="Calibri" panose="020F0502020204030204" pitchFamily="34" charset="0"/>
            </a:endParaRPr>
          </a:p>
        </p:txBody>
      </p:sp>
      <p:sp>
        <p:nvSpPr>
          <p:cNvPr id="199" name="Rettangolo 198"/>
          <p:cNvSpPr/>
          <p:nvPr/>
        </p:nvSpPr>
        <p:spPr>
          <a:xfrm>
            <a:off x="7042514" y="4852566"/>
            <a:ext cx="1072852" cy="307777"/>
          </a:xfrm>
          <a:prstGeom prst="rect">
            <a:avLst/>
          </a:prstGeom>
        </p:spPr>
        <p:txBody>
          <a:bodyPr wrap="square">
            <a:spAutoFit/>
          </a:bodyPr>
          <a:lstStyle/>
          <a:p>
            <a:pPr algn="ctr"/>
            <a:r>
              <a:rPr lang="it-IT" sz="1400" i="1" dirty="0">
                <a:latin typeface="Calibri" panose="020F0502020204030204" pitchFamily="34" charset="0"/>
              </a:rPr>
              <a:t>2016 I</a:t>
            </a:r>
            <a:endParaRPr lang="it-IT" sz="1050" b="1" i="1" dirty="0">
              <a:latin typeface="Calibri" panose="020F0502020204030204" pitchFamily="34" charset="0"/>
            </a:endParaRPr>
          </a:p>
        </p:txBody>
      </p:sp>
      <p:sp>
        <p:nvSpPr>
          <p:cNvPr id="200" name="Rettangolo 199"/>
          <p:cNvSpPr/>
          <p:nvPr/>
        </p:nvSpPr>
        <p:spPr>
          <a:xfrm>
            <a:off x="7808686" y="4585497"/>
            <a:ext cx="1072852" cy="523220"/>
          </a:xfrm>
          <a:prstGeom prst="rect">
            <a:avLst/>
          </a:prstGeom>
        </p:spPr>
        <p:txBody>
          <a:bodyPr wrap="square">
            <a:spAutoFit/>
          </a:bodyPr>
          <a:lstStyle/>
          <a:p>
            <a:pPr algn="ctr"/>
            <a:r>
              <a:rPr lang="it-IT" sz="1400" i="1" dirty="0">
                <a:latin typeface="Calibri" panose="020F0502020204030204" pitchFamily="34" charset="0"/>
              </a:rPr>
              <a:t>2016 II (</a:t>
            </a:r>
            <a:r>
              <a:rPr lang="it-IT" sz="1400" i="1" dirty="0" err="1">
                <a:latin typeface="Calibri" panose="020F0502020204030204" pitchFamily="34" charset="0"/>
              </a:rPr>
              <a:t>prev</a:t>
            </a:r>
            <a:r>
              <a:rPr lang="it-IT" sz="1400" i="1" dirty="0">
                <a:latin typeface="Calibri" panose="020F0502020204030204" pitchFamily="34" charset="0"/>
              </a:rPr>
              <a:t>)</a:t>
            </a:r>
            <a:endParaRPr lang="it-IT" sz="1050" b="1" i="1" dirty="0">
              <a:latin typeface="Calibri" panose="020F0502020204030204" pitchFamily="34" charset="0"/>
            </a:endParaRPr>
          </a:p>
        </p:txBody>
      </p:sp>
      <p:sp>
        <p:nvSpPr>
          <p:cNvPr id="201" name="Rettangolo 200"/>
          <p:cNvSpPr/>
          <p:nvPr/>
        </p:nvSpPr>
        <p:spPr>
          <a:xfrm>
            <a:off x="395288" y="1283276"/>
            <a:ext cx="2503384" cy="1569660"/>
          </a:xfrm>
          <a:prstGeom prst="rect">
            <a:avLst/>
          </a:prstGeom>
        </p:spPr>
        <p:txBody>
          <a:bodyPr wrap="square">
            <a:spAutoFit/>
          </a:bodyPr>
          <a:lstStyle/>
          <a:p>
            <a:r>
              <a:rPr lang="it-IT" sz="1600" dirty="0">
                <a:latin typeface="Calibri" panose="020F0502020204030204" pitchFamily="34" charset="0"/>
              </a:rPr>
              <a:t>A suo giudizio la </a:t>
            </a:r>
            <a:r>
              <a:rPr lang="it-IT" sz="1600" u="sng" dirty="0">
                <a:latin typeface="Calibri" panose="020F0502020204030204" pitchFamily="34" charset="0"/>
              </a:rPr>
              <a:t>situazione economica generale dell’Italia</a:t>
            </a:r>
            <a:r>
              <a:rPr lang="it-IT" sz="1600" dirty="0">
                <a:latin typeface="Calibri" panose="020F0502020204030204" pitchFamily="34" charset="0"/>
              </a:rPr>
              <a:t>, a prescindere dalla situazione della Sua impresa e del Suo settore, negli ultimi sei mesi è…?</a:t>
            </a:r>
          </a:p>
        </p:txBody>
      </p:sp>
      <p:sp>
        <p:nvSpPr>
          <p:cNvPr id="207" name="CasellaDiTesto 206"/>
          <p:cNvSpPr txBox="1"/>
          <p:nvPr/>
        </p:nvSpPr>
        <p:spPr>
          <a:xfrm>
            <a:off x="7825381" y="3972190"/>
            <a:ext cx="915270" cy="461665"/>
          </a:xfrm>
          <a:prstGeom prst="rect">
            <a:avLst/>
          </a:prstGeom>
          <a:noFill/>
        </p:spPr>
        <p:txBody>
          <a:bodyPr wrap="square" rtlCol="0">
            <a:spAutoFit/>
          </a:bodyPr>
          <a:lstStyle/>
          <a:p>
            <a:pPr algn="ctr"/>
            <a:r>
              <a:rPr lang="it-IT" sz="2400" b="0" dirty="0">
                <a:solidFill>
                  <a:srgbClr val="1F4E79"/>
                </a:solidFill>
                <a:latin typeface="Calibri" panose="020F0502020204030204" pitchFamily="34" charset="0"/>
              </a:rPr>
              <a:t>38,1</a:t>
            </a:r>
          </a:p>
        </p:txBody>
      </p:sp>
      <p:sp>
        <p:nvSpPr>
          <p:cNvPr id="208" name="Rettangolo 207"/>
          <p:cNvSpPr/>
          <p:nvPr/>
        </p:nvSpPr>
        <p:spPr bwMode="auto">
          <a:xfrm>
            <a:off x="6073226" y="3479863"/>
            <a:ext cx="2864306" cy="1982317"/>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209" name="Rettangolo 208"/>
          <p:cNvSpPr/>
          <p:nvPr/>
        </p:nvSpPr>
        <p:spPr bwMode="auto">
          <a:xfrm>
            <a:off x="2987824" y="3479863"/>
            <a:ext cx="2864306" cy="1982317"/>
          </a:xfrm>
          <a:prstGeom prst="rect">
            <a:avLst/>
          </a:prstGeom>
          <a:no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211" name="Rettangolo 210"/>
          <p:cNvSpPr/>
          <p:nvPr/>
        </p:nvSpPr>
        <p:spPr>
          <a:xfrm>
            <a:off x="395287" y="3009652"/>
            <a:ext cx="2527885" cy="2800767"/>
          </a:xfrm>
          <a:prstGeom prst="rect">
            <a:avLst/>
          </a:prstGeom>
        </p:spPr>
        <p:txBody>
          <a:bodyPr wrap="square">
            <a:spAutoFit/>
          </a:bodyPr>
          <a:lstStyle/>
          <a:p>
            <a:r>
              <a:rPr lang="it-IT" sz="1600" b="0" dirty="0">
                <a:latin typeface="Calibri" panose="020F0502020204030204" pitchFamily="34" charset="0"/>
              </a:rPr>
              <a:t>Si interrompe la crescita in termini di fiducia nell’economia del paese secondo le imprese del dettaglio alimentare. Il </a:t>
            </a:r>
            <a:r>
              <a:rPr lang="it-IT" sz="1600" b="0" i="1" dirty="0">
                <a:latin typeface="Calibri" panose="020F0502020204030204" pitchFamily="34" charset="0"/>
              </a:rPr>
              <a:t>trend </a:t>
            </a:r>
            <a:r>
              <a:rPr lang="it-IT" sz="1600" b="0" dirty="0">
                <a:latin typeface="Calibri" panose="020F0502020204030204" pitchFamily="34" charset="0"/>
              </a:rPr>
              <a:t>per la seconda parte dell’anno evidenzia un ulteriore peggioramento della situazione, comune a tutte le imprese del terziario.</a:t>
            </a:r>
          </a:p>
        </p:txBody>
      </p:sp>
      <p:sp>
        <p:nvSpPr>
          <p:cNvPr id="10" name="CasellaDiTesto 9"/>
          <p:cNvSpPr txBox="1"/>
          <p:nvPr/>
        </p:nvSpPr>
        <p:spPr>
          <a:xfrm>
            <a:off x="2898672" y="5493190"/>
            <a:ext cx="6102186" cy="240066"/>
          </a:xfrm>
          <a:prstGeom prst="rect">
            <a:avLst/>
          </a:prstGeom>
          <a:noFill/>
        </p:spPr>
        <p:txBody>
          <a:bodyPr wrap="square" rtlCol="0">
            <a:spAutoFit/>
          </a:bodyPr>
          <a:lstStyle/>
          <a:p>
            <a:r>
              <a:rPr lang="it-IT" sz="960" b="0" i="1" dirty="0">
                <a:latin typeface="Calibri" panose="020F0502020204030204" pitchFamily="34" charset="0"/>
              </a:rPr>
              <a:t>Sono riportati i dati relativi al secondo semestre 2015, primo semestre 2016 e la previsione al secondo semestre 2016.</a:t>
            </a:r>
          </a:p>
        </p:txBody>
      </p:sp>
      <p:sp>
        <p:nvSpPr>
          <p:cNvPr id="4" name="CasellaDiTesto 3"/>
          <p:cNvSpPr txBox="1"/>
          <p:nvPr/>
        </p:nvSpPr>
        <p:spPr>
          <a:xfrm>
            <a:off x="6075665" y="3472926"/>
            <a:ext cx="1764970" cy="338554"/>
          </a:xfrm>
          <a:prstGeom prst="rect">
            <a:avLst/>
          </a:prstGeom>
          <a:noFill/>
        </p:spPr>
        <p:txBody>
          <a:bodyPr wrap="none" rtlCol="0">
            <a:spAutoFit/>
          </a:bodyPr>
          <a:lstStyle/>
          <a:p>
            <a:r>
              <a:rPr lang="it-IT" sz="1600" dirty="0">
                <a:latin typeface="Calibri" panose="020F0502020204030204" pitchFamily="34" charset="0"/>
              </a:rPr>
              <a:t>Terziario </a:t>
            </a:r>
            <a:r>
              <a:rPr lang="it-IT" sz="1200" b="0" i="1" dirty="0">
                <a:latin typeface="Calibri" panose="020F0502020204030204" pitchFamily="34" charset="0"/>
              </a:rPr>
              <a:t>(andamento)</a:t>
            </a:r>
            <a:endParaRPr lang="en-US" sz="1200" dirty="0">
              <a:latin typeface="Calibri" panose="020F0502020204030204" pitchFamily="34" charset="0"/>
            </a:endParaRPr>
          </a:p>
        </p:txBody>
      </p:sp>
      <p:sp>
        <p:nvSpPr>
          <p:cNvPr id="32" name="CasellaDiTesto 31"/>
          <p:cNvSpPr txBox="1"/>
          <p:nvPr/>
        </p:nvSpPr>
        <p:spPr>
          <a:xfrm>
            <a:off x="2991012" y="3472926"/>
            <a:ext cx="2783775" cy="338554"/>
          </a:xfrm>
          <a:prstGeom prst="rect">
            <a:avLst/>
          </a:prstGeom>
          <a:noFill/>
        </p:spPr>
        <p:txBody>
          <a:bodyPr wrap="none" rtlCol="0">
            <a:spAutoFit/>
          </a:bodyPr>
          <a:lstStyle/>
          <a:p>
            <a:r>
              <a:rPr lang="it-IT" sz="1600" dirty="0">
                <a:latin typeface="Calibri" panose="020F0502020204030204" pitchFamily="34" charset="0"/>
              </a:rPr>
              <a:t>Dettaglio alimentare </a:t>
            </a:r>
            <a:r>
              <a:rPr lang="it-IT" sz="1200" b="0" i="1" dirty="0">
                <a:latin typeface="Calibri" panose="020F0502020204030204" pitchFamily="34" charset="0"/>
              </a:rPr>
              <a:t>(andamento)</a:t>
            </a:r>
            <a:endParaRPr lang="en-US" sz="1200" b="0" i="1" dirty="0">
              <a:latin typeface="Calibri" panose="020F0502020204030204" pitchFamily="34" charset="0"/>
            </a:endParaRPr>
          </a:p>
        </p:txBody>
      </p:sp>
      <p:sp>
        <p:nvSpPr>
          <p:cNvPr id="35" name="CasellaDiTesto 34"/>
          <p:cNvSpPr txBox="1"/>
          <p:nvPr/>
        </p:nvSpPr>
        <p:spPr>
          <a:xfrm>
            <a:off x="6072477" y="1334952"/>
            <a:ext cx="1476558" cy="338554"/>
          </a:xfrm>
          <a:prstGeom prst="rect">
            <a:avLst/>
          </a:prstGeom>
          <a:noFill/>
        </p:spPr>
        <p:txBody>
          <a:bodyPr wrap="none" rtlCol="0">
            <a:spAutoFit/>
          </a:bodyPr>
          <a:lstStyle/>
          <a:p>
            <a:r>
              <a:rPr lang="it-IT" sz="1600" dirty="0">
                <a:latin typeface="Calibri" panose="020F0502020204030204" pitchFamily="34" charset="0"/>
              </a:rPr>
              <a:t>Terziario </a:t>
            </a:r>
            <a:r>
              <a:rPr lang="it-IT" sz="1200" b="0" i="1" dirty="0">
                <a:latin typeface="Calibri" panose="020F0502020204030204" pitchFamily="34" charset="0"/>
              </a:rPr>
              <a:t>(2016 I)</a:t>
            </a:r>
            <a:endParaRPr lang="en-US" sz="1200" b="0" i="1" dirty="0">
              <a:latin typeface="Calibri" panose="020F0502020204030204" pitchFamily="34" charset="0"/>
            </a:endParaRPr>
          </a:p>
        </p:txBody>
      </p:sp>
      <p:sp>
        <p:nvSpPr>
          <p:cNvPr id="36" name="CasellaDiTesto 35"/>
          <p:cNvSpPr txBox="1"/>
          <p:nvPr/>
        </p:nvSpPr>
        <p:spPr>
          <a:xfrm>
            <a:off x="2987824" y="1334952"/>
            <a:ext cx="2504981" cy="338554"/>
          </a:xfrm>
          <a:prstGeom prst="rect">
            <a:avLst/>
          </a:prstGeom>
          <a:noFill/>
        </p:spPr>
        <p:txBody>
          <a:bodyPr wrap="none" rtlCol="0">
            <a:spAutoFit/>
          </a:bodyPr>
          <a:lstStyle/>
          <a:p>
            <a:r>
              <a:rPr lang="it-IT" sz="1600" dirty="0">
                <a:latin typeface="Calibri" panose="020F0502020204030204" pitchFamily="34" charset="0"/>
              </a:rPr>
              <a:t>Dettaglio alimentare </a:t>
            </a:r>
            <a:r>
              <a:rPr lang="it-IT" sz="1200" b="0" i="1" dirty="0">
                <a:latin typeface="Calibri" panose="020F0502020204030204" pitchFamily="34" charset="0"/>
              </a:rPr>
              <a:t>(2016 I)</a:t>
            </a:r>
            <a:endParaRPr lang="en-US" sz="1200" b="0" i="1" dirty="0">
              <a:latin typeface="Calibri" panose="020F0502020204030204" pitchFamily="34" charset="0"/>
            </a:endParaRPr>
          </a:p>
        </p:txBody>
      </p:sp>
      <p:sp>
        <p:nvSpPr>
          <p:cNvPr id="37" name="Rettangolo 36"/>
          <p:cNvSpPr/>
          <p:nvPr/>
        </p:nvSpPr>
        <p:spPr bwMode="auto">
          <a:xfrm>
            <a:off x="6073226" y="1364947"/>
            <a:ext cx="2864306" cy="1982317"/>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8" name="Rettangolo 37"/>
          <p:cNvSpPr/>
          <p:nvPr/>
        </p:nvSpPr>
        <p:spPr bwMode="auto">
          <a:xfrm>
            <a:off x="2987824" y="1364947"/>
            <a:ext cx="2864306" cy="1982317"/>
          </a:xfrm>
          <a:prstGeom prst="rect">
            <a:avLst/>
          </a:prstGeom>
          <a:no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32567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477704" y="2776708"/>
            <a:ext cx="8208144" cy="2247653"/>
          </a:xfrm>
          <a:prstGeom prst="rect">
            <a:avLst/>
          </a:prstGeom>
        </p:spPr>
      </p:pic>
      <p:sp>
        <p:nvSpPr>
          <p:cNvPr id="3"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clima di fiducia | </a:t>
            </a:r>
            <a:r>
              <a:rPr lang="it-IT" altLang="it-IT" sz="2000" dirty="0">
                <a:latin typeface="Calibri" panose="020F0502020204030204" pitchFamily="34" charset="0"/>
                <a:cs typeface="Arial" panose="020B0604020202020204" pitchFamily="34" charset="0"/>
              </a:rPr>
              <a:t>la situazione economica </a:t>
            </a:r>
            <a:r>
              <a:rPr lang="it-IT" altLang="it-IT" sz="2000" dirty="0" err="1">
                <a:latin typeface="Calibri" panose="020F0502020204030204" pitchFamily="34" charset="0"/>
                <a:cs typeface="Arial" panose="020B0604020202020204" pitchFamily="34" charset="0"/>
              </a:rPr>
              <a:t>dell’italia</a:t>
            </a:r>
            <a:r>
              <a:rPr lang="it-IT" altLang="it-IT" sz="2000" dirty="0">
                <a:latin typeface="Calibri" panose="020F0502020204030204" pitchFamily="34" charset="0"/>
                <a:cs typeface="Arial" panose="020B0604020202020204" pitchFamily="34" charset="0"/>
              </a:rPr>
              <a:t>…</a:t>
            </a:r>
          </a:p>
          <a:p>
            <a:pPr eaLnBrk="1" hangingPunct="1"/>
            <a:r>
              <a:rPr lang="it-IT" altLang="it-IT" sz="2000" b="0" i="1" dirty="0">
                <a:latin typeface="Calibri" panose="020F0502020204030204" pitchFamily="34" charset="0"/>
                <a:cs typeface="Arial" panose="020B0604020202020204" pitchFamily="34" charset="0"/>
              </a:rPr>
              <a:t>(analisi per dimensione e per macro area)</a:t>
            </a:r>
          </a:p>
        </p:txBody>
      </p:sp>
      <p:sp>
        <p:nvSpPr>
          <p:cNvPr id="5" name="CasellaDiTesto 9"/>
          <p:cNvSpPr txBox="1">
            <a:spLocks noChangeArrowheads="1"/>
          </p:cNvSpPr>
          <p:nvPr/>
        </p:nvSpPr>
        <p:spPr bwMode="auto">
          <a:xfrm>
            <a:off x="395288" y="1333217"/>
            <a:ext cx="85417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800" b="0" dirty="0">
                <a:latin typeface="Calibri" panose="020F0502020204030204" pitchFamily="34" charset="0"/>
              </a:rPr>
              <a:t>A suo giudizio la </a:t>
            </a:r>
            <a:r>
              <a:rPr lang="it-IT" sz="1800" u="sng" dirty="0">
                <a:latin typeface="Calibri" panose="020F0502020204030204" pitchFamily="34" charset="0"/>
              </a:rPr>
              <a:t>situazione economica generale dell’Italia</a:t>
            </a:r>
            <a:r>
              <a:rPr lang="it-IT" sz="1800" b="0" dirty="0">
                <a:latin typeface="Calibri" panose="020F0502020204030204" pitchFamily="34" charset="0"/>
              </a:rPr>
              <a:t>, a prescindere dalla situazione della Sua impresa e del Suo settore, negli ultimi sei mesi è migliorata, è rimasta invariata, è peggiorata?</a:t>
            </a:r>
          </a:p>
        </p:txBody>
      </p:sp>
      <p:sp>
        <p:nvSpPr>
          <p:cNvPr id="7"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a:t>
            </a:r>
            <a:r>
              <a:rPr lang="it-IT" altLang="it-IT" sz="900" b="0" dirty="0">
                <a:latin typeface="Calibri" panose="020F0502020204030204" pitchFamily="34" charset="0"/>
              </a:rPr>
              <a:t> 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Tree>
    <p:extLst>
      <p:ext uri="{BB962C8B-B14F-4D97-AF65-F5344CB8AC3E}">
        <p14:creationId xmlns:p14="http://schemas.microsoft.com/office/powerpoint/2010/main" val="4274836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024000" y="1461600"/>
            <a:ext cx="2797366" cy="1900800"/>
          </a:xfrm>
          <a:prstGeom prst="rect">
            <a:avLst/>
          </a:prstGeom>
        </p:spPr>
      </p:pic>
      <p:pic>
        <p:nvPicPr>
          <p:cNvPr id="3" name="Immagine 2"/>
          <p:cNvPicPr>
            <a:picLocks noChangeAspect="1"/>
          </p:cNvPicPr>
          <p:nvPr/>
        </p:nvPicPr>
        <p:blipFill>
          <a:blip r:embed="rId3"/>
          <a:stretch>
            <a:fillRect/>
          </a:stretch>
        </p:blipFill>
        <p:spPr>
          <a:xfrm>
            <a:off x="6112800" y="1461600"/>
            <a:ext cx="2793064" cy="1900800"/>
          </a:xfrm>
          <a:prstGeom prst="rect">
            <a:avLst/>
          </a:prstGeom>
        </p:spPr>
      </p:pic>
      <p:sp>
        <p:nvSpPr>
          <p:cNvPr id="61" name="Rectangle 4"/>
          <p:cNvSpPr txBox="1">
            <a:spLocks noChangeArrowheads="1"/>
          </p:cNvSpPr>
          <p:nvPr/>
        </p:nvSpPr>
        <p:spPr bwMode="auto">
          <a:xfrm>
            <a:off x="395288" y="188913"/>
            <a:ext cx="846393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clima di fiducia | </a:t>
            </a:r>
            <a:r>
              <a:rPr lang="it-IT" altLang="it-IT" sz="2000" dirty="0">
                <a:latin typeface="Calibri" panose="020F0502020204030204" pitchFamily="34" charset="0"/>
                <a:cs typeface="Arial" panose="020B0604020202020204" pitchFamily="34" charset="0"/>
              </a:rPr>
              <a:t>le imprese del commercio al dettaglio alimentare si mostrano meno fiduciose anche con riferimento all’</a:t>
            </a:r>
            <a:r>
              <a:rPr lang="it-IT" altLang="it-IT" sz="2000" u="sng" dirty="0">
                <a:latin typeface="Calibri" panose="020F0502020204030204" pitchFamily="34" charset="0"/>
                <a:cs typeface="Arial" panose="020B0604020202020204" pitchFamily="34" charset="0"/>
              </a:rPr>
              <a:t>andamento della propria impresa</a:t>
            </a:r>
            <a:r>
              <a:rPr lang="it-IT" altLang="it-IT" sz="2000" dirty="0">
                <a:latin typeface="Calibri" panose="020F0502020204030204" pitchFamily="34" charset="0"/>
                <a:cs typeface="Arial" panose="020B0604020202020204" pitchFamily="34" charset="0"/>
              </a:rPr>
              <a:t>…</a:t>
            </a:r>
          </a:p>
        </p:txBody>
      </p:sp>
      <p:sp>
        <p:nvSpPr>
          <p:cNvPr id="31" name="Ovale 30"/>
          <p:cNvSpPr/>
          <p:nvPr/>
        </p:nvSpPr>
        <p:spPr bwMode="auto">
          <a:xfrm>
            <a:off x="6393349" y="4437301"/>
            <a:ext cx="688243" cy="688243"/>
          </a:xfrm>
          <a:prstGeom prst="ellipse">
            <a:avLst/>
          </a:prstGeom>
          <a:solidFill>
            <a:schemeClr val="bg1"/>
          </a:solidFill>
          <a:ln w="12700" cap="flat" cmpd="sng" algn="ctr">
            <a:solidFill>
              <a:srgbClr val="364E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6" name="Ovale 35"/>
          <p:cNvSpPr/>
          <p:nvPr/>
        </p:nvSpPr>
        <p:spPr bwMode="auto">
          <a:xfrm>
            <a:off x="7182419" y="4155077"/>
            <a:ext cx="688243" cy="688243"/>
          </a:xfrm>
          <a:prstGeom prst="ellipse">
            <a:avLst/>
          </a:prstGeom>
          <a:solidFill>
            <a:srgbClr val="364E88"/>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7" name="Ovale 36"/>
          <p:cNvSpPr/>
          <p:nvPr/>
        </p:nvSpPr>
        <p:spPr bwMode="auto">
          <a:xfrm>
            <a:off x="3341195" y="4446267"/>
            <a:ext cx="688243" cy="688243"/>
          </a:xfrm>
          <a:prstGeom prst="ellipse">
            <a:avLst/>
          </a:prstGeom>
          <a:solidFill>
            <a:schemeClr val="bg1"/>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8" name="Ovale 37"/>
          <p:cNvSpPr/>
          <p:nvPr/>
        </p:nvSpPr>
        <p:spPr bwMode="auto">
          <a:xfrm>
            <a:off x="4112160" y="4164043"/>
            <a:ext cx="688243" cy="688243"/>
          </a:xfrm>
          <a:prstGeom prst="ellipse">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9" name="Ovale 38"/>
          <p:cNvSpPr/>
          <p:nvPr/>
        </p:nvSpPr>
        <p:spPr bwMode="auto">
          <a:xfrm>
            <a:off x="4896248" y="3867867"/>
            <a:ext cx="688243" cy="688243"/>
          </a:xfrm>
          <a:prstGeom prst="ellipse">
            <a:avLst/>
          </a:prstGeom>
          <a:solidFill>
            <a:schemeClr val="bg1"/>
          </a:solid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2" name="CasellaDiTesto 41"/>
          <p:cNvSpPr txBox="1"/>
          <p:nvPr/>
        </p:nvSpPr>
        <p:spPr>
          <a:xfrm>
            <a:off x="3227681" y="4559556"/>
            <a:ext cx="915270" cy="461665"/>
          </a:xfrm>
          <a:prstGeom prst="rect">
            <a:avLst/>
          </a:prstGeom>
          <a:noFill/>
        </p:spPr>
        <p:txBody>
          <a:bodyPr wrap="square" rtlCol="0">
            <a:spAutoFit/>
          </a:bodyPr>
          <a:lstStyle/>
          <a:p>
            <a:pPr algn="ctr"/>
            <a:r>
              <a:rPr lang="it-IT" sz="2400" b="0" dirty="0">
                <a:solidFill>
                  <a:srgbClr val="FF6600"/>
                </a:solidFill>
                <a:latin typeface="Calibri" panose="020F0502020204030204" pitchFamily="34" charset="0"/>
              </a:rPr>
              <a:t>42,8</a:t>
            </a:r>
          </a:p>
        </p:txBody>
      </p:sp>
      <p:sp>
        <p:nvSpPr>
          <p:cNvPr id="43" name="CasellaDiTesto 42"/>
          <p:cNvSpPr txBox="1"/>
          <p:nvPr/>
        </p:nvSpPr>
        <p:spPr>
          <a:xfrm>
            <a:off x="3998646" y="4277332"/>
            <a:ext cx="915270" cy="461665"/>
          </a:xfrm>
          <a:prstGeom prst="rect">
            <a:avLst/>
          </a:prstGeom>
          <a:noFill/>
        </p:spPr>
        <p:txBody>
          <a:bodyPr wrap="square" rtlCol="0">
            <a:spAutoFit/>
          </a:bodyPr>
          <a:lstStyle/>
          <a:p>
            <a:pPr algn="ctr"/>
            <a:r>
              <a:rPr lang="it-IT" sz="2400" b="0" dirty="0">
                <a:solidFill>
                  <a:schemeClr val="bg1"/>
                </a:solidFill>
                <a:latin typeface="Calibri" panose="020F0502020204030204" pitchFamily="34" charset="0"/>
              </a:rPr>
              <a:t>42,0</a:t>
            </a:r>
          </a:p>
        </p:txBody>
      </p:sp>
      <p:sp>
        <p:nvSpPr>
          <p:cNvPr id="44" name="CasellaDiTesto 43"/>
          <p:cNvSpPr txBox="1"/>
          <p:nvPr/>
        </p:nvSpPr>
        <p:spPr>
          <a:xfrm>
            <a:off x="4791699" y="3981156"/>
            <a:ext cx="915270" cy="461665"/>
          </a:xfrm>
          <a:prstGeom prst="rect">
            <a:avLst/>
          </a:prstGeom>
          <a:noFill/>
        </p:spPr>
        <p:txBody>
          <a:bodyPr wrap="square" rtlCol="0">
            <a:spAutoFit/>
          </a:bodyPr>
          <a:lstStyle/>
          <a:p>
            <a:pPr algn="ctr"/>
            <a:r>
              <a:rPr lang="it-IT" sz="2400" b="0" dirty="0">
                <a:solidFill>
                  <a:srgbClr val="FF6600"/>
                </a:solidFill>
                <a:latin typeface="Calibri" panose="020F0502020204030204" pitchFamily="34" charset="0"/>
              </a:rPr>
              <a:t>41,7</a:t>
            </a:r>
          </a:p>
        </p:txBody>
      </p:sp>
      <p:sp>
        <p:nvSpPr>
          <p:cNvPr id="48" name="CasellaDiTesto 47"/>
          <p:cNvSpPr txBox="1"/>
          <p:nvPr/>
        </p:nvSpPr>
        <p:spPr>
          <a:xfrm>
            <a:off x="6279835" y="4550590"/>
            <a:ext cx="915270" cy="461665"/>
          </a:xfrm>
          <a:prstGeom prst="rect">
            <a:avLst/>
          </a:prstGeom>
          <a:noFill/>
        </p:spPr>
        <p:txBody>
          <a:bodyPr wrap="square" rtlCol="0">
            <a:spAutoFit/>
          </a:bodyPr>
          <a:lstStyle/>
          <a:p>
            <a:pPr algn="ctr"/>
            <a:r>
              <a:rPr lang="it-IT" sz="2400" b="0" dirty="0">
                <a:solidFill>
                  <a:srgbClr val="364E88"/>
                </a:solidFill>
                <a:latin typeface="Calibri" panose="020F0502020204030204" pitchFamily="34" charset="0"/>
              </a:rPr>
              <a:t>41,4</a:t>
            </a:r>
          </a:p>
        </p:txBody>
      </p:sp>
      <p:sp>
        <p:nvSpPr>
          <p:cNvPr id="49" name="CasellaDiTesto 48"/>
          <p:cNvSpPr txBox="1"/>
          <p:nvPr/>
        </p:nvSpPr>
        <p:spPr>
          <a:xfrm>
            <a:off x="7068905" y="4268366"/>
            <a:ext cx="915270" cy="461665"/>
          </a:xfrm>
          <a:prstGeom prst="rect">
            <a:avLst/>
          </a:prstGeom>
          <a:noFill/>
        </p:spPr>
        <p:txBody>
          <a:bodyPr wrap="square" rtlCol="0">
            <a:spAutoFit/>
          </a:bodyPr>
          <a:lstStyle/>
          <a:p>
            <a:pPr algn="ctr"/>
            <a:r>
              <a:rPr lang="it-IT" sz="2400" b="0" dirty="0">
                <a:solidFill>
                  <a:schemeClr val="bg1"/>
                </a:solidFill>
                <a:latin typeface="Calibri" panose="020F0502020204030204" pitchFamily="34" charset="0"/>
              </a:rPr>
              <a:t>46,2</a:t>
            </a:r>
          </a:p>
        </p:txBody>
      </p:sp>
      <p:sp>
        <p:nvSpPr>
          <p:cNvPr id="50" name="Ovale 49"/>
          <p:cNvSpPr/>
          <p:nvPr/>
        </p:nvSpPr>
        <p:spPr bwMode="auto">
          <a:xfrm>
            <a:off x="7929930" y="3858901"/>
            <a:ext cx="688243" cy="688243"/>
          </a:xfrm>
          <a:prstGeom prst="ellipse">
            <a:avLst/>
          </a:prstGeom>
          <a:solidFill>
            <a:schemeClr val="bg1"/>
          </a:solidFill>
          <a:ln w="12700" cap="flat" cmpd="sng" algn="ctr">
            <a:solidFill>
              <a:srgbClr val="364E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55" name="CasellaDiTesto 54"/>
          <p:cNvSpPr txBox="1"/>
          <p:nvPr/>
        </p:nvSpPr>
        <p:spPr>
          <a:xfrm>
            <a:off x="7825381" y="3972190"/>
            <a:ext cx="915270" cy="461665"/>
          </a:xfrm>
          <a:prstGeom prst="rect">
            <a:avLst/>
          </a:prstGeom>
          <a:noFill/>
        </p:spPr>
        <p:txBody>
          <a:bodyPr wrap="square" rtlCol="0">
            <a:spAutoFit/>
          </a:bodyPr>
          <a:lstStyle>
            <a:defPPr>
              <a:defRPr lang="it-IT"/>
            </a:defPPr>
            <a:lvl1pPr algn="ctr">
              <a:defRPr sz="2400" b="0">
                <a:solidFill>
                  <a:srgbClr val="364E88"/>
                </a:solidFill>
                <a:latin typeface="Calibri" panose="020F0502020204030204" pitchFamily="34" charset="0"/>
              </a:defRPr>
            </a:lvl1pPr>
          </a:lstStyle>
          <a:p>
            <a:r>
              <a:rPr lang="it-IT" dirty="0"/>
              <a:t>45,6</a:t>
            </a:r>
          </a:p>
        </p:txBody>
      </p:sp>
      <p:sp>
        <p:nvSpPr>
          <p:cNvPr id="34" name="Rettangolo 33"/>
          <p:cNvSpPr/>
          <p:nvPr/>
        </p:nvSpPr>
        <p:spPr bwMode="auto">
          <a:xfrm>
            <a:off x="6073226" y="3479863"/>
            <a:ext cx="2864306" cy="1982317"/>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0" name="Rettangolo 39"/>
          <p:cNvSpPr/>
          <p:nvPr/>
        </p:nvSpPr>
        <p:spPr bwMode="auto">
          <a:xfrm>
            <a:off x="2987824" y="3479863"/>
            <a:ext cx="2864306" cy="1982317"/>
          </a:xfrm>
          <a:prstGeom prst="rect">
            <a:avLst/>
          </a:prstGeom>
          <a:no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54" name="CasellaDiTesto 53"/>
          <p:cNvSpPr txBox="1"/>
          <p:nvPr/>
        </p:nvSpPr>
        <p:spPr>
          <a:xfrm>
            <a:off x="6075665" y="3472926"/>
            <a:ext cx="1764970" cy="338554"/>
          </a:xfrm>
          <a:prstGeom prst="rect">
            <a:avLst/>
          </a:prstGeom>
          <a:noFill/>
        </p:spPr>
        <p:txBody>
          <a:bodyPr wrap="none" rtlCol="0">
            <a:spAutoFit/>
          </a:bodyPr>
          <a:lstStyle/>
          <a:p>
            <a:r>
              <a:rPr lang="it-IT" sz="1600" dirty="0">
                <a:latin typeface="Calibri" panose="020F0502020204030204" pitchFamily="34" charset="0"/>
              </a:rPr>
              <a:t>Terziario </a:t>
            </a:r>
            <a:r>
              <a:rPr lang="it-IT" sz="1200" b="0" i="1" dirty="0">
                <a:latin typeface="Calibri" panose="020F0502020204030204" pitchFamily="34" charset="0"/>
              </a:rPr>
              <a:t>(andamento)</a:t>
            </a:r>
            <a:endParaRPr lang="en-US" sz="1200" dirty="0">
              <a:latin typeface="Calibri" panose="020F0502020204030204" pitchFamily="34" charset="0"/>
            </a:endParaRPr>
          </a:p>
        </p:txBody>
      </p:sp>
      <p:sp>
        <p:nvSpPr>
          <p:cNvPr id="57" name="CasellaDiTesto 56"/>
          <p:cNvSpPr txBox="1"/>
          <p:nvPr/>
        </p:nvSpPr>
        <p:spPr>
          <a:xfrm>
            <a:off x="2991012" y="3472926"/>
            <a:ext cx="2783775" cy="338554"/>
          </a:xfrm>
          <a:prstGeom prst="rect">
            <a:avLst/>
          </a:prstGeom>
          <a:noFill/>
        </p:spPr>
        <p:txBody>
          <a:bodyPr wrap="none" rtlCol="0">
            <a:spAutoFit/>
          </a:bodyPr>
          <a:lstStyle/>
          <a:p>
            <a:r>
              <a:rPr lang="it-IT" sz="1600" dirty="0">
                <a:latin typeface="Calibri" panose="020F0502020204030204" pitchFamily="34" charset="0"/>
              </a:rPr>
              <a:t>Dettaglio alimentare </a:t>
            </a:r>
            <a:r>
              <a:rPr lang="it-IT" sz="1200" b="0" i="1" dirty="0">
                <a:latin typeface="Calibri" panose="020F0502020204030204" pitchFamily="34" charset="0"/>
              </a:rPr>
              <a:t>(andamento)</a:t>
            </a:r>
            <a:endParaRPr lang="en-US" sz="1200" b="0" i="1" dirty="0">
              <a:latin typeface="Calibri" panose="020F0502020204030204" pitchFamily="34" charset="0"/>
            </a:endParaRPr>
          </a:p>
        </p:txBody>
      </p:sp>
      <p:sp>
        <p:nvSpPr>
          <p:cNvPr id="63" name="Rettangolo 62"/>
          <p:cNvSpPr/>
          <p:nvPr/>
        </p:nvSpPr>
        <p:spPr bwMode="auto">
          <a:xfrm>
            <a:off x="6073226" y="1364947"/>
            <a:ext cx="2864306" cy="1982317"/>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4" name="Rettangolo 63"/>
          <p:cNvSpPr/>
          <p:nvPr/>
        </p:nvSpPr>
        <p:spPr bwMode="auto">
          <a:xfrm>
            <a:off x="2987824" y="1364947"/>
            <a:ext cx="2864306" cy="1982317"/>
          </a:xfrm>
          <a:prstGeom prst="rect">
            <a:avLst/>
          </a:prstGeom>
          <a:no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CasellaDiTesto 32"/>
          <p:cNvSpPr txBox="1"/>
          <p:nvPr/>
        </p:nvSpPr>
        <p:spPr>
          <a:xfrm>
            <a:off x="6072477" y="1334952"/>
            <a:ext cx="1476558" cy="338554"/>
          </a:xfrm>
          <a:prstGeom prst="rect">
            <a:avLst/>
          </a:prstGeom>
          <a:noFill/>
        </p:spPr>
        <p:txBody>
          <a:bodyPr wrap="none" rtlCol="0">
            <a:spAutoFit/>
          </a:bodyPr>
          <a:lstStyle/>
          <a:p>
            <a:r>
              <a:rPr lang="it-IT" sz="1600" dirty="0">
                <a:latin typeface="Calibri" panose="020F0502020204030204" pitchFamily="34" charset="0"/>
              </a:rPr>
              <a:t>Terziario </a:t>
            </a:r>
            <a:r>
              <a:rPr lang="it-IT" sz="1200" b="0" i="1" dirty="0">
                <a:latin typeface="Calibri" panose="020F0502020204030204" pitchFamily="34" charset="0"/>
              </a:rPr>
              <a:t>(2016 I)</a:t>
            </a:r>
            <a:endParaRPr lang="en-US" sz="1200" b="0" i="1" dirty="0">
              <a:latin typeface="Calibri" panose="020F0502020204030204" pitchFamily="34" charset="0"/>
            </a:endParaRPr>
          </a:p>
        </p:txBody>
      </p:sp>
      <p:sp>
        <p:nvSpPr>
          <p:cNvPr id="41" name="CasellaDiTesto 40"/>
          <p:cNvSpPr txBox="1"/>
          <p:nvPr/>
        </p:nvSpPr>
        <p:spPr>
          <a:xfrm>
            <a:off x="2987824" y="1334952"/>
            <a:ext cx="2504981" cy="338554"/>
          </a:xfrm>
          <a:prstGeom prst="rect">
            <a:avLst/>
          </a:prstGeom>
          <a:noFill/>
        </p:spPr>
        <p:txBody>
          <a:bodyPr wrap="none" rtlCol="0">
            <a:spAutoFit/>
          </a:bodyPr>
          <a:lstStyle/>
          <a:p>
            <a:r>
              <a:rPr lang="it-IT" sz="1600" dirty="0">
                <a:latin typeface="Calibri" panose="020F0502020204030204" pitchFamily="34" charset="0"/>
              </a:rPr>
              <a:t>Dettaglio alimentare </a:t>
            </a:r>
            <a:r>
              <a:rPr lang="it-IT" sz="1200" b="0" i="1" dirty="0">
                <a:latin typeface="Calibri" panose="020F0502020204030204" pitchFamily="34" charset="0"/>
              </a:rPr>
              <a:t>(2016 I)</a:t>
            </a:r>
            <a:endParaRPr lang="en-US" sz="1200" b="0" i="1" dirty="0">
              <a:latin typeface="Calibri" panose="020F0502020204030204" pitchFamily="34" charset="0"/>
            </a:endParaRPr>
          </a:p>
        </p:txBody>
      </p:sp>
      <p:sp>
        <p:nvSpPr>
          <p:cNvPr id="56" name="Rettangolo 55"/>
          <p:cNvSpPr/>
          <p:nvPr/>
        </p:nvSpPr>
        <p:spPr>
          <a:xfrm>
            <a:off x="3165088" y="5140837"/>
            <a:ext cx="1072852" cy="307777"/>
          </a:xfrm>
          <a:prstGeom prst="rect">
            <a:avLst/>
          </a:prstGeom>
        </p:spPr>
        <p:txBody>
          <a:bodyPr wrap="square">
            <a:spAutoFit/>
          </a:bodyPr>
          <a:lstStyle/>
          <a:p>
            <a:pPr algn="ctr"/>
            <a:r>
              <a:rPr lang="it-IT" sz="1400" i="1" dirty="0">
                <a:latin typeface="Calibri" panose="020F0502020204030204" pitchFamily="34" charset="0"/>
              </a:rPr>
              <a:t>2015 II</a:t>
            </a:r>
            <a:endParaRPr lang="it-IT" sz="1050" b="1" i="1" dirty="0">
              <a:latin typeface="Calibri" panose="020F0502020204030204" pitchFamily="34" charset="0"/>
            </a:endParaRPr>
          </a:p>
        </p:txBody>
      </p:sp>
      <p:sp>
        <p:nvSpPr>
          <p:cNvPr id="59" name="Rettangolo 58"/>
          <p:cNvSpPr/>
          <p:nvPr/>
        </p:nvSpPr>
        <p:spPr>
          <a:xfrm>
            <a:off x="3972255" y="4861532"/>
            <a:ext cx="1072852" cy="307777"/>
          </a:xfrm>
          <a:prstGeom prst="rect">
            <a:avLst/>
          </a:prstGeom>
        </p:spPr>
        <p:txBody>
          <a:bodyPr wrap="square">
            <a:spAutoFit/>
          </a:bodyPr>
          <a:lstStyle/>
          <a:p>
            <a:pPr algn="ctr"/>
            <a:r>
              <a:rPr lang="it-IT" sz="1400" i="1" dirty="0">
                <a:latin typeface="Calibri" panose="020F0502020204030204" pitchFamily="34" charset="0"/>
              </a:rPr>
              <a:t>2016 I</a:t>
            </a:r>
            <a:endParaRPr lang="it-IT" sz="1050" b="1" i="1" dirty="0">
              <a:latin typeface="Calibri" panose="020F0502020204030204" pitchFamily="34" charset="0"/>
            </a:endParaRPr>
          </a:p>
        </p:txBody>
      </p:sp>
      <p:sp>
        <p:nvSpPr>
          <p:cNvPr id="65" name="Rettangolo 64"/>
          <p:cNvSpPr/>
          <p:nvPr/>
        </p:nvSpPr>
        <p:spPr>
          <a:xfrm>
            <a:off x="4775004" y="4594463"/>
            <a:ext cx="1072852" cy="523220"/>
          </a:xfrm>
          <a:prstGeom prst="rect">
            <a:avLst/>
          </a:prstGeom>
        </p:spPr>
        <p:txBody>
          <a:bodyPr wrap="square">
            <a:spAutoFit/>
          </a:bodyPr>
          <a:lstStyle/>
          <a:p>
            <a:pPr algn="ctr"/>
            <a:r>
              <a:rPr lang="it-IT" sz="1400" i="1" dirty="0">
                <a:latin typeface="Calibri" panose="020F0502020204030204" pitchFamily="34" charset="0"/>
              </a:rPr>
              <a:t>2016 II (</a:t>
            </a:r>
            <a:r>
              <a:rPr lang="it-IT" sz="1400" i="1" dirty="0" err="1">
                <a:latin typeface="Calibri" panose="020F0502020204030204" pitchFamily="34" charset="0"/>
              </a:rPr>
              <a:t>prev</a:t>
            </a:r>
            <a:r>
              <a:rPr lang="it-IT" sz="1400" i="1" dirty="0">
                <a:latin typeface="Calibri" panose="020F0502020204030204" pitchFamily="34" charset="0"/>
              </a:rPr>
              <a:t>)</a:t>
            </a:r>
            <a:endParaRPr lang="it-IT" sz="1050" b="1" i="1" dirty="0">
              <a:latin typeface="Calibri" panose="020F0502020204030204" pitchFamily="34" charset="0"/>
            </a:endParaRPr>
          </a:p>
        </p:txBody>
      </p:sp>
      <p:sp>
        <p:nvSpPr>
          <p:cNvPr id="66" name="Rettangolo 65"/>
          <p:cNvSpPr/>
          <p:nvPr/>
        </p:nvSpPr>
        <p:spPr>
          <a:xfrm>
            <a:off x="6217242" y="5131871"/>
            <a:ext cx="1072852" cy="307777"/>
          </a:xfrm>
          <a:prstGeom prst="rect">
            <a:avLst/>
          </a:prstGeom>
        </p:spPr>
        <p:txBody>
          <a:bodyPr wrap="square">
            <a:spAutoFit/>
          </a:bodyPr>
          <a:lstStyle/>
          <a:p>
            <a:pPr algn="ctr"/>
            <a:r>
              <a:rPr lang="it-IT" sz="1400" i="1" dirty="0">
                <a:latin typeface="Calibri" panose="020F0502020204030204" pitchFamily="34" charset="0"/>
              </a:rPr>
              <a:t>2015 II</a:t>
            </a:r>
            <a:endParaRPr lang="it-IT" sz="1050" b="1" i="1" dirty="0">
              <a:latin typeface="Calibri" panose="020F0502020204030204" pitchFamily="34" charset="0"/>
            </a:endParaRPr>
          </a:p>
        </p:txBody>
      </p:sp>
      <p:sp>
        <p:nvSpPr>
          <p:cNvPr id="67" name="Rettangolo 66"/>
          <p:cNvSpPr/>
          <p:nvPr/>
        </p:nvSpPr>
        <p:spPr>
          <a:xfrm>
            <a:off x="7042514" y="4852566"/>
            <a:ext cx="1072852" cy="307777"/>
          </a:xfrm>
          <a:prstGeom prst="rect">
            <a:avLst/>
          </a:prstGeom>
        </p:spPr>
        <p:txBody>
          <a:bodyPr wrap="square">
            <a:spAutoFit/>
          </a:bodyPr>
          <a:lstStyle/>
          <a:p>
            <a:pPr algn="ctr"/>
            <a:r>
              <a:rPr lang="it-IT" sz="1400" i="1" dirty="0">
                <a:latin typeface="Calibri" panose="020F0502020204030204" pitchFamily="34" charset="0"/>
              </a:rPr>
              <a:t>2016 I</a:t>
            </a:r>
            <a:endParaRPr lang="it-IT" sz="1050" b="1" i="1" dirty="0">
              <a:latin typeface="Calibri" panose="020F0502020204030204" pitchFamily="34" charset="0"/>
            </a:endParaRPr>
          </a:p>
        </p:txBody>
      </p:sp>
      <p:sp>
        <p:nvSpPr>
          <p:cNvPr id="68" name="Rettangolo 67"/>
          <p:cNvSpPr/>
          <p:nvPr/>
        </p:nvSpPr>
        <p:spPr>
          <a:xfrm>
            <a:off x="7808686" y="4585497"/>
            <a:ext cx="1072852" cy="523220"/>
          </a:xfrm>
          <a:prstGeom prst="rect">
            <a:avLst/>
          </a:prstGeom>
        </p:spPr>
        <p:txBody>
          <a:bodyPr wrap="square">
            <a:spAutoFit/>
          </a:bodyPr>
          <a:lstStyle/>
          <a:p>
            <a:pPr algn="ctr"/>
            <a:r>
              <a:rPr lang="it-IT" sz="1400" i="1" dirty="0">
                <a:latin typeface="Calibri" panose="020F0502020204030204" pitchFamily="34" charset="0"/>
              </a:rPr>
              <a:t>2016 II (</a:t>
            </a:r>
            <a:r>
              <a:rPr lang="it-IT" sz="1400" i="1" dirty="0" err="1">
                <a:latin typeface="Calibri" panose="020F0502020204030204" pitchFamily="34" charset="0"/>
              </a:rPr>
              <a:t>prev</a:t>
            </a:r>
            <a:r>
              <a:rPr lang="it-IT" sz="1400" i="1" dirty="0">
                <a:latin typeface="Calibri" panose="020F0502020204030204" pitchFamily="34" charset="0"/>
              </a:rPr>
              <a:t>)</a:t>
            </a:r>
            <a:endParaRPr lang="it-IT" sz="1050" b="1" i="1" dirty="0">
              <a:latin typeface="Calibri" panose="020F0502020204030204" pitchFamily="34" charset="0"/>
            </a:endParaRPr>
          </a:p>
        </p:txBody>
      </p:sp>
      <p:sp>
        <p:nvSpPr>
          <p:cNvPr id="69" name="CasellaDiTesto 68"/>
          <p:cNvSpPr txBox="1"/>
          <p:nvPr/>
        </p:nvSpPr>
        <p:spPr>
          <a:xfrm>
            <a:off x="2898672" y="5493190"/>
            <a:ext cx="6102186" cy="240066"/>
          </a:xfrm>
          <a:prstGeom prst="rect">
            <a:avLst/>
          </a:prstGeom>
          <a:noFill/>
        </p:spPr>
        <p:txBody>
          <a:bodyPr wrap="square" rtlCol="0">
            <a:spAutoFit/>
          </a:bodyPr>
          <a:lstStyle/>
          <a:p>
            <a:r>
              <a:rPr lang="it-IT" sz="960" b="0" i="1" dirty="0">
                <a:latin typeface="Calibri" panose="020F0502020204030204" pitchFamily="34" charset="0"/>
              </a:rPr>
              <a:t>Sono riportati i dati relativi al secondo semestre 2015, primo semestre 2016 e la previsione al secondo semestre 2016.</a:t>
            </a:r>
          </a:p>
        </p:txBody>
      </p:sp>
      <p:sp>
        <p:nvSpPr>
          <p:cNvPr id="45" name="Rettangolo 44"/>
          <p:cNvSpPr/>
          <p:nvPr/>
        </p:nvSpPr>
        <p:spPr>
          <a:xfrm>
            <a:off x="395287" y="3009652"/>
            <a:ext cx="2527885" cy="2800767"/>
          </a:xfrm>
          <a:prstGeom prst="rect">
            <a:avLst/>
          </a:prstGeom>
        </p:spPr>
        <p:txBody>
          <a:bodyPr wrap="square">
            <a:spAutoFit/>
          </a:bodyPr>
          <a:lstStyle/>
          <a:p>
            <a:r>
              <a:rPr lang="it-IT" sz="1600" b="0" dirty="0">
                <a:latin typeface="Calibri" panose="020F0502020204030204" pitchFamily="34" charset="0"/>
              </a:rPr>
              <a:t>Le imprese del dettaglio alimentare si mostrano sfiduciate anche circa l’andamento della propria impresa. I prossimi mesi non faranno altro che confermare l’attuale tendenza, che si estenderà alla totalità delle imprese del commercio, del turismo e dei servizi.</a:t>
            </a:r>
          </a:p>
        </p:txBody>
      </p:sp>
      <p:sp>
        <p:nvSpPr>
          <p:cNvPr id="46" name="Rettangolo 45"/>
          <p:cNvSpPr/>
          <p:nvPr/>
        </p:nvSpPr>
        <p:spPr>
          <a:xfrm>
            <a:off x="395288" y="1283276"/>
            <a:ext cx="2503384" cy="1569660"/>
          </a:xfrm>
          <a:prstGeom prst="rect">
            <a:avLst/>
          </a:prstGeom>
        </p:spPr>
        <p:txBody>
          <a:bodyPr wrap="square">
            <a:spAutoFit/>
          </a:bodyPr>
          <a:lstStyle/>
          <a:p>
            <a:r>
              <a:rPr lang="it-IT" sz="1600" dirty="0">
                <a:latin typeface="Calibri" panose="020F0502020204030204" pitchFamily="34" charset="0"/>
              </a:rPr>
              <a:t>Come giudica </a:t>
            </a:r>
            <a:r>
              <a:rPr lang="it-IT" sz="1600" u="sng" dirty="0">
                <a:latin typeface="Calibri" panose="020F0502020204030204" pitchFamily="34" charset="0"/>
              </a:rPr>
              <a:t>l’andamento economico</a:t>
            </a:r>
            <a:r>
              <a:rPr lang="it-IT" sz="1600" dirty="0">
                <a:latin typeface="Calibri" panose="020F0502020204030204" pitchFamily="34" charset="0"/>
              </a:rPr>
              <a:t> generale della </a:t>
            </a:r>
            <a:r>
              <a:rPr lang="it-IT" sz="1600" u="sng" dirty="0">
                <a:latin typeface="Calibri" panose="020F0502020204030204" pitchFamily="34" charset="0"/>
              </a:rPr>
              <a:t>Sua impresa</a:t>
            </a:r>
            <a:r>
              <a:rPr lang="it-IT" sz="1600" dirty="0">
                <a:latin typeface="Calibri" panose="020F0502020204030204" pitchFamily="34" charset="0"/>
              </a:rPr>
              <a:t> negli ultimi sei mesi, migliore, invariato o peggiore rispetto ai sei mesi precedenti…?</a:t>
            </a:r>
          </a:p>
        </p:txBody>
      </p:sp>
      <p:sp>
        <p:nvSpPr>
          <p:cNvPr id="47"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Terziario 1.536 casi, 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Tree>
    <p:extLst>
      <p:ext uri="{BB962C8B-B14F-4D97-AF65-F5344CB8AC3E}">
        <p14:creationId xmlns:p14="http://schemas.microsoft.com/office/powerpoint/2010/main" val="3468515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478800" y="2775600"/>
            <a:ext cx="8492868" cy="2325620"/>
          </a:xfrm>
          <a:prstGeom prst="rect">
            <a:avLst/>
          </a:prstGeom>
        </p:spPr>
      </p:pic>
      <p:sp>
        <p:nvSpPr>
          <p:cNvPr id="3" name="Rectangle 4"/>
          <p:cNvSpPr txBox="1">
            <a:spLocks noChangeArrowheads="1"/>
          </p:cNvSpPr>
          <p:nvPr/>
        </p:nvSpPr>
        <p:spPr bwMode="auto">
          <a:xfrm>
            <a:off x="395288" y="188913"/>
            <a:ext cx="854177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solidFill>
                  <a:srgbClr val="364E88"/>
                </a:solidFill>
                <a:latin typeface="Calibri" panose="020F0502020204030204" pitchFamily="34" charset="0"/>
                <a:cs typeface="Arial" panose="020B0604020202020204" pitchFamily="34" charset="0"/>
              </a:rPr>
              <a:t>clima di fiducia | </a:t>
            </a:r>
            <a:r>
              <a:rPr lang="it-IT" altLang="it-IT" sz="2000" dirty="0">
                <a:latin typeface="Calibri" panose="020F0502020204030204" pitchFamily="34" charset="0"/>
                <a:cs typeface="Arial" panose="020B0604020202020204" pitchFamily="34" charset="0"/>
              </a:rPr>
              <a:t>la situazione economica della propria impresa…</a:t>
            </a:r>
          </a:p>
          <a:p>
            <a:pPr eaLnBrk="1" hangingPunct="1"/>
            <a:r>
              <a:rPr lang="it-IT" altLang="it-IT" sz="2000" b="0" i="1" dirty="0">
                <a:latin typeface="Calibri" panose="020F0502020204030204" pitchFamily="34" charset="0"/>
                <a:cs typeface="Arial" panose="020B0604020202020204" pitchFamily="34" charset="0"/>
              </a:rPr>
              <a:t>(analisi per dimensione e per macro area)</a:t>
            </a:r>
          </a:p>
        </p:txBody>
      </p:sp>
      <p:sp>
        <p:nvSpPr>
          <p:cNvPr id="5" name="CasellaDiTesto 9"/>
          <p:cNvSpPr txBox="1">
            <a:spLocks noChangeArrowheads="1"/>
          </p:cNvSpPr>
          <p:nvPr/>
        </p:nvSpPr>
        <p:spPr bwMode="auto">
          <a:xfrm>
            <a:off x="395288" y="1333217"/>
            <a:ext cx="85417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800" b="0" dirty="0">
                <a:latin typeface="Calibri" panose="020F0502020204030204" pitchFamily="34" charset="0"/>
              </a:rPr>
              <a:t>Come giudica </a:t>
            </a:r>
            <a:r>
              <a:rPr lang="it-IT" sz="1800" u="sng" dirty="0">
                <a:latin typeface="Calibri" panose="020F0502020204030204" pitchFamily="34" charset="0"/>
              </a:rPr>
              <a:t>l’andamento economico</a:t>
            </a:r>
            <a:r>
              <a:rPr lang="it-IT" sz="1800" b="0" dirty="0">
                <a:latin typeface="Calibri" panose="020F0502020204030204" pitchFamily="34" charset="0"/>
              </a:rPr>
              <a:t> generale della </a:t>
            </a:r>
            <a:r>
              <a:rPr lang="it-IT" sz="1800" u="sng" dirty="0">
                <a:latin typeface="Calibri" panose="020F0502020204030204" pitchFamily="34" charset="0"/>
              </a:rPr>
              <a:t>Sua impresa</a:t>
            </a:r>
            <a:r>
              <a:rPr lang="it-IT" sz="1800" b="0" dirty="0">
                <a:latin typeface="Calibri" panose="020F0502020204030204" pitchFamily="34" charset="0"/>
              </a:rPr>
              <a:t> negli ultimi sei mesi, migliore, invariato o peggiore rispetto ai sei mesi precedenti…?</a:t>
            </a:r>
          </a:p>
        </p:txBody>
      </p:sp>
      <p:sp>
        <p:nvSpPr>
          <p:cNvPr id="7" name="Text Box 49"/>
          <p:cNvSpPr txBox="1">
            <a:spLocks noChangeArrowheads="1"/>
          </p:cNvSpPr>
          <p:nvPr/>
        </p:nvSpPr>
        <p:spPr bwMode="auto">
          <a:xfrm>
            <a:off x="395286" y="6070600"/>
            <a:ext cx="8672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Dettaglio alimentare 2.000 casi. </a:t>
            </a:r>
            <a:r>
              <a:rPr lang="it-IT" altLang="ja-JP" sz="900" b="0" dirty="0">
                <a:solidFill>
                  <a:srgbClr val="000000"/>
                </a:solidFill>
                <a:latin typeface="Calibri" panose="020F0502020204030204" pitchFamily="34" charset="0"/>
              </a:rPr>
              <a:t>Sono riportati i saldi delle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solidFill>
                  <a:srgbClr val="000000"/>
                </a:solidFill>
                <a:latin typeface="Calibri" panose="020F0502020204030204" pitchFamily="34" charset="0"/>
              </a:rPr>
              <a:t>I dati sono riportati all’universo.</a:t>
            </a:r>
            <a:r>
              <a:rPr lang="it-IT" altLang="ja-JP" sz="900" dirty="0">
                <a:latin typeface="Calibri" panose="020F0502020204030204" pitchFamily="34" charset="0"/>
              </a:rPr>
              <a:t>	</a:t>
            </a:r>
            <a:endParaRPr lang="it-IT" altLang="it-IT" sz="900" dirty="0">
              <a:latin typeface="Calibri" panose="020F0502020204030204" pitchFamily="34" charset="0"/>
            </a:endParaRPr>
          </a:p>
        </p:txBody>
      </p:sp>
    </p:spTree>
    <p:extLst>
      <p:ext uri="{BB962C8B-B14F-4D97-AF65-F5344CB8AC3E}">
        <p14:creationId xmlns:p14="http://schemas.microsoft.com/office/powerpoint/2010/main" val="4070822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R01">
  <a:themeElements>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R01</Template>
  <TotalTime>35956</TotalTime>
  <Words>4238</Words>
  <Application>Microsoft Office PowerPoint</Application>
  <PresentationFormat>Presentazione su schermo (4:3)</PresentationFormat>
  <Paragraphs>428</Paragraphs>
  <Slides>32</Slides>
  <Notes>7</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R01</vt:lpstr>
      <vt:lpstr>Presentazione standard di PowerPoint</vt:lpstr>
      <vt:lpstr>Presentazione standard di PowerPoint</vt:lpstr>
      <vt:lpstr>premessa | il perimetro dell’analisi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dc:subject>
  <dc:creator>Ragaini</dc:creator>
  <cp:keywords>.</cp:keywords>
  <dc:description>.</dc:description>
  <cp:lastModifiedBy>damilano</cp:lastModifiedBy>
  <cp:revision>3053</cp:revision>
  <cp:lastPrinted>2016-04-21T11:03:11Z</cp:lastPrinted>
  <dcterms:created xsi:type="dcterms:W3CDTF">2009-02-16T05:35:06Z</dcterms:created>
  <dcterms:modified xsi:type="dcterms:W3CDTF">2016-10-10T09:01:47Z</dcterms:modified>
  <cp:category>.</cp:category>
</cp:coreProperties>
</file>