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399" r:id="rId2"/>
    <p:sldId id="311" r:id="rId3"/>
    <p:sldId id="419" r:id="rId4"/>
    <p:sldId id="406" r:id="rId5"/>
    <p:sldId id="385" r:id="rId6"/>
    <p:sldId id="423" r:id="rId7"/>
    <p:sldId id="420" r:id="rId8"/>
    <p:sldId id="421" r:id="rId9"/>
    <p:sldId id="422" r:id="rId10"/>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0093"/>
    <a:srgbClr val="FF6600"/>
    <a:srgbClr val="EA4604"/>
    <a:srgbClr val="E95E0F"/>
    <a:srgbClr val="5F5F5F"/>
    <a:srgbClr val="9900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5429" autoAdjust="0"/>
  </p:normalViewPr>
  <p:slideViewPr>
    <p:cSldViewPr>
      <p:cViewPr>
        <p:scale>
          <a:sx n="100" d="100"/>
          <a:sy n="100" d="100"/>
        </p:scale>
        <p:origin x="-2094" y="-360"/>
      </p:cViewPr>
      <p:guideLst>
        <p:guide orient="horz" pos="436"/>
        <p:guide orient="horz" pos="709"/>
        <p:guide orient="horz" pos="981"/>
        <p:guide orient="horz" pos="2160"/>
        <p:guide pos="204"/>
        <p:guide pos="55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190332168743807"/>
          <c:y val="5.0925925925925923E-2"/>
          <c:w val="0.61809667831256188"/>
          <c:h val="0.8657407407407407"/>
        </c:manualLayout>
      </c:layout>
      <c:barChart>
        <c:barDir val="bar"/>
        <c:grouping val="clustered"/>
        <c:varyColors val="0"/>
        <c:ser>
          <c:idx val="0"/>
          <c:order val="0"/>
          <c:spPr>
            <a:solidFill>
              <a:schemeClr val="accent6">
                <a:lumMod val="75000"/>
              </a:schemeClr>
            </a:solidFill>
          </c:spPr>
          <c:invertIfNegative val="0"/>
          <c:dLbls>
            <c:txPr>
              <a:bodyPr/>
              <a:lstStyle/>
              <a:p>
                <a:pPr>
                  <a:defRPr sz="1600">
                    <a:latin typeface="Century Gothic" panose="020B0502020202020204" pitchFamily="34" charset="0"/>
                  </a:defRPr>
                </a:pPr>
                <a:endParaRPr lang="it-IT"/>
              </a:p>
            </c:txPr>
            <c:showLegendKey val="0"/>
            <c:showVal val="1"/>
            <c:showCatName val="0"/>
            <c:showSerName val="0"/>
            <c:showPercent val="0"/>
            <c:showBubbleSize val="0"/>
            <c:showLeaderLines val="0"/>
          </c:dLbls>
          <c:cat>
            <c:strRef>
              <c:f>'Foglio2 (2)'!$B$99:$B$101</c:f>
              <c:strCache>
                <c:ptCount val="3"/>
                <c:pt idx="0">
                  <c:v>Altro</c:v>
                </c:pt>
                <c:pt idx="1">
                  <c:v>Consegna di merce</c:v>
                </c:pt>
                <c:pt idx="2">
                  <c:v> Denaro</c:v>
                </c:pt>
              </c:strCache>
            </c:strRef>
          </c:cat>
          <c:val>
            <c:numRef>
              <c:f>'Foglio2 (2)'!$E$99:$E$101</c:f>
              <c:numCache>
                <c:formatCode>General</c:formatCode>
                <c:ptCount val="3"/>
                <c:pt idx="0">
                  <c:v>39</c:v>
                </c:pt>
                <c:pt idx="1">
                  <c:v>25</c:v>
                </c:pt>
                <c:pt idx="2">
                  <c:v>72</c:v>
                </c:pt>
              </c:numCache>
            </c:numRef>
          </c:val>
        </c:ser>
        <c:dLbls>
          <c:showLegendKey val="0"/>
          <c:showVal val="0"/>
          <c:showCatName val="0"/>
          <c:showSerName val="0"/>
          <c:showPercent val="0"/>
          <c:showBubbleSize val="0"/>
        </c:dLbls>
        <c:gapWidth val="30"/>
        <c:axId val="30577792"/>
        <c:axId val="30579328"/>
      </c:barChart>
      <c:catAx>
        <c:axId val="30577792"/>
        <c:scaling>
          <c:orientation val="minMax"/>
        </c:scaling>
        <c:delete val="0"/>
        <c:axPos val="l"/>
        <c:majorTickMark val="out"/>
        <c:minorTickMark val="none"/>
        <c:tickLblPos val="nextTo"/>
        <c:txPr>
          <a:bodyPr/>
          <a:lstStyle/>
          <a:p>
            <a:pPr>
              <a:defRPr sz="1600">
                <a:latin typeface="Century Gothic" panose="020B0502020202020204" pitchFamily="34" charset="0"/>
              </a:defRPr>
            </a:pPr>
            <a:endParaRPr lang="it-IT"/>
          </a:p>
        </c:txPr>
        <c:crossAx val="30579328"/>
        <c:crosses val="autoZero"/>
        <c:auto val="1"/>
        <c:lblAlgn val="ctr"/>
        <c:lblOffset val="100"/>
        <c:noMultiLvlLbl val="0"/>
      </c:catAx>
      <c:valAx>
        <c:axId val="30579328"/>
        <c:scaling>
          <c:orientation val="minMax"/>
        </c:scaling>
        <c:delete val="1"/>
        <c:axPos val="b"/>
        <c:majorGridlines>
          <c:spPr>
            <a:ln>
              <a:noFill/>
            </a:ln>
          </c:spPr>
        </c:majorGridlines>
        <c:numFmt formatCode="General" sourceLinked="1"/>
        <c:majorTickMark val="out"/>
        <c:minorTickMark val="none"/>
        <c:tickLblPos val="nextTo"/>
        <c:crossAx val="30577792"/>
        <c:crosses val="autoZero"/>
        <c:crossBetween val="between"/>
      </c:valAx>
    </c:plotArea>
    <c:plotVisOnly val="1"/>
    <c:dispBlanksAs val="gap"/>
    <c:showDLblsOverMax val="0"/>
  </c:chart>
  <c:spPr>
    <a:ln>
      <a:solidFill>
        <a:schemeClr val="tx1"/>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8099151311546151"/>
          <c:y val="3.5721195426782835E-2"/>
          <c:w val="0.51900848688453849"/>
          <c:h val="0.88094555105504468"/>
        </c:manualLayout>
      </c:layout>
      <c:barChart>
        <c:barDir val="bar"/>
        <c:grouping val="clustered"/>
        <c:varyColors val="0"/>
        <c:ser>
          <c:idx val="0"/>
          <c:order val="0"/>
          <c:spPr>
            <a:solidFill>
              <a:schemeClr val="accent6">
                <a:lumMod val="75000"/>
              </a:schemeClr>
            </a:solidFill>
          </c:spPr>
          <c:invertIfNegative val="0"/>
          <c:dPt>
            <c:idx val="1"/>
            <c:invertIfNegative val="0"/>
            <c:bubble3D val="0"/>
          </c:dPt>
          <c:dPt>
            <c:idx val="2"/>
            <c:invertIfNegative val="0"/>
            <c:bubble3D val="0"/>
          </c:dPt>
          <c:dPt>
            <c:idx val="3"/>
            <c:invertIfNegative val="0"/>
            <c:bubble3D val="0"/>
            <c:spPr>
              <a:pattFill prst="pct50">
                <a:fgClr>
                  <a:schemeClr val="accent6">
                    <a:lumMod val="75000"/>
                  </a:schemeClr>
                </a:fgClr>
                <a:bgClr>
                  <a:schemeClr val="bg1"/>
                </a:bgClr>
              </a:pattFill>
            </c:spPr>
          </c:dPt>
          <c:dPt>
            <c:idx val="4"/>
            <c:invertIfNegative val="0"/>
            <c:bubble3D val="0"/>
            <c:spPr>
              <a:pattFill prst="pct50">
                <a:fgClr>
                  <a:schemeClr val="accent6">
                    <a:lumMod val="75000"/>
                  </a:schemeClr>
                </a:fgClr>
                <a:bgClr>
                  <a:schemeClr val="bg1"/>
                </a:bgClr>
              </a:pattFill>
            </c:spPr>
          </c:dPt>
          <c:dLbls>
            <c:dLbl>
              <c:idx val="5"/>
              <c:layout>
                <c:manualLayout>
                  <c:x val="-1.6837215283683878E-2"/>
                  <c:y val="-6.0819152573703718E-3"/>
                </c:manualLayout>
              </c:layout>
              <c:spPr>
                <a:solidFill>
                  <a:srgbClr val="FFFFFF"/>
                </a:solidFill>
              </c:spPr>
              <c:txPr>
                <a:bodyPr/>
                <a:lstStyle/>
                <a:p>
                  <a:pPr>
                    <a:defRPr sz="2400" b="1">
                      <a:latin typeface="Century Gothic" panose="020B0502020202020204" pitchFamily="34" charset="0"/>
                    </a:defRPr>
                  </a:pPr>
                  <a:endParaRPr lang="it-IT"/>
                </a:p>
              </c:txPr>
              <c:showLegendKey val="0"/>
              <c:showVal val="1"/>
              <c:showCatName val="0"/>
              <c:showSerName val="0"/>
              <c:showPercent val="0"/>
              <c:showBubbleSize val="0"/>
            </c:dLbl>
            <c:txPr>
              <a:bodyPr/>
              <a:lstStyle/>
              <a:p>
                <a:pPr>
                  <a:defRPr sz="2400" b="1">
                    <a:latin typeface="Century Gothic" panose="020B0502020202020204" pitchFamily="34" charset="0"/>
                  </a:defRPr>
                </a:pPr>
                <a:endParaRPr lang="it-IT"/>
              </a:p>
            </c:txPr>
            <c:showLegendKey val="0"/>
            <c:showVal val="1"/>
            <c:showCatName val="0"/>
            <c:showSerName val="0"/>
            <c:showPercent val="0"/>
            <c:showBubbleSize val="0"/>
            <c:showLeaderLines val="0"/>
          </c:dLbls>
          <c:cat>
            <c:strRef>
              <c:f>'Foglio2 (2)'!$J$60:$J$65</c:f>
              <c:strCache>
                <c:ptCount val="6"/>
                <c:pt idx="0">
                  <c:v>RAPINA</c:v>
                </c:pt>
                <c:pt idx="1">
                  <c:v>VIOLENZA ALLE PERSONE</c:v>
                </c:pt>
                <c:pt idx="2">
                  <c:v>DANNEGGIAMENTO</c:v>
                </c:pt>
                <c:pt idx="3">
                  <c:v>….telefonata</c:v>
                </c:pt>
                <c:pt idx="4">
                  <c:v>….tramite visita</c:v>
                </c:pt>
                <c:pt idx="5">
                  <c:v>PRESSIONI PSICOLOGICHE </c:v>
                </c:pt>
              </c:strCache>
            </c:strRef>
          </c:cat>
          <c:val>
            <c:numRef>
              <c:f>'Foglio2 (2)'!$K$60:$K$65</c:f>
              <c:numCache>
                <c:formatCode>General</c:formatCode>
                <c:ptCount val="6"/>
                <c:pt idx="0">
                  <c:v>2</c:v>
                </c:pt>
                <c:pt idx="1">
                  <c:v>7</c:v>
                </c:pt>
                <c:pt idx="2">
                  <c:v>35</c:v>
                </c:pt>
                <c:pt idx="3">
                  <c:v>34</c:v>
                </c:pt>
                <c:pt idx="4">
                  <c:v>54</c:v>
                </c:pt>
                <c:pt idx="5">
                  <c:v>76</c:v>
                </c:pt>
              </c:numCache>
            </c:numRef>
          </c:val>
        </c:ser>
        <c:dLbls>
          <c:showLegendKey val="0"/>
          <c:showVal val="0"/>
          <c:showCatName val="0"/>
          <c:showSerName val="0"/>
          <c:showPercent val="0"/>
          <c:showBubbleSize val="0"/>
        </c:dLbls>
        <c:gapWidth val="30"/>
        <c:axId val="31227904"/>
        <c:axId val="31229440"/>
      </c:barChart>
      <c:catAx>
        <c:axId val="31227904"/>
        <c:scaling>
          <c:orientation val="minMax"/>
        </c:scaling>
        <c:delete val="0"/>
        <c:axPos val="l"/>
        <c:majorTickMark val="out"/>
        <c:minorTickMark val="none"/>
        <c:tickLblPos val="nextTo"/>
        <c:txPr>
          <a:bodyPr/>
          <a:lstStyle/>
          <a:p>
            <a:pPr>
              <a:defRPr sz="1600">
                <a:latin typeface="Century Gothic" panose="020B0502020202020204" pitchFamily="34" charset="0"/>
              </a:defRPr>
            </a:pPr>
            <a:endParaRPr lang="it-IT"/>
          </a:p>
        </c:txPr>
        <c:crossAx val="31229440"/>
        <c:crosses val="autoZero"/>
        <c:auto val="1"/>
        <c:lblAlgn val="ctr"/>
        <c:lblOffset val="100"/>
        <c:noMultiLvlLbl val="0"/>
      </c:catAx>
      <c:valAx>
        <c:axId val="31229440"/>
        <c:scaling>
          <c:orientation val="minMax"/>
        </c:scaling>
        <c:delete val="1"/>
        <c:axPos val="b"/>
        <c:majorGridlines>
          <c:spPr>
            <a:ln>
              <a:noFill/>
            </a:ln>
          </c:spPr>
        </c:majorGridlines>
        <c:numFmt formatCode="General" sourceLinked="1"/>
        <c:majorTickMark val="out"/>
        <c:minorTickMark val="none"/>
        <c:tickLblPos val="nextTo"/>
        <c:crossAx val="31227904"/>
        <c:crosses val="autoZero"/>
        <c:crossBetween val="between"/>
      </c:valAx>
    </c:plotArea>
    <c:plotVisOnly val="1"/>
    <c:dispBlanksAs val="gap"/>
    <c:showDLblsOverMax val="0"/>
  </c:chart>
  <c:spPr>
    <a:ln>
      <a:solidFill>
        <a:schemeClr val="tx1"/>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00CC471-3587-4216-9E55-12D008078D38}" type="datetimeFigureOut">
              <a:rPr lang="it-IT"/>
              <a:pPr>
                <a:defRPr/>
              </a:pPr>
              <a:t>23/11/2015</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AF7C101-7DF6-45A5-A870-2FCA59668C48}" type="slidenum">
              <a:rPr lang="it-IT"/>
              <a:pPr>
                <a:defRPr/>
              </a:pPr>
              <a:t>‹N›</a:t>
            </a:fld>
            <a:endParaRPr lang="it-IT"/>
          </a:p>
        </p:txBody>
      </p:sp>
    </p:spTree>
    <p:extLst>
      <p:ext uri="{BB962C8B-B14F-4D97-AF65-F5344CB8AC3E}">
        <p14:creationId xmlns:p14="http://schemas.microsoft.com/office/powerpoint/2010/main" val="609105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B2D04DE-0E34-44EE-BA40-A981832F4A31}" type="datetimeFigureOut">
              <a:rPr lang="it-IT"/>
              <a:pPr>
                <a:defRPr/>
              </a:pPr>
              <a:t>23/11/2015</a:t>
            </a:fld>
            <a:endParaRPr lang="it-IT" dirty="0"/>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9450" y="4714876"/>
            <a:ext cx="5438775" cy="446722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097E1D-DB85-4E5B-BFFE-D46D6370DFBC}" type="slidenum">
              <a:rPr lang="it-IT"/>
              <a:pPr>
                <a:defRPr/>
              </a:pPr>
              <a:t>‹N›</a:t>
            </a:fld>
            <a:endParaRPr lang="it-IT" dirty="0"/>
          </a:p>
        </p:txBody>
      </p:sp>
    </p:spTree>
    <p:extLst>
      <p:ext uri="{BB962C8B-B14F-4D97-AF65-F5344CB8AC3E}">
        <p14:creationId xmlns:p14="http://schemas.microsoft.com/office/powerpoint/2010/main" val="22975669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0745" tIns="45373" rIns="90745" bIns="45373" anchor="b"/>
          <a:lstStyle/>
          <a:p>
            <a:pPr algn="r" defTabSz="908050"/>
            <a:fld id="{93CFAE08-B131-4EA3-B890-7B1897D2017A}" type="slidenum">
              <a:rPr lang="it-IT" altLang="it-IT" sz="1200">
                <a:latin typeface="Calibri" pitchFamily="34" charset="0"/>
              </a:rPr>
              <a:pPr algn="r" defTabSz="908050"/>
              <a:t>1</a:t>
            </a:fld>
            <a:endParaRPr lang="it-IT" altLang="it-IT" sz="1200">
              <a:latin typeface="Calibri" pitchFamily="34" charset="0"/>
            </a:endParaRPr>
          </a:p>
        </p:txBody>
      </p:sp>
      <p:sp>
        <p:nvSpPr>
          <p:cNvPr id="16387" name="Rectangle 2"/>
          <p:cNvSpPr>
            <a:spLocks noGrp="1" noRot="1" noChangeAspect="1" noChangeArrowheads="1" noTextEdit="1"/>
          </p:cNvSpPr>
          <p:nvPr>
            <p:ph type="sldImg"/>
          </p:nvPr>
        </p:nvSpPr>
        <p:spPr bwMode="auto">
          <a:xfrm>
            <a:off x="925513" y="742950"/>
            <a:ext cx="4968875" cy="3725863"/>
          </a:xfrm>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xfrm>
            <a:off x="906463" y="4716464"/>
            <a:ext cx="4984750" cy="4467225"/>
          </a:xfrm>
          <a:noFill/>
        </p:spPr>
        <p:txBody>
          <a:bodyPr wrap="none" lIns="90275" tIns="45134" rIns="90275" bIns="45134" numCol="1" anchor="ctr" anchorCtr="0" compatLnSpc="1">
            <a:prstTxWarp prst="textNoShape">
              <a:avLst/>
            </a:prstTxWarp>
          </a:bodyPr>
          <a:lstStyle/>
          <a:p>
            <a:pPr defTabSz="449263" eaLnBrk="1" hangingPunct="1"/>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bwMode="auto">
          <a:noFill/>
          <a:ln>
            <a:solidFill>
              <a:srgbClr val="000000"/>
            </a:solidFill>
            <a:miter lim="800000"/>
            <a:headEnd/>
            <a:tailEnd/>
          </a:ln>
        </p:spPr>
      </p:sp>
      <p:sp>
        <p:nvSpPr>
          <p:cNvPr id="1843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457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DDF98D-0126-4FD4-9EF0-67300F1EC9C5}" type="slidenum">
              <a:rPr lang="it-IT">
                <a:cs typeface="Arial" charset="0"/>
              </a:rPr>
              <a:pPr fontAlgn="base">
                <a:spcBef>
                  <a:spcPct val="0"/>
                </a:spcBef>
                <a:spcAft>
                  <a:spcPct val="0"/>
                </a:spcAft>
                <a:defRPr/>
              </a:pPr>
              <a:t>2</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DC4CC22-896C-44F2-B08D-B77F8647D6B3}" type="slidenum">
              <a:rPr lang="it-IT" smtClean="0"/>
              <a:t>3</a:t>
            </a:fld>
            <a:endParaRPr lang="it-IT" dirty="0"/>
          </a:p>
        </p:txBody>
      </p:sp>
    </p:spTree>
    <p:extLst>
      <p:ext uri="{BB962C8B-B14F-4D97-AF65-F5344CB8AC3E}">
        <p14:creationId xmlns:p14="http://schemas.microsoft.com/office/powerpoint/2010/main" val="1309527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p:spPr>
      </p:sp>
      <p:sp>
        <p:nvSpPr>
          <p:cNvPr id="2457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710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D42397-49BF-44AC-8DAE-7557371B802A}" type="slidenum">
              <a:rPr lang="it-IT">
                <a:cs typeface="Arial" charset="0"/>
              </a:rPr>
              <a:pPr fontAlgn="base">
                <a:spcBef>
                  <a:spcPct val="0"/>
                </a:spcBef>
                <a:spcAft>
                  <a:spcPct val="0"/>
                </a:spcAft>
                <a:defRPr/>
              </a:pPr>
              <a:t>4</a:t>
            </a:fld>
            <a:endParaRPr lang="it-IT">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bwMode="auto">
          <a:noFill/>
          <a:ln>
            <a:solidFill>
              <a:srgbClr val="000000"/>
            </a:solidFill>
            <a:miter lim="800000"/>
            <a:headEnd/>
            <a:tailEnd/>
          </a:ln>
        </p:spPr>
      </p:sp>
      <p:sp>
        <p:nvSpPr>
          <p:cNvPr id="2662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837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05FFC5-CCE6-4E87-A3DE-8DEA6541B6EA}" type="slidenum">
              <a:rPr lang="it-IT">
                <a:solidFill>
                  <a:srgbClr val="000000"/>
                </a:solidFill>
                <a:cs typeface="Arial" charset="0"/>
              </a:rPr>
              <a:pPr fontAlgn="base">
                <a:spcBef>
                  <a:spcPct val="0"/>
                </a:spcBef>
                <a:spcAft>
                  <a:spcPct val="0"/>
                </a:spcAft>
                <a:defRPr/>
              </a:pPr>
              <a:t>5</a:t>
            </a:fld>
            <a:endParaRPr lang="it-IT">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p:cNvSpPr>
          <p:nvPr>
            <p:ph type="sldImg"/>
          </p:nvPr>
        </p:nvSpPr>
        <p:spPr bwMode="auto">
          <a:noFill/>
          <a:ln>
            <a:solidFill>
              <a:srgbClr val="000000"/>
            </a:solidFill>
            <a:miter lim="800000"/>
            <a:headEnd/>
            <a:tailEnd/>
          </a:ln>
        </p:spPr>
      </p:sp>
      <p:sp>
        <p:nvSpPr>
          <p:cNvPr id="30722" name="Segnaposto note 2"/>
          <p:cNvSpPr>
            <a:spLocks noGrp="1"/>
          </p:cNvSpPr>
          <p:nvPr>
            <p:ph type="body" idx="1"/>
          </p:nvPr>
        </p:nvSpPr>
        <p:spPr bwMode="auto">
          <a:noFill/>
        </p:spPr>
        <p:txBody>
          <a:bodyPr wrap="square" numCol="1" anchor="t" anchorCtr="0" compatLnSpc="1">
            <a:prstTxWarp prst="textNoShape">
              <a:avLst/>
            </a:prstTxWarp>
          </a:bodyPr>
          <a:lstStyle/>
          <a:p>
            <a:pPr eaLnBrk="1" fontAlgn="b" hangingPunct="1">
              <a:spcBef>
                <a:spcPct val="0"/>
              </a:spcBef>
            </a:pPr>
            <a:r>
              <a:rPr lang="it-IT" smtClean="0">
                <a:solidFill>
                  <a:srgbClr val="000000"/>
                </a:solidFill>
                <a:latin typeface="Century Gothic" pitchFamily="34" charset="0"/>
              </a:rPr>
              <a:t> - MAGGIORE PROTEZIONE SUL TERRITORIO DA PARTE DELLE FORZE DELL'ORDINE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CERTEZZA DELLA PENA</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MAGGIORE COLLABORAZIONE CON LE FORZE DELL'ORDINE</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INTERVENTI DI ENTI LOCALI PER POLIZIOTTI DI QUARTIERE/POLIZIA LOCALE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MAGGIORI INTERVENTI DELLE ASSOCIAZIONI DI CATEGORIA</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ASSOCIAZIONISMO ANTIRACKET</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MAGGIORE PROTEZIONE SUL TERRITORIO DA PARTE DELLE FORZE DELL'ORDINE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CERTEZZA DELLA PENA</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MAGGIORE COLLABORAZIONE CON LE FORZE DELL'ORDINE</a:t>
            </a:r>
            <a:endParaRPr lang="it-IT" smtClean="0"/>
          </a:p>
        </p:txBody>
      </p:sp>
      <p:sp>
        <p:nvSpPr>
          <p:cNvPr id="4" name="Segnaposto numero diapositiva 3"/>
          <p:cNvSpPr>
            <a:spLocks noGrp="1"/>
          </p:cNvSpPr>
          <p:nvPr>
            <p:ph type="sldNum" sz="quarter" idx="5"/>
          </p:nvPr>
        </p:nvSpPr>
        <p:spPr/>
        <p:txBody>
          <a:bodyPr/>
          <a:lstStyle/>
          <a:p>
            <a:pPr>
              <a:defRPr/>
            </a:pPr>
            <a:fld id="{6FF0C8BF-08E4-4595-A501-AC32E5D6D81F}" type="slidenum">
              <a:rPr lang="it-IT" smtClean="0">
                <a:solidFill>
                  <a:prstClr val="black"/>
                </a:solidFill>
              </a:rPr>
              <a:pPr>
                <a:defRPr/>
              </a:pPr>
              <a:t>6</a:t>
            </a:fld>
            <a:endParaRPr lang="it-IT"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p:cNvSpPr>
          <p:nvPr>
            <p:ph type="sldImg"/>
          </p:nvPr>
        </p:nvSpPr>
        <p:spPr bwMode="auto">
          <a:noFill/>
          <a:ln>
            <a:solidFill>
              <a:srgbClr val="000000"/>
            </a:solidFill>
            <a:miter lim="800000"/>
            <a:headEnd/>
            <a:tailEnd/>
          </a:ln>
        </p:spPr>
      </p:sp>
      <p:sp>
        <p:nvSpPr>
          <p:cNvPr id="30722" name="Segnaposto note 2"/>
          <p:cNvSpPr>
            <a:spLocks noGrp="1"/>
          </p:cNvSpPr>
          <p:nvPr>
            <p:ph type="body" idx="1"/>
          </p:nvPr>
        </p:nvSpPr>
        <p:spPr bwMode="auto">
          <a:noFill/>
        </p:spPr>
        <p:txBody>
          <a:bodyPr wrap="square" numCol="1" anchor="t" anchorCtr="0" compatLnSpc="1">
            <a:prstTxWarp prst="textNoShape">
              <a:avLst/>
            </a:prstTxWarp>
          </a:bodyPr>
          <a:lstStyle/>
          <a:p>
            <a:pPr eaLnBrk="1" fontAlgn="b" hangingPunct="1">
              <a:spcBef>
                <a:spcPct val="0"/>
              </a:spcBef>
            </a:pPr>
            <a:r>
              <a:rPr lang="it-IT" smtClean="0">
                <a:solidFill>
                  <a:srgbClr val="000000"/>
                </a:solidFill>
                <a:latin typeface="Century Gothic" pitchFamily="34" charset="0"/>
              </a:rPr>
              <a:t> - MAGGIORE PROTEZIONE SUL TERRITORIO DA PARTE DELLE FORZE DELL'ORDINE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CERTEZZA DELLA PENA</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MAGGIORE COLLABORAZIONE CON LE FORZE DELL'ORDINE</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INTERVENTI DI ENTI LOCALI PER POLIZIOTTI DI QUARTIERE/POLIZIA LOCALE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MAGGIORI INTERVENTI DELLE ASSOCIAZIONI DI CATEGORIA</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ASSOCIAZIONISMO ANTIRACKET</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MAGGIORE PROTEZIONE SUL TERRITORIO DA PARTE DELLE FORZE DELL'ORDINE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CERTEZZA DELLA PENA</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MAGGIORE COLLABORAZIONE CON LE FORZE DELL'ORDINE</a:t>
            </a:r>
            <a:endParaRPr lang="it-IT" smtClean="0"/>
          </a:p>
        </p:txBody>
      </p:sp>
      <p:sp>
        <p:nvSpPr>
          <p:cNvPr id="4" name="Segnaposto numero diapositiva 3"/>
          <p:cNvSpPr>
            <a:spLocks noGrp="1"/>
          </p:cNvSpPr>
          <p:nvPr>
            <p:ph type="sldNum" sz="quarter" idx="5"/>
          </p:nvPr>
        </p:nvSpPr>
        <p:spPr/>
        <p:txBody>
          <a:bodyPr/>
          <a:lstStyle/>
          <a:p>
            <a:pPr>
              <a:defRPr/>
            </a:pPr>
            <a:fld id="{6FF0C8BF-08E4-4595-A501-AC32E5D6D81F}" type="slidenum">
              <a:rPr lang="it-IT" smtClean="0">
                <a:solidFill>
                  <a:prstClr val="black"/>
                </a:solidFill>
              </a:rPr>
              <a:pPr>
                <a:defRPr/>
              </a:pPr>
              <a:t>7</a:t>
            </a:fld>
            <a:endParaRPr lang="it-IT"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p:cNvSpPr>
          <p:nvPr>
            <p:ph type="sldImg"/>
          </p:nvPr>
        </p:nvSpPr>
        <p:spPr bwMode="auto">
          <a:noFill/>
          <a:ln>
            <a:solidFill>
              <a:srgbClr val="000000"/>
            </a:solidFill>
            <a:miter lim="800000"/>
            <a:headEnd/>
            <a:tailEnd/>
          </a:ln>
        </p:spPr>
      </p:sp>
      <p:sp>
        <p:nvSpPr>
          <p:cNvPr id="30722" name="Segnaposto note 2"/>
          <p:cNvSpPr>
            <a:spLocks noGrp="1"/>
          </p:cNvSpPr>
          <p:nvPr>
            <p:ph type="body" idx="1"/>
          </p:nvPr>
        </p:nvSpPr>
        <p:spPr bwMode="auto">
          <a:noFill/>
        </p:spPr>
        <p:txBody>
          <a:bodyPr wrap="square" numCol="1" anchor="t" anchorCtr="0" compatLnSpc="1">
            <a:prstTxWarp prst="textNoShape">
              <a:avLst/>
            </a:prstTxWarp>
          </a:bodyPr>
          <a:lstStyle/>
          <a:p>
            <a:pPr eaLnBrk="1" fontAlgn="b" hangingPunct="1">
              <a:spcBef>
                <a:spcPct val="0"/>
              </a:spcBef>
            </a:pPr>
            <a:r>
              <a:rPr lang="it-IT" smtClean="0">
                <a:solidFill>
                  <a:srgbClr val="000000"/>
                </a:solidFill>
                <a:latin typeface="Century Gothic" pitchFamily="34" charset="0"/>
              </a:rPr>
              <a:t> - MAGGIORE PROTEZIONE SUL TERRITORIO DA PARTE DELLE FORZE DELL'ORDINE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CERTEZZA DELLA PENA</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MAGGIORE COLLABORAZIONE CON LE FORZE DELL'ORDINE</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INTERVENTI DI ENTI LOCALI PER POLIZIOTTI DI QUARTIERE/POLIZIA LOCALE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MAGGIORI INTERVENTI DELLE ASSOCIAZIONI DI CATEGORIA</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ASSOCIAZIONISMO ANTIRACKET</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MAGGIORE PROTEZIONE SUL TERRITORIO DA PARTE DELLE FORZE DELL'ORDINE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CERTEZZA DELLA PENA</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MAGGIORE COLLABORAZIONE CON LE FORZE DELL'ORDINE</a:t>
            </a:r>
            <a:endParaRPr lang="it-IT" smtClean="0"/>
          </a:p>
        </p:txBody>
      </p:sp>
      <p:sp>
        <p:nvSpPr>
          <p:cNvPr id="4" name="Segnaposto numero diapositiva 3"/>
          <p:cNvSpPr>
            <a:spLocks noGrp="1"/>
          </p:cNvSpPr>
          <p:nvPr>
            <p:ph type="sldNum" sz="quarter" idx="5"/>
          </p:nvPr>
        </p:nvSpPr>
        <p:spPr/>
        <p:txBody>
          <a:bodyPr/>
          <a:lstStyle/>
          <a:p>
            <a:pPr>
              <a:defRPr/>
            </a:pPr>
            <a:fld id="{6FF0C8BF-08E4-4595-A501-AC32E5D6D81F}" type="slidenum">
              <a:rPr lang="it-IT" smtClean="0">
                <a:solidFill>
                  <a:prstClr val="black"/>
                </a:solidFill>
              </a:rPr>
              <a:pPr>
                <a:defRPr/>
              </a:pPr>
              <a:t>8</a:t>
            </a:fld>
            <a:endParaRPr lang="it-IT"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p:cNvSpPr>
          <p:nvPr>
            <p:ph type="sldImg"/>
          </p:nvPr>
        </p:nvSpPr>
        <p:spPr bwMode="auto">
          <a:noFill/>
          <a:ln>
            <a:solidFill>
              <a:srgbClr val="000000"/>
            </a:solidFill>
            <a:miter lim="800000"/>
            <a:headEnd/>
            <a:tailEnd/>
          </a:ln>
        </p:spPr>
      </p:sp>
      <p:sp>
        <p:nvSpPr>
          <p:cNvPr id="30722" name="Segnaposto note 2"/>
          <p:cNvSpPr>
            <a:spLocks noGrp="1"/>
          </p:cNvSpPr>
          <p:nvPr>
            <p:ph type="body" idx="1"/>
          </p:nvPr>
        </p:nvSpPr>
        <p:spPr bwMode="auto">
          <a:noFill/>
        </p:spPr>
        <p:txBody>
          <a:bodyPr wrap="square" numCol="1" anchor="t" anchorCtr="0" compatLnSpc="1">
            <a:prstTxWarp prst="textNoShape">
              <a:avLst/>
            </a:prstTxWarp>
          </a:bodyPr>
          <a:lstStyle/>
          <a:p>
            <a:pPr eaLnBrk="1" fontAlgn="b" hangingPunct="1">
              <a:spcBef>
                <a:spcPct val="0"/>
              </a:spcBef>
            </a:pPr>
            <a:r>
              <a:rPr lang="it-IT" smtClean="0">
                <a:solidFill>
                  <a:srgbClr val="000000"/>
                </a:solidFill>
                <a:latin typeface="Century Gothic" pitchFamily="34" charset="0"/>
              </a:rPr>
              <a:t> - MAGGIORE PROTEZIONE SUL TERRITORIO DA PARTE DELLE FORZE DELL'ORDINE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CERTEZZA DELLA PENA</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MAGGIORE COLLABORAZIONE CON LE FORZE DELL'ORDINE</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INTERVENTI DI ENTI LOCALI PER POLIZIOTTI DI QUARTIERE/POLIZIA LOCALE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MAGGIORI INTERVENTI DELLE ASSOCIAZIONI DI CATEGORIA</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ASSOCIAZIONISMO ANTIRACKET</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MAGGIORE PROTEZIONE SUL TERRITORIO DA PARTE DELLE FORZE DELL'ORDINE</a:t>
            </a:r>
            <a:endParaRPr lang="it-IT" smtClean="0">
              <a:latin typeface="Arial" charset="0"/>
            </a:endParaRPr>
          </a:p>
          <a:p>
            <a:pPr eaLnBrk="1" fontAlgn="b" hangingPunct="1">
              <a:spcBef>
                <a:spcPct val="0"/>
              </a:spcBef>
            </a:pPr>
            <a:r>
              <a:rPr lang="it-IT" smtClean="0">
                <a:solidFill>
                  <a:srgbClr val="000000"/>
                </a:solidFill>
                <a:latin typeface="Century Gothic" pitchFamily="34" charset="0"/>
              </a:rPr>
              <a:t>   - CERTEZZA DELLA PENA</a:t>
            </a:r>
            <a:endParaRPr lang="it-IT" smtClean="0">
              <a:latin typeface="Arial" charset="0"/>
            </a:endParaRPr>
          </a:p>
          <a:p>
            <a:pPr eaLnBrk="1" fontAlgn="b" hangingPunct="1">
              <a:spcBef>
                <a:spcPct val="0"/>
              </a:spcBef>
            </a:pPr>
            <a:r>
              <a:rPr lang="it-IT" i="1" smtClean="0">
                <a:solidFill>
                  <a:srgbClr val="000000"/>
                </a:solidFill>
                <a:latin typeface="Century Gothic" pitchFamily="34" charset="0"/>
              </a:rPr>
              <a:t>   - MAGGIORE COLLABORAZIONE CON LE FORZE DELL'ORDINE</a:t>
            </a:r>
            <a:endParaRPr lang="it-IT" smtClean="0"/>
          </a:p>
        </p:txBody>
      </p:sp>
      <p:sp>
        <p:nvSpPr>
          <p:cNvPr id="4" name="Segnaposto numero diapositiva 3"/>
          <p:cNvSpPr>
            <a:spLocks noGrp="1"/>
          </p:cNvSpPr>
          <p:nvPr>
            <p:ph type="sldNum" sz="quarter" idx="5"/>
          </p:nvPr>
        </p:nvSpPr>
        <p:spPr/>
        <p:txBody>
          <a:bodyPr/>
          <a:lstStyle/>
          <a:p>
            <a:pPr>
              <a:defRPr/>
            </a:pPr>
            <a:fld id="{6FF0C8BF-08E4-4595-A501-AC32E5D6D81F}" type="slidenum">
              <a:rPr lang="it-IT" smtClean="0">
                <a:solidFill>
                  <a:prstClr val="black"/>
                </a:solidFill>
              </a:rPr>
              <a:pPr>
                <a:defRPr/>
              </a:pPr>
              <a:t>9</a:t>
            </a:fld>
            <a:endParaRPr lang="it-IT"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4" name="VCT_Marker_ID_4" hidden="1"/>
          <p:cNvSpPr/>
          <p:nvPr>
            <p:custDataLst>
              <p:tags r:id="rId1"/>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en-US" sz="1600" dirty="0">
              <a:solidFill>
                <a:srgbClr val="000000"/>
              </a:solidFill>
              <a:latin typeface="Arial" charset="0"/>
            </a:endParaRPr>
          </a:p>
        </p:txBody>
      </p:sp>
      <p:grpSp>
        <p:nvGrpSpPr>
          <p:cNvPr id="5" name="Gruppieren 11"/>
          <p:cNvGrpSpPr>
            <a:grpSpLocks/>
          </p:cNvGrpSpPr>
          <p:nvPr/>
        </p:nvGrpSpPr>
        <p:grpSpPr bwMode="auto">
          <a:xfrm>
            <a:off x="323850" y="-315913"/>
            <a:ext cx="8496300" cy="215900"/>
            <a:chOff x="323850" y="-531550"/>
            <a:chExt cx="8496740" cy="432060"/>
          </a:xfrm>
        </p:grpSpPr>
        <p:cxnSp>
          <p:nvCxnSpPr>
            <p:cNvPr id="6"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2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2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26"/>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27"/>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8"/>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9"/>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30"/>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31"/>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2"/>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3"/>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ieren 37"/>
          <p:cNvGrpSpPr>
            <a:grpSpLocks/>
          </p:cNvGrpSpPr>
          <p:nvPr/>
        </p:nvGrpSpPr>
        <p:grpSpPr bwMode="auto">
          <a:xfrm>
            <a:off x="323850" y="6958013"/>
            <a:ext cx="8496300" cy="215900"/>
            <a:chOff x="323850" y="-531550"/>
            <a:chExt cx="8496740" cy="432060"/>
          </a:xfrm>
        </p:grpSpPr>
        <p:cxnSp>
          <p:nvCxnSpPr>
            <p:cNvPr id="1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9"/>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40"/>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41"/>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42"/>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43"/>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44"/>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45"/>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46"/>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47"/>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48"/>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uppieren 57"/>
          <p:cNvGrpSpPr>
            <a:grpSpLocks/>
          </p:cNvGrpSpPr>
          <p:nvPr/>
        </p:nvGrpSpPr>
        <p:grpSpPr bwMode="auto">
          <a:xfrm>
            <a:off x="9251950" y="908050"/>
            <a:ext cx="217488" cy="5689600"/>
            <a:chOff x="-540710" y="908650"/>
            <a:chExt cx="432060" cy="5688790"/>
          </a:xfrm>
        </p:grpSpPr>
        <p:cxnSp>
          <p:nvCxnSpPr>
            <p:cNvPr id="32"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62"/>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79"/>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80"/>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81"/>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82"/>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83"/>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84"/>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85"/>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86"/>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88"/>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uppieren 57"/>
          <p:cNvGrpSpPr>
            <a:grpSpLocks/>
          </p:cNvGrpSpPr>
          <p:nvPr userDrawn="1"/>
        </p:nvGrpSpPr>
        <p:grpSpPr bwMode="auto">
          <a:xfrm>
            <a:off x="-325438" y="908050"/>
            <a:ext cx="217488" cy="5689600"/>
            <a:chOff x="-540710" y="908650"/>
            <a:chExt cx="432060" cy="5688790"/>
          </a:xfrm>
        </p:grpSpPr>
        <p:cxnSp>
          <p:nvCxnSpPr>
            <p:cNvPr id="46"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62"/>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79"/>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80"/>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81"/>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82"/>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83"/>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84"/>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85"/>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86"/>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88"/>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VCT_Backup_ID_27806" hidden="1"/>
          <p:cNvSpPr txBox="1">
            <a:spLocks noChangeArrowheads="1"/>
          </p:cNvSpPr>
          <p:nvPr userDrawn="1">
            <p:custDataLst>
              <p:tags r:id="rId2"/>
            </p:custDataLst>
          </p:nvPr>
        </p:nvSpPr>
        <p:spPr bwMode="gray">
          <a:xfrm>
            <a:off x="323850" y="2205038"/>
            <a:ext cx="8496300" cy="1584325"/>
          </a:xfrm>
          <a:prstGeom prst="rect">
            <a:avLst/>
          </a:prstGeom>
          <a:noFill/>
          <a:ln>
            <a:noFill/>
          </a:ln>
          <a:effectLst/>
          <a:extLst/>
        </p:spPr>
        <p:txBody>
          <a:bodyPr lIns="0" tIns="0" rIns="0" bIns="0" anchor="b"/>
          <a:lstStyle>
            <a:lvl1pPr algn="l">
              <a:spcBef>
                <a:spcPct val="0"/>
              </a:spcBef>
              <a:defRPr>
                <a:solidFill>
                  <a:schemeClr val="tx1"/>
                </a:solidFill>
                <a:latin typeface="Arial Unicode MS" pitchFamily="34" charset="-128"/>
              </a:defRPr>
            </a:lvl1pPr>
            <a:lvl2pPr algn="l">
              <a:spcBef>
                <a:spcPct val="0"/>
              </a:spcBef>
              <a:defRPr>
                <a:solidFill>
                  <a:schemeClr val="tx1"/>
                </a:solidFill>
                <a:latin typeface="Arial Unicode MS" pitchFamily="34" charset="-128"/>
              </a:defRPr>
            </a:lvl2pPr>
            <a:lvl3pPr algn="l">
              <a:spcBef>
                <a:spcPct val="0"/>
              </a:spcBef>
              <a:defRPr>
                <a:solidFill>
                  <a:schemeClr val="tx1"/>
                </a:solidFill>
                <a:latin typeface="Arial Unicode MS" pitchFamily="34" charset="-128"/>
              </a:defRPr>
            </a:lvl3pPr>
            <a:lvl4pPr algn="l">
              <a:spcBef>
                <a:spcPct val="0"/>
              </a:spcBef>
              <a:defRPr>
                <a:solidFill>
                  <a:schemeClr val="tx1"/>
                </a:solidFill>
                <a:latin typeface="Arial Unicode MS" pitchFamily="34" charset="-128"/>
              </a:defRPr>
            </a:lvl4pPr>
            <a:lvl5pPr algn="l">
              <a:spcBef>
                <a:spcPct val="0"/>
              </a:spcBef>
              <a:defRPr>
                <a:solidFill>
                  <a:schemeClr val="tx1"/>
                </a:solidFill>
                <a:latin typeface="Arial Unicode MS" pitchFamily="34" charset="-128"/>
              </a:defRPr>
            </a:lvl5pPr>
            <a:lvl6pPr marL="457200" fontAlgn="base">
              <a:spcBef>
                <a:spcPct val="0"/>
              </a:spcBef>
              <a:spcAft>
                <a:spcPct val="0"/>
              </a:spcAft>
              <a:defRPr>
                <a:solidFill>
                  <a:schemeClr val="tx1"/>
                </a:solidFill>
                <a:latin typeface="Arial Unicode MS" pitchFamily="34" charset="-128"/>
              </a:defRPr>
            </a:lvl6pPr>
            <a:lvl7pPr marL="914400" fontAlgn="base">
              <a:spcBef>
                <a:spcPct val="0"/>
              </a:spcBef>
              <a:spcAft>
                <a:spcPct val="0"/>
              </a:spcAft>
              <a:defRPr>
                <a:solidFill>
                  <a:schemeClr val="tx1"/>
                </a:solidFill>
                <a:latin typeface="Arial Unicode MS" pitchFamily="34" charset="-128"/>
              </a:defRPr>
            </a:lvl7pPr>
            <a:lvl8pPr marL="1371600" fontAlgn="base">
              <a:spcBef>
                <a:spcPct val="0"/>
              </a:spcBef>
              <a:spcAft>
                <a:spcPct val="0"/>
              </a:spcAft>
              <a:defRPr>
                <a:solidFill>
                  <a:schemeClr val="tx1"/>
                </a:solidFill>
                <a:latin typeface="Arial Unicode MS" pitchFamily="34" charset="-128"/>
              </a:defRPr>
            </a:lvl8pPr>
            <a:lvl9pPr marL="1828800" fontAlgn="base">
              <a:spcBef>
                <a:spcPct val="0"/>
              </a:spcBef>
              <a:spcAft>
                <a:spcPct val="0"/>
              </a:spcAft>
              <a:defRPr>
                <a:solidFill>
                  <a:schemeClr val="tx1"/>
                </a:solidFill>
                <a:latin typeface="Arial Unicode MS" pitchFamily="34" charset="-128"/>
              </a:defRPr>
            </a:lvl9pPr>
          </a:lstStyle>
          <a:p>
            <a:pPr>
              <a:buFont typeface="Arial" charset="0"/>
              <a:buNone/>
              <a:defRPr/>
            </a:pPr>
            <a:r>
              <a:rPr lang="en-US" sz="3800" dirty="0">
                <a:solidFill>
                  <a:srgbClr val="000000"/>
                </a:solidFill>
                <a:latin typeface="Arial" charset="0"/>
              </a:rPr>
              <a:t>Click to edit Master title style</a:t>
            </a:r>
          </a:p>
        </p:txBody>
      </p:sp>
      <p:sp>
        <p:nvSpPr>
          <p:cNvPr id="60" name="VCT_Backup_ID_27807" hidden="1"/>
          <p:cNvSpPr txBox="1">
            <a:spLocks noChangeArrowheads="1"/>
          </p:cNvSpPr>
          <p:nvPr userDrawn="1">
            <p:custDataLst>
              <p:tags r:id="rId3"/>
            </p:custDataLst>
          </p:nvPr>
        </p:nvSpPr>
        <p:spPr bwMode="gray">
          <a:xfrm>
            <a:off x="323850" y="3860800"/>
            <a:ext cx="8496300" cy="1439863"/>
          </a:xfrm>
          <a:prstGeom prst="rect">
            <a:avLst/>
          </a:prstGeom>
          <a:noFill/>
          <a:ln>
            <a:noFill/>
          </a:ln>
          <a:effectLst/>
          <a:extLst/>
        </p:spPr>
        <p:txBody>
          <a:bodyPr lIns="0" tIns="18000" rIns="0" bIns="0"/>
          <a:lstStyle>
            <a:lvl1pPr algn="l">
              <a:spcBef>
                <a:spcPct val="0"/>
              </a:spcBef>
              <a:defRPr>
                <a:solidFill>
                  <a:schemeClr val="tx1"/>
                </a:solidFill>
                <a:latin typeface="Arial Unicode MS" pitchFamily="34" charset="-128"/>
              </a:defRPr>
            </a:lvl1pPr>
            <a:lvl2pPr marL="1588" algn="l">
              <a:spcBef>
                <a:spcPct val="0"/>
              </a:spcBef>
              <a:defRPr>
                <a:solidFill>
                  <a:schemeClr val="tx1"/>
                </a:solidFill>
                <a:latin typeface="Arial Unicode MS" pitchFamily="34" charset="-128"/>
              </a:defRPr>
            </a:lvl2pPr>
            <a:lvl3pPr marL="3175" algn="l">
              <a:spcBef>
                <a:spcPct val="0"/>
              </a:spcBef>
              <a:defRPr>
                <a:solidFill>
                  <a:schemeClr val="tx1"/>
                </a:solidFill>
                <a:latin typeface="Arial Unicode MS" pitchFamily="34" charset="-128"/>
              </a:defRPr>
            </a:lvl3pPr>
            <a:lvl4pPr marL="4763" algn="l">
              <a:spcBef>
                <a:spcPct val="0"/>
              </a:spcBef>
              <a:defRPr>
                <a:solidFill>
                  <a:schemeClr val="tx1"/>
                </a:solidFill>
                <a:latin typeface="Arial Unicode MS" pitchFamily="34" charset="-128"/>
              </a:defRPr>
            </a:lvl4pPr>
            <a:lvl5pPr marL="6350" algn="l">
              <a:spcBef>
                <a:spcPct val="0"/>
              </a:spcBef>
              <a:defRPr>
                <a:solidFill>
                  <a:schemeClr val="tx1"/>
                </a:solidFill>
                <a:latin typeface="Arial Unicode MS" pitchFamily="34" charset="-128"/>
              </a:defRPr>
            </a:lvl5pPr>
            <a:lvl6pPr marL="463550" fontAlgn="base">
              <a:spcBef>
                <a:spcPct val="0"/>
              </a:spcBef>
              <a:spcAft>
                <a:spcPct val="0"/>
              </a:spcAft>
              <a:defRPr>
                <a:solidFill>
                  <a:schemeClr val="tx1"/>
                </a:solidFill>
                <a:latin typeface="Arial Unicode MS" pitchFamily="34" charset="-128"/>
              </a:defRPr>
            </a:lvl6pPr>
            <a:lvl7pPr marL="920750" fontAlgn="base">
              <a:spcBef>
                <a:spcPct val="0"/>
              </a:spcBef>
              <a:spcAft>
                <a:spcPct val="0"/>
              </a:spcAft>
              <a:defRPr>
                <a:solidFill>
                  <a:schemeClr val="tx1"/>
                </a:solidFill>
                <a:latin typeface="Arial Unicode MS" pitchFamily="34" charset="-128"/>
              </a:defRPr>
            </a:lvl7pPr>
            <a:lvl8pPr marL="1377950" fontAlgn="base">
              <a:spcBef>
                <a:spcPct val="0"/>
              </a:spcBef>
              <a:spcAft>
                <a:spcPct val="0"/>
              </a:spcAft>
              <a:defRPr>
                <a:solidFill>
                  <a:schemeClr val="tx1"/>
                </a:solidFill>
                <a:latin typeface="Arial Unicode MS" pitchFamily="34" charset="-128"/>
              </a:defRPr>
            </a:lvl8pPr>
            <a:lvl9pPr marL="1835150" fontAlgn="base">
              <a:spcBef>
                <a:spcPct val="0"/>
              </a:spcBef>
              <a:spcAft>
                <a:spcPct val="0"/>
              </a:spcAft>
              <a:defRPr>
                <a:solidFill>
                  <a:schemeClr val="tx1"/>
                </a:solidFill>
                <a:latin typeface="Arial Unicode MS" pitchFamily="34" charset="-128"/>
              </a:defRPr>
            </a:lvl9pPr>
          </a:lstStyle>
          <a:p>
            <a:pPr>
              <a:spcBef>
                <a:spcPct val="20000"/>
              </a:spcBef>
              <a:buFont typeface="Arial" charset="0"/>
              <a:buNone/>
              <a:defRPr/>
            </a:pPr>
            <a:r>
              <a:rPr lang="en-US" sz="2000" dirty="0">
                <a:solidFill>
                  <a:srgbClr val="000000"/>
                </a:solidFill>
                <a:latin typeface="Arial" charset="0"/>
              </a:rPr>
              <a:t>Click to edit Master subtitle style</a:t>
            </a:r>
          </a:p>
        </p:txBody>
      </p:sp>
      <p:pic>
        <p:nvPicPr>
          <p:cNvPr id="61" name="Picture 2"/>
          <p:cNvPicPr>
            <a:picLocks noChangeAspect="1" noChangeArrowheads="1"/>
          </p:cNvPicPr>
          <p:nvPr userDrawn="1"/>
        </p:nvPicPr>
        <p:blipFill>
          <a:blip r:embed="rId5"/>
          <a:srcRect/>
          <a:stretch>
            <a:fillRect/>
          </a:stretch>
        </p:blipFill>
        <p:spPr bwMode="gray">
          <a:xfrm>
            <a:off x="8170863" y="260350"/>
            <a:ext cx="649287" cy="649288"/>
          </a:xfrm>
          <a:prstGeom prst="rect">
            <a:avLst/>
          </a:prstGeom>
          <a:noFill/>
          <a:ln w="9525">
            <a:noFill/>
            <a:miter lim="800000"/>
            <a:headEnd/>
            <a:tailEnd/>
          </a:ln>
        </p:spPr>
      </p:pic>
      <p:sp>
        <p:nvSpPr>
          <p:cNvPr id="27651" name="Title Placeholder 1"/>
          <p:cNvSpPr>
            <a:spLocks noGrp="1"/>
          </p:cNvSpPr>
          <p:nvPr>
            <p:ph type="ctrTitle"/>
          </p:nvPr>
        </p:nvSpPr>
        <p:spPr>
          <a:xfrm>
            <a:off x="323850" y="2205038"/>
            <a:ext cx="8496300" cy="1584325"/>
          </a:xfrm>
        </p:spPr>
        <p:txBody>
          <a:bodyPr/>
          <a:lstStyle>
            <a:lvl1pPr>
              <a:defRPr sz="3800" smtClean="0">
                <a:solidFill>
                  <a:schemeClr val="tx2"/>
                </a:solidFill>
              </a:defRPr>
            </a:lvl1pPr>
          </a:lstStyle>
          <a:p>
            <a:pPr lvl="0"/>
            <a:r>
              <a:rPr lang="it-IT" noProof="0" smtClean="0"/>
              <a:t>Fare clic per modificare lo stile del titolo</a:t>
            </a:r>
          </a:p>
        </p:txBody>
      </p:sp>
      <p:sp>
        <p:nvSpPr>
          <p:cNvPr id="27652" name="Text Placeholder 2"/>
          <p:cNvSpPr>
            <a:spLocks noGrp="1"/>
          </p:cNvSpPr>
          <p:nvPr>
            <p:ph type="subTitle" idx="1"/>
          </p:nvPr>
        </p:nvSpPr>
        <p:spPr>
          <a:xfrm>
            <a:off x="323850" y="3860800"/>
            <a:ext cx="8496300" cy="1439863"/>
          </a:xfrm>
        </p:spPr>
        <p:txBody>
          <a:bodyPr/>
          <a:lstStyle>
            <a:lvl1pPr>
              <a:spcBef>
                <a:spcPct val="20000"/>
              </a:spcBef>
              <a:defRPr sz="2000" smtClean="0"/>
            </a:lvl1pPr>
          </a:lstStyle>
          <a:p>
            <a:pPr lvl="0"/>
            <a:r>
              <a:rPr lang="it-IT" noProof="0" smtClean="0"/>
              <a:t>Fare clic per modificare lo stile del sottotitolo dello schema</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with Picture">
    <p:spTree>
      <p:nvGrpSpPr>
        <p:cNvPr id="1" name=""/>
        <p:cNvGrpSpPr/>
        <p:nvPr/>
      </p:nvGrpSpPr>
      <p:grpSpPr>
        <a:xfrm>
          <a:off x="0" y="0"/>
          <a:ext cx="0" cy="0"/>
          <a:chOff x="0" y="0"/>
          <a:chExt cx="0" cy="0"/>
        </a:xfrm>
      </p:grpSpPr>
      <p:sp>
        <p:nvSpPr>
          <p:cNvPr id="6" name="VCT_Marker_ID_4" hidden="1"/>
          <p:cNvSpPr/>
          <p:nvPr>
            <p:custDataLst>
              <p:tags r:id="rId1"/>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en-US" sz="1600" dirty="0">
              <a:solidFill>
                <a:srgbClr val="000000"/>
              </a:solidFill>
              <a:latin typeface="Arial" charset="0"/>
            </a:endParaRPr>
          </a:p>
        </p:txBody>
      </p:sp>
      <p:grpSp>
        <p:nvGrpSpPr>
          <p:cNvPr id="7" name="Gruppieren 11"/>
          <p:cNvGrpSpPr>
            <a:grpSpLocks/>
          </p:cNvGrpSpPr>
          <p:nvPr/>
        </p:nvGrpSpPr>
        <p:grpSpPr bwMode="auto">
          <a:xfrm>
            <a:off x="323850" y="-315913"/>
            <a:ext cx="8496300" cy="215900"/>
            <a:chOff x="323850" y="-531550"/>
            <a:chExt cx="8496740" cy="432060"/>
          </a:xfrm>
        </p:grpSpPr>
        <p:cxnSp>
          <p:nvCxnSpPr>
            <p:cNvPr id="8"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2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2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6"/>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7"/>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8"/>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29"/>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30"/>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31"/>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2"/>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3"/>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uppieren 37"/>
          <p:cNvGrpSpPr>
            <a:grpSpLocks/>
          </p:cNvGrpSpPr>
          <p:nvPr/>
        </p:nvGrpSpPr>
        <p:grpSpPr bwMode="auto">
          <a:xfrm>
            <a:off x="323850" y="6958013"/>
            <a:ext cx="8496300" cy="215900"/>
            <a:chOff x="323850" y="-531550"/>
            <a:chExt cx="8496740" cy="432060"/>
          </a:xfrm>
        </p:grpSpPr>
        <p:cxnSp>
          <p:nvCxnSpPr>
            <p:cNvPr id="21"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9"/>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40"/>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41"/>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42"/>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43"/>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44"/>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45"/>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46"/>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7"/>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8"/>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uppieren 57"/>
          <p:cNvGrpSpPr>
            <a:grpSpLocks/>
          </p:cNvGrpSpPr>
          <p:nvPr/>
        </p:nvGrpSpPr>
        <p:grpSpPr bwMode="auto">
          <a:xfrm>
            <a:off x="9251950" y="908050"/>
            <a:ext cx="217488" cy="5689600"/>
            <a:chOff x="-540710" y="908650"/>
            <a:chExt cx="432060" cy="5688790"/>
          </a:xfrm>
        </p:grpSpPr>
        <p:cxnSp>
          <p:nvCxnSpPr>
            <p:cNvPr id="34"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62"/>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79"/>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80"/>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81"/>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82"/>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83"/>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84"/>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85"/>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86"/>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88"/>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uppieren 57"/>
          <p:cNvGrpSpPr>
            <a:grpSpLocks/>
          </p:cNvGrpSpPr>
          <p:nvPr/>
        </p:nvGrpSpPr>
        <p:grpSpPr bwMode="auto">
          <a:xfrm>
            <a:off x="-325438" y="908050"/>
            <a:ext cx="217488" cy="5689600"/>
            <a:chOff x="-540710" y="908650"/>
            <a:chExt cx="432060" cy="5688790"/>
          </a:xfrm>
        </p:grpSpPr>
        <p:cxnSp>
          <p:nvCxnSpPr>
            <p:cNvPr id="48"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62"/>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79"/>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80"/>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81"/>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82"/>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83"/>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84"/>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85"/>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86"/>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88"/>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uppieren 9"/>
          <p:cNvGrpSpPr>
            <a:grpSpLocks/>
          </p:cNvGrpSpPr>
          <p:nvPr userDrawn="1"/>
        </p:nvGrpSpPr>
        <p:grpSpPr bwMode="auto">
          <a:xfrm>
            <a:off x="-323850" y="908050"/>
            <a:ext cx="215900" cy="5689600"/>
            <a:chOff x="-540710" y="908650"/>
            <a:chExt cx="432060" cy="5688790"/>
          </a:xfrm>
        </p:grpSpPr>
        <p:cxnSp>
          <p:nvCxnSpPr>
            <p:cNvPr id="63" name="Gerade Verbindung 10"/>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13"/>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14"/>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uppieren 15"/>
          <p:cNvGrpSpPr>
            <a:grpSpLocks/>
          </p:cNvGrpSpPr>
          <p:nvPr userDrawn="1"/>
        </p:nvGrpSpPr>
        <p:grpSpPr bwMode="auto">
          <a:xfrm>
            <a:off x="323850" y="-315913"/>
            <a:ext cx="8496300" cy="215900"/>
            <a:chOff x="323850" y="-531550"/>
            <a:chExt cx="8496740" cy="432060"/>
          </a:xfrm>
        </p:grpSpPr>
        <p:cxnSp>
          <p:nvCxnSpPr>
            <p:cNvPr id="70"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17"/>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18"/>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19"/>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20"/>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21"/>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22"/>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23"/>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24"/>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25"/>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26"/>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uppieren 28"/>
          <p:cNvGrpSpPr>
            <a:grpSpLocks/>
          </p:cNvGrpSpPr>
          <p:nvPr userDrawn="1"/>
        </p:nvGrpSpPr>
        <p:grpSpPr bwMode="auto">
          <a:xfrm>
            <a:off x="323850" y="6958013"/>
            <a:ext cx="8496300" cy="215900"/>
            <a:chOff x="323850" y="-531550"/>
            <a:chExt cx="8496740" cy="432060"/>
          </a:xfrm>
        </p:grpSpPr>
        <p:cxnSp>
          <p:nvCxnSpPr>
            <p:cNvPr id="83"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30"/>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31"/>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32"/>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33"/>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34"/>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35"/>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Gerade Verbindung 36"/>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37"/>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 Verbindung 38"/>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39"/>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uppieren 41"/>
          <p:cNvGrpSpPr>
            <a:grpSpLocks/>
          </p:cNvGrpSpPr>
          <p:nvPr userDrawn="1"/>
        </p:nvGrpSpPr>
        <p:grpSpPr bwMode="auto">
          <a:xfrm>
            <a:off x="9251950" y="908050"/>
            <a:ext cx="217488" cy="5689600"/>
            <a:chOff x="-540710" y="908650"/>
            <a:chExt cx="432060" cy="5688790"/>
          </a:xfrm>
        </p:grpSpPr>
        <p:cxnSp>
          <p:nvCxnSpPr>
            <p:cNvPr id="96" name="Gerade Verbindung 42"/>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45"/>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Gerade Verbindung 46"/>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 Verbindung 47"/>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48"/>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 Verbindung 49"/>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rade Verbindung 50"/>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rade Verbindung 51"/>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 Verbindung 52"/>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Gerade Verbindung 53"/>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 Verbindung 54"/>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Picture Placeholder 67"/>
          <p:cNvSpPr>
            <a:spLocks noGrp="1"/>
          </p:cNvSpPr>
          <p:nvPr>
            <p:ph type="pic" sz="quarter" idx="12"/>
          </p:nvPr>
        </p:nvSpPr>
        <p:spPr bwMode="gray">
          <a:xfrm>
            <a:off x="323528" y="1123949"/>
            <a:ext cx="8496944" cy="5473403"/>
          </a:xfrm>
          <a:prstGeom prst="rect">
            <a:avLst/>
          </a:prstGeom>
          <a:noFill/>
        </p:spPr>
        <p:txBody>
          <a:bodyPr/>
          <a:lstStyle>
            <a:lvl1pPr marL="0" indent="0">
              <a:buNone/>
              <a:defRPr>
                <a:latin typeface="Arial" pitchFamily="34" charset="0"/>
              </a:defRPr>
            </a:lvl1pPr>
          </a:lstStyle>
          <a:p>
            <a:pPr lvl="0"/>
            <a:r>
              <a:rPr lang="en-US" noProof="0" dirty="0" smtClean="0"/>
              <a:t>Click icon to add picture</a:t>
            </a:r>
            <a:endParaRPr lang="en-GB" noProof="0" dirty="0"/>
          </a:p>
        </p:txBody>
      </p:sp>
      <p:sp>
        <p:nvSpPr>
          <p:cNvPr id="2" name="Title 1"/>
          <p:cNvSpPr>
            <a:spLocks noGrp="1"/>
          </p:cNvSpPr>
          <p:nvPr>
            <p:ph type="ctrTitle"/>
          </p:nvPr>
        </p:nvSpPr>
        <p:spPr bwMode="gray">
          <a:xfrm>
            <a:off x="467544" y="2420888"/>
            <a:ext cx="8208912" cy="1368152"/>
          </a:xfrm>
          <a:prstGeom prst="rect">
            <a:avLst/>
          </a:prstGeom>
        </p:spPr>
        <p:txBody>
          <a:bodyPr/>
          <a:lstStyle>
            <a:lvl1pPr>
              <a:defRPr sz="4000" cap="all" baseline="0">
                <a:solidFill>
                  <a:schemeClr val="bg1"/>
                </a:solidFill>
                <a:latin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467545" y="3861048"/>
            <a:ext cx="8208913" cy="1512168"/>
          </a:xfrm>
          <a:prstGeom prst="rect">
            <a:avLst/>
          </a:prstGeo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it-IT" smtClean="0"/>
              <a:t>Fare clic per modificare lo stile del sottotitolo dello schema</a:t>
            </a:r>
            <a:endParaRPr lang="en-US" dirty="0" smtClean="0"/>
          </a:p>
        </p:txBody>
      </p:sp>
      <p:sp>
        <p:nvSpPr>
          <p:cNvPr id="58" name="Text Placeholder 10"/>
          <p:cNvSpPr>
            <a:spLocks noGrp="1"/>
          </p:cNvSpPr>
          <p:nvPr>
            <p:ph type="body" sz="quarter" idx="10"/>
          </p:nvPr>
        </p:nvSpPr>
        <p:spPr bwMode="gray">
          <a:xfrm>
            <a:off x="467430" y="6237312"/>
            <a:ext cx="8209140" cy="216024"/>
          </a:xfrm>
          <a:prstGeom prst="rect">
            <a:avLst/>
          </a:prstGeom>
        </p:spPr>
        <p:txBody>
          <a:bodyPr tIns="0" anchor="b"/>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it-IT" smtClean="0"/>
              <a:t>Fare clic per modificare stili del testo dello schema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23528" y="1052736"/>
            <a:ext cx="8496944" cy="2611193"/>
          </a:xfrm>
        </p:spPr>
        <p:txBody>
          <a:bodyPr>
            <a:spAutoFit/>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Title 3"/>
          <p:cNvSpPr>
            <a:spLocks noGrp="1"/>
          </p:cNvSpPr>
          <p:nvPr>
            <p:ph type="title"/>
          </p:nvPr>
        </p:nvSpPr>
        <p:spPr bwMode="gray"/>
        <p:txBody>
          <a:bodyPr/>
          <a:lstStyle>
            <a:lvl1pPr>
              <a:defRPr>
                <a:latin typeface="Arial" pitchFamily="34" charset="0"/>
              </a:defRPr>
            </a:lvl1pPr>
          </a:lstStyle>
          <a:p>
            <a:r>
              <a:rPr lang="it-IT" smtClean="0"/>
              <a:t>Fare clic per modificare lo stile del titolo</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it-IT" noProof="0" smtClean="0"/>
              <a:t>Fare clic per modificare lo stile del titolo</a:t>
            </a:r>
            <a:endParaRPr lang="it-IT"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323528" y="1052736"/>
            <a:ext cx="8496944" cy="5328592"/>
          </a:xfrm>
        </p:spPr>
        <p:txBody>
          <a:bodyPr/>
          <a:lstStyle>
            <a:lvl2pPr marL="1588" indent="-1588">
              <a:spcAft>
                <a:spcPts val="0"/>
              </a:spcAft>
              <a:defRPr/>
            </a:lvl2p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 name="Title 3"/>
          <p:cNvSpPr>
            <a:spLocks noGrp="1"/>
          </p:cNvSpPr>
          <p:nvPr>
            <p:ph type="title"/>
          </p:nvPr>
        </p:nvSpPr>
        <p:spPr bwMode="gray"/>
        <p:txBody>
          <a:bodyPr/>
          <a:lstStyle>
            <a:lvl1pPr>
              <a:defRPr/>
            </a:lvl1pPr>
          </a:lstStyle>
          <a:p>
            <a:r>
              <a:rPr lang="it-IT" noProof="0" smtClean="0"/>
              <a:t>Fare clic per modificare lo stile del titolo</a:t>
            </a:r>
            <a:endParaRPr lang="it-IT"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323528" y="3068960"/>
            <a:ext cx="1296144" cy="1944216"/>
          </a:xfrm>
        </p:spPr>
        <p:txBody>
          <a:bodyPr rtlCol="0">
            <a:noAutofit/>
          </a:bodyPr>
          <a:lstStyle>
            <a:lvl1pPr marL="0" indent="0">
              <a:buNone/>
              <a:defRPr/>
            </a:lvl1pPr>
          </a:lstStyle>
          <a:p>
            <a:pPr lvl="0"/>
            <a:r>
              <a:rPr lang="it-IT" noProof="0" dirty="0" smtClean="0"/>
              <a:t>Fare clic sull'icona per inserire un'immagine</a:t>
            </a:r>
            <a:endParaRPr lang="it-IT" noProof="0" dirty="0"/>
          </a:p>
        </p:txBody>
      </p:sp>
      <p:sp>
        <p:nvSpPr>
          <p:cNvPr id="13" name="Picture Placeholder 4"/>
          <p:cNvSpPr>
            <a:spLocks noGrp="1"/>
          </p:cNvSpPr>
          <p:nvPr>
            <p:ph type="pic" sz="quarter" idx="16"/>
          </p:nvPr>
        </p:nvSpPr>
        <p:spPr bwMode="gray">
          <a:xfrm>
            <a:off x="4644009" y="3068960"/>
            <a:ext cx="1296144" cy="1944216"/>
          </a:xfrm>
        </p:spPr>
        <p:txBody>
          <a:bodyPr rtlCol="0">
            <a:noAutofit/>
          </a:bodyPr>
          <a:lstStyle>
            <a:lvl1pPr marL="0" indent="0">
              <a:buNone/>
              <a:defRPr/>
            </a:lvl1pPr>
          </a:lstStyle>
          <a:p>
            <a:pPr lvl="0"/>
            <a:r>
              <a:rPr lang="it-IT" noProof="0" dirty="0" smtClean="0"/>
              <a:t>Fare clic sull'icona per inserire un'immagine</a:t>
            </a:r>
            <a:endParaRPr lang="it-IT" noProof="0" dirty="0"/>
          </a:p>
        </p:txBody>
      </p:sp>
      <p:sp>
        <p:nvSpPr>
          <p:cNvPr id="14" name="Text Placeholder 3"/>
          <p:cNvSpPr>
            <a:spLocks noGrp="1"/>
          </p:cNvSpPr>
          <p:nvPr>
            <p:ph type="body" sz="quarter" idx="18"/>
          </p:nvPr>
        </p:nvSpPr>
        <p:spPr bwMode="gray">
          <a:xfrm>
            <a:off x="1763689" y="4365105"/>
            <a:ext cx="2736303"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15" name="Text Placeholder 3"/>
          <p:cNvSpPr>
            <a:spLocks noGrp="1"/>
          </p:cNvSpPr>
          <p:nvPr>
            <p:ph type="body" sz="quarter" idx="19"/>
          </p:nvPr>
        </p:nvSpPr>
        <p:spPr bwMode="gray">
          <a:xfrm>
            <a:off x="1763688" y="3933057"/>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16" name="Text Placeholder 3"/>
          <p:cNvSpPr>
            <a:spLocks noGrp="1"/>
          </p:cNvSpPr>
          <p:nvPr>
            <p:ph type="body" sz="quarter" idx="20"/>
          </p:nvPr>
        </p:nvSpPr>
        <p:spPr bwMode="gray">
          <a:xfrm>
            <a:off x="1763688" y="3068951"/>
            <a:ext cx="2736304" cy="864105"/>
          </a:xfrm>
        </p:spPr>
        <p:txBody>
          <a:bodyPr tIns="0" anchor="b"/>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it-IT" noProof="0" smtClean="0"/>
              <a:t>Fare clic per modificare stili del testo dello schema</a:t>
            </a:r>
          </a:p>
        </p:txBody>
      </p:sp>
      <p:sp>
        <p:nvSpPr>
          <p:cNvPr id="22" name="Text Placeholder 3"/>
          <p:cNvSpPr>
            <a:spLocks noGrp="1"/>
          </p:cNvSpPr>
          <p:nvPr>
            <p:ph type="body" sz="quarter" idx="26"/>
          </p:nvPr>
        </p:nvSpPr>
        <p:spPr bwMode="gray">
          <a:xfrm>
            <a:off x="1763688" y="4581128"/>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23" name="Text Placeholder 3"/>
          <p:cNvSpPr>
            <a:spLocks noGrp="1"/>
          </p:cNvSpPr>
          <p:nvPr>
            <p:ph type="body" sz="quarter" idx="27"/>
          </p:nvPr>
        </p:nvSpPr>
        <p:spPr bwMode="gray">
          <a:xfrm>
            <a:off x="1763767" y="4797152"/>
            <a:ext cx="2736226" cy="21501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24" name="Text Placeholder 3"/>
          <p:cNvSpPr>
            <a:spLocks noGrp="1"/>
          </p:cNvSpPr>
          <p:nvPr>
            <p:ph type="body" sz="quarter" idx="28"/>
          </p:nvPr>
        </p:nvSpPr>
        <p:spPr bwMode="gray">
          <a:xfrm>
            <a:off x="6084168" y="4365105"/>
            <a:ext cx="2736304" cy="216023"/>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25" name="Text Placeholder 3"/>
          <p:cNvSpPr>
            <a:spLocks noGrp="1"/>
          </p:cNvSpPr>
          <p:nvPr>
            <p:ph type="body" sz="quarter" idx="29"/>
          </p:nvPr>
        </p:nvSpPr>
        <p:spPr bwMode="gray">
          <a:xfrm>
            <a:off x="6084168" y="3933057"/>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26" name="Text Placeholder 3"/>
          <p:cNvSpPr>
            <a:spLocks noGrp="1"/>
          </p:cNvSpPr>
          <p:nvPr>
            <p:ph type="body" sz="quarter" idx="30"/>
          </p:nvPr>
        </p:nvSpPr>
        <p:spPr bwMode="gray">
          <a:xfrm>
            <a:off x="6084168" y="3068961"/>
            <a:ext cx="2736304" cy="864096"/>
          </a:xfrm>
        </p:spPr>
        <p:txBody>
          <a:bodyPr tIns="0" anchor="b"/>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it-IT" noProof="0" smtClean="0"/>
              <a:t>Fare clic per modificare stili del testo dello schema</a:t>
            </a:r>
          </a:p>
        </p:txBody>
      </p:sp>
      <p:sp>
        <p:nvSpPr>
          <p:cNvPr id="27" name="Text Placeholder 3"/>
          <p:cNvSpPr>
            <a:spLocks noGrp="1"/>
          </p:cNvSpPr>
          <p:nvPr>
            <p:ph type="body" sz="quarter" idx="31"/>
          </p:nvPr>
        </p:nvSpPr>
        <p:spPr bwMode="gray">
          <a:xfrm>
            <a:off x="6084168" y="4581128"/>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28" name="Text Placeholder 3"/>
          <p:cNvSpPr>
            <a:spLocks noGrp="1"/>
          </p:cNvSpPr>
          <p:nvPr>
            <p:ph type="body" sz="quarter" idx="32"/>
          </p:nvPr>
        </p:nvSpPr>
        <p:spPr bwMode="gray">
          <a:xfrm>
            <a:off x="6084168" y="4797152"/>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4" name="Title 3"/>
          <p:cNvSpPr>
            <a:spLocks noGrp="1"/>
          </p:cNvSpPr>
          <p:nvPr>
            <p:ph type="title"/>
          </p:nvPr>
        </p:nvSpPr>
        <p:spPr bwMode="gray"/>
        <p:txBody>
          <a:bodyPr/>
          <a:lstStyle/>
          <a:p>
            <a:r>
              <a:rPr lang="it-IT" noProof="0" smtClean="0"/>
              <a:t>Fare clic per modificare lo stile del titolo</a:t>
            </a:r>
            <a:endParaRPr lang="it-IT"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p:nvPr>
        </p:nvSpPr>
        <p:spPr bwMode="gray">
          <a:xfrm>
            <a:off x="323850" y="2276818"/>
            <a:ext cx="1295400" cy="1944270"/>
          </a:xfrm>
        </p:spPr>
        <p:txBody>
          <a:bodyPr rtlCol="0">
            <a:noAutofit/>
          </a:bodyPr>
          <a:lstStyle>
            <a:lvl1pPr marL="0" indent="0">
              <a:buNone/>
              <a:defRPr/>
            </a:lvl1pPr>
          </a:lstStyle>
          <a:p>
            <a:pPr lvl="0"/>
            <a:r>
              <a:rPr lang="it-IT" noProof="0" dirty="0" smtClean="0"/>
              <a:t>Fare clic sull'icona per inserire un'immagine</a:t>
            </a:r>
            <a:endParaRPr lang="it-IT" noProof="0" dirty="0"/>
          </a:p>
        </p:txBody>
      </p:sp>
      <p:sp>
        <p:nvSpPr>
          <p:cNvPr id="45" name="Picture Placeholder 4"/>
          <p:cNvSpPr>
            <a:spLocks noGrp="1"/>
          </p:cNvSpPr>
          <p:nvPr>
            <p:ph type="pic" sz="quarter" idx="27"/>
          </p:nvPr>
        </p:nvSpPr>
        <p:spPr bwMode="gray">
          <a:xfrm>
            <a:off x="4645025" y="2276818"/>
            <a:ext cx="1295400" cy="1944270"/>
          </a:xfrm>
        </p:spPr>
        <p:txBody>
          <a:bodyPr rtlCol="0">
            <a:noAutofit/>
          </a:bodyPr>
          <a:lstStyle>
            <a:lvl1pPr marL="0" indent="0">
              <a:buNone/>
              <a:defRPr/>
            </a:lvl1pPr>
          </a:lstStyle>
          <a:p>
            <a:pPr lvl="0"/>
            <a:r>
              <a:rPr lang="it-IT" noProof="0" dirty="0" smtClean="0"/>
              <a:t>Fare clic sull'icona per inserire un'immagine</a:t>
            </a:r>
            <a:endParaRPr lang="it-IT" noProof="0" dirty="0"/>
          </a:p>
        </p:txBody>
      </p:sp>
      <p:sp>
        <p:nvSpPr>
          <p:cNvPr id="46" name="Text Placeholder 3"/>
          <p:cNvSpPr>
            <a:spLocks noGrp="1"/>
          </p:cNvSpPr>
          <p:nvPr>
            <p:ph type="body" sz="quarter" idx="28"/>
          </p:nvPr>
        </p:nvSpPr>
        <p:spPr bwMode="gray">
          <a:xfrm>
            <a:off x="1763609" y="3573016"/>
            <a:ext cx="2736953" cy="216023"/>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47" name="Text Placeholder 3"/>
          <p:cNvSpPr>
            <a:spLocks noGrp="1"/>
          </p:cNvSpPr>
          <p:nvPr>
            <p:ph type="body" sz="quarter" idx="29"/>
          </p:nvPr>
        </p:nvSpPr>
        <p:spPr bwMode="gray">
          <a:xfrm>
            <a:off x="1763688" y="3140968"/>
            <a:ext cx="273687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48" name="Text Placeholder 3"/>
          <p:cNvSpPr>
            <a:spLocks noGrp="1"/>
          </p:cNvSpPr>
          <p:nvPr>
            <p:ph type="body" sz="quarter" idx="30"/>
          </p:nvPr>
        </p:nvSpPr>
        <p:spPr bwMode="gray">
          <a:xfrm>
            <a:off x="1763688" y="2276873"/>
            <a:ext cx="2736304" cy="864096"/>
          </a:xfrm>
        </p:spPr>
        <p:txBody>
          <a:bodyPr tIns="0" anchor="b"/>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it-IT" noProof="0" smtClean="0"/>
              <a:t>Fare clic per modificare stili del testo dello schema</a:t>
            </a:r>
          </a:p>
        </p:txBody>
      </p:sp>
      <p:sp>
        <p:nvSpPr>
          <p:cNvPr id="49" name="Text Placeholder 3"/>
          <p:cNvSpPr>
            <a:spLocks noGrp="1"/>
          </p:cNvSpPr>
          <p:nvPr>
            <p:ph type="body" sz="quarter" idx="31"/>
          </p:nvPr>
        </p:nvSpPr>
        <p:spPr bwMode="gray">
          <a:xfrm>
            <a:off x="1763687" y="3789040"/>
            <a:ext cx="2736875"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50" name="Text Placeholder 3"/>
          <p:cNvSpPr>
            <a:spLocks noGrp="1"/>
          </p:cNvSpPr>
          <p:nvPr>
            <p:ph type="body" sz="quarter" idx="32"/>
          </p:nvPr>
        </p:nvSpPr>
        <p:spPr bwMode="gray">
          <a:xfrm>
            <a:off x="1763767" y="4005064"/>
            <a:ext cx="2736226"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51" name="Text Placeholder 3"/>
          <p:cNvSpPr>
            <a:spLocks noGrp="1"/>
          </p:cNvSpPr>
          <p:nvPr>
            <p:ph type="body" sz="quarter" idx="33"/>
          </p:nvPr>
        </p:nvSpPr>
        <p:spPr bwMode="gray">
          <a:xfrm>
            <a:off x="6084168" y="3573017"/>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52" name="Text Placeholder 3"/>
          <p:cNvSpPr>
            <a:spLocks noGrp="1"/>
          </p:cNvSpPr>
          <p:nvPr>
            <p:ph type="body" sz="quarter" idx="34"/>
          </p:nvPr>
        </p:nvSpPr>
        <p:spPr bwMode="gray">
          <a:xfrm>
            <a:off x="6084168" y="3140968"/>
            <a:ext cx="2736304" cy="21676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53" name="Text Placeholder 3"/>
          <p:cNvSpPr>
            <a:spLocks noGrp="1"/>
          </p:cNvSpPr>
          <p:nvPr>
            <p:ph type="body" sz="quarter" idx="35"/>
          </p:nvPr>
        </p:nvSpPr>
        <p:spPr bwMode="gray">
          <a:xfrm>
            <a:off x="6084168" y="2276829"/>
            <a:ext cx="2736304" cy="864140"/>
          </a:xfrm>
        </p:spPr>
        <p:txBody>
          <a:bodyPr tIns="0" anchor="b"/>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it-IT" noProof="0" smtClean="0"/>
              <a:t>Fare clic per modificare stili del testo dello schema</a:t>
            </a:r>
          </a:p>
        </p:txBody>
      </p:sp>
      <p:sp>
        <p:nvSpPr>
          <p:cNvPr id="54" name="Text Placeholder 3"/>
          <p:cNvSpPr>
            <a:spLocks noGrp="1"/>
          </p:cNvSpPr>
          <p:nvPr>
            <p:ph type="body" sz="quarter" idx="36"/>
          </p:nvPr>
        </p:nvSpPr>
        <p:spPr bwMode="gray">
          <a:xfrm>
            <a:off x="6084168" y="3789040"/>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55" name="Text Placeholder 3"/>
          <p:cNvSpPr>
            <a:spLocks noGrp="1"/>
          </p:cNvSpPr>
          <p:nvPr>
            <p:ph type="body" sz="quarter" idx="37"/>
          </p:nvPr>
        </p:nvSpPr>
        <p:spPr bwMode="gray">
          <a:xfrm>
            <a:off x="6084168" y="4005064"/>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56" name="Picture Placeholder 4"/>
          <p:cNvSpPr>
            <a:spLocks noGrp="1"/>
          </p:cNvSpPr>
          <p:nvPr>
            <p:ph type="pic" sz="quarter" idx="38"/>
          </p:nvPr>
        </p:nvSpPr>
        <p:spPr bwMode="gray">
          <a:xfrm>
            <a:off x="323528" y="4437058"/>
            <a:ext cx="1295400" cy="1944270"/>
          </a:xfrm>
        </p:spPr>
        <p:txBody>
          <a:bodyPr rtlCol="0">
            <a:noAutofit/>
          </a:bodyPr>
          <a:lstStyle>
            <a:lvl1pPr marL="0" indent="0">
              <a:buNone/>
              <a:defRPr/>
            </a:lvl1pPr>
          </a:lstStyle>
          <a:p>
            <a:pPr lvl="0"/>
            <a:r>
              <a:rPr lang="it-IT" noProof="0" dirty="0" smtClean="0"/>
              <a:t>Fare clic sull'icona per inserire un'immagine</a:t>
            </a:r>
            <a:endParaRPr lang="it-IT" noProof="0" dirty="0"/>
          </a:p>
        </p:txBody>
      </p:sp>
      <p:sp>
        <p:nvSpPr>
          <p:cNvPr id="57" name="Picture Placeholder 4"/>
          <p:cNvSpPr>
            <a:spLocks noGrp="1"/>
          </p:cNvSpPr>
          <p:nvPr>
            <p:ph type="pic" sz="quarter" idx="39"/>
          </p:nvPr>
        </p:nvSpPr>
        <p:spPr bwMode="gray">
          <a:xfrm>
            <a:off x="4644703" y="4437058"/>
            <a:ext cx="1295400" cy="1944270"/>
          </a:xfrm>
        </p:spPr>
        <p:txBody>
          <a:bodyPr rtlCol="0">
            <a:noAutofit/>
          </a:bodyPr>
          <a:lstStyle>
            <a:lvl1pPr marL="0" indent="0">
              <a:buNone/>
              <a:defRPr/>
            </a:lvl1pPr>
          </a:lstStyle>
          <a:p>
            <a:pPr lvl="0"/>
            <a:r>
              <a:rPr lang="it-IT" noProof="0" dirty="0" smtClean="0"/>
              <a:t>Fare clic sull'icona per inserire un'immagine</a:t>
            </a:r>
            <a:endParaRPr lang="it-IT" noProof="0" dirty="0"/>
          </a:p>
        </p:txBody>
      </p:sp>
      <p:sp>
        <p:nvSpPr>
          <p:cNvPr id="58" name="Text Placeholder 3"/>
          <p:cNvSpPr>
            <a:spLocks noGrp="1"/>
          </p:cNvSpPr>
          <p:nvPr>
            <p:ph type="body" sz="quarter" idx="40"/>
          </p:nvPr>
        </p:nvSpPr>
        <p:spPr bwMode="gray">
          <a:xfrm>
            <a:off x="1763688" y="5733733"/>
            <a:ext cx="273687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59" name="Text Placeholder 3"/>
          <p:cNvSpPr>
            <a:spLocks noGrp="1"/>
          </p:cNvSpPr>
          <p:nvPr>
            <p:ph type="body" sz="quarter" idx="41"/>
          </p:nvPr>
        </p:nvSpPr>
        <p:spPr bwMode="gray">
          <a:xfrm>
            <a:off x="1763688" y="5301209"/>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60" name="Text Placeholder 3"/>
          <p:cNvSpPr>
            <a:spLocks noGrp="1"/>
          </p:cNvSpPr>
          <p:nvPr>
            <p:ph type="body" sz="quarter" idx="42"/>
          </p:nvPr>
        </p:nvSpPr>
        <p:spPr bwMode="gray">
          <a:xfrm>
            <a:off x="1763688" y="4437059"/>
            <a:ext cx="2736304" cy="864150"/>
          </a:xfrm>
        </p:spPr>
        <p:txBody>
          <a:bodyPr tIns="0" anchor="b"/>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it-IT" noProof="0" smtClean="0"/>
              <a:t>Fare clic per modificare stili del testo dello schema</a:t>
            </a:r>
          </a:p>
        </p:txBody>
      </p:sp>
      <p:sp>
        <p:nvSpPr>
          <p:cNvPr id="61" name="Text Placeholder 3"/>
          <p:cNvSpPr>
            <a:spLocks noGrp="1"/>
          </p:cNvSpPr>
          <p:nvPr>
            <p:ph type="body" sz="quarter" idx="43"/>
          </p:nvPr>
        </p:nvSpPr>
        <p:spPr bwMode="gray">
          <a:xfrm>
            <a:off x="1763688" y="5949236"/>
            <a:ext cx="273687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62" name="Text Placeholder 3"/>
          <p:cNvSpPr>
            <a:spLocks noGrp="1"/>
          </p:cNvSpPr>
          <p:nvPr>
            <p:ph type="body" sz="quarter" idx="44"/>
          </p:nvPr>
        </p:nvSpPr>
        <p:spPr bwMode="gray">
          <a:xfrm>
            <a:off x="1763688" y="6164739"/>
            <a:ext cx="273687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63" name="Text Placeholder 3"/>
          <p:cNvSpPr>
            <a:spLocks noGrp="1"/>
          </p:cNvSpPr>
          <p:nvPr>
            <p:ph type="body" sz="quarter" idx="45"/>
          </p:nvPr>
        </p:nvSpPr>
        <p:spPr bwMode="gray">
          <a:xfrm>
            <a:off x="6084168" y="5733743"/>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64" name="Text Placeholder 3"/>
          <p:cNvSpPr>
            <a:spLocks noGrp="1"/>
          </p:cNvSpPr>
          <p:nvPr>
            <p:ph type="body" sz="quarter" idx="46"/>
          </p:nvPr>
        </p:nvSpPr>
        <p:spPr bwMode="gray">
          <a:xfrm>
            <a:off x="6084168" y="5301209"/>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65" name="Text Placeholder 3"/>
          <p:cNvSpPr>
            <a:spLocks noGrp="1"/>
          </p:cNvSpPr>
          <p:nvPr>
            <p:ph type="body" sz="quarter" idx="47"/>
          </p:nvPr>
        </p:nvSpPr>
        <p:spPr bwMode="gray">
          <a:xfrm>
            <a:off x="6084168" y="4437069"/>
            <a:ext cx="2736304" cy="864140"/>
          </a:xfrm>
        </p:spPr>
        <p:txBody>
          <a:bodyPr tIns="0" anchor="b"/>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it-IT" noProof="0" smtClean="0"/>
              <a:t>Fare clic per modificare stili del testo dello schema</a:t>
            </a:r>
          </a:p>
        </p:txBody>
      </p:sp>
      <p:sp>
        <p:nvSpPr>
          <p:cNvPr id="66" name="Text Placeholder 3"/>
          <p:cNvSpPr>
            <a:spLocks noGrp="1"/>
          </p:cNvSpPr>
          <p:nvPr>
            <p:ph type="body" sz="quarter" idx="48"/>
          </p:nvPr>
        </p:nvSpPr>
        <p:spPr bwMode="gray">
          <a:xfrm>
            <a:off x="6084168" y="5949246"/>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67" name="Text Placeholder 3"/>
          <p:cNvSpPr>
            <a:spLocks noGrp="1"/>
          </p:cNvSpPr>
          <p:nvPr>
            <p:ph type="body" sz="quarter" idx="49"/>
          </p:nvPr>
        </p:nvSpPr>
        <p:spPr bwMode="gray">
          <a:xfrm>
            <a:off x="6084168" y="6164749"/>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it-IT" noProof="0" smtClean="0"/>
              <a:t>Fare clic per modificare stili del testo dello schema</a:t>
            </a:r>
          </a:p>
        </p:txBody>
      </p:sp>
      <p:sp>
        <p:nvSpPr>
          <p:cNvPr id="3" name="Title 2"/>
          <p:cNvSpPr>
            <a:spLocks noGrp="1"/>
          </p:cNvSpPr>
          <p:nvPr>
            <p:ph type="title"/>
          </p:nvPr>
        </p:nvSpPr>
        <p:spPr bwMode="gray"/>
        <p:txBody>
          <a:bodyPr/>
          <a:lstStyle/>
          <a:p>
            <a:r>
              <a:rPr lang="it-IT" noProof="0" smtClean="0"/>
              <a:t>Fare clic per modificare lo stile del titolo</a:t>
            </a:r>
            <a:endParaRPr lang="it-IT"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23850" y="260350"/>
            <a:ext cx="6335713" cy="647700"/>
          </a:xfrm>
        </p:spPr>
        <p:txBody>
          <a:bodyPr/>
          <a:lstStyle/>
          <a:p>
            <a:r>
              <a:rPr lang="it-IT" noProof="0" smtClean="0"/>
              <a:t>Fare clic per modificare lo stile del titolo</a:t>
            </a:r>
            <a:endParaRPr lang="it-IT" noProof="0"/>
          </a:p>
        </p:txBody>
      </p:sp>
      <p:sp>
        <p:nvSpPr>
          <p:cNvPr id="3" name="Inhaltsplatzhalter 2"/>
          <p:cNvSpPr>
            <a:spLocks noGrp="1"/>
          </p:cNvSpPr>
          <p:nvPr>
            <p:ph idx="1"/>
          </p:nvPr>
        </p:nvSpPr>
        <p:spPr>
          <a:xfrm>
            <a:off x="323850" y="1052513"/>
            <a:ext cx="8496300" cy="5329237"/>
          </a:xfrm>
        </p:spPr>
        <p:txBody>
          <a:bodyPr/>
          <a:lstStyle>
            <a:lvl2pPr marL="1588" indent="-1588">
              <a:defRPr/>
            </a:lvl2p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60350"/>
            <a:ext cx="6335713" cy="647700"/>
          </a:xfrm>
        </p:spPr>
        <p:txBody>
          <a:bodyPr/>
          <a:lstStyle/>
          <a:p>
            <a:r>
              <a:rPr lang="it-IT" noProof="0" smtClean="0"/>
              <a:t>Fare clic per modificare lo stile del titolo</a:t>
            </a:r>
            <a:endParaRPr lang="it-IT"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olo titolo">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lvl1pPr>
              <a:defRPr>
                <a:latin typeface="Arial" pitchFamily="34" charset="0"/>
              </a:defRPr>
            </a:lvl1pPr>
          </a:lstStyle>
          <a:p>
            <a:r>
              <a:rPr lang="it-IT" smtClean="0"/>
              <a:t>Fare clic per modificare lo stile del titolo</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323850" y="260350"/>
            <a:ext cx="6335713" cy="647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it-IT" smtClean="0"/>
              <a:t>Titolo</a:t>
            </a:r>
          </a:p>
        </p:txBody>
      </p:sp>
      <p:sp>
        <p:nvSpPr>
          <p:cNvPr id="1027" name="Text Placeholder 2"/>
          <p:cNvSpPr>
            <a:spLocks noGrp="1"/>
          </p:cNvSpPr>
          <p:nvPr>
            <p:ph type="body" idx="1"/>
            <p:custDataLst>
              <p:tags r:id="rId13"/>
            </p:custDataLst>
          </p:nvPr>
        </p:nvSpPr>
        <p:spPr bwMode="gray">
          <a:xfrm>
            <a:off x="323850" y="1052513"/>
            <a:ext cx="8496300" cy="5329237"/>
          </a:xfrm>
          <a:prstGeom prst="rect">
            <a:avLst/>
          </a:prstGeom>
          <a:noFill/>
          <a:ln w="9525">
            <a:noFill/>
            <a:miter lim="800000"/>
            <a:headEnd/>
            <a:tailEnd/>
          </a:ln>
        </p:spPr>
        <p:txBody>
          <a:bodyPr vert="horz" wrap="square" lIns="0" tIns="18000" rIns="0" bIns="0" numCol="1" anchor="t" anchorCtr="0" compatLnSpc="1">
            <a:prstTxWarp prst="textNoShape">
              <a:avLst/>
            </a:prstTxWarp>
          </a:bodyPr>
          <a:lstStyle/>
          <a:p>
            <a:pPr lvl="0"/>
            <a:r>
              <a:rPr lang="it-IT" smtClean="0"/>
              <a:t>Testo</a:t>
            </a:r>
          </a:p>
          <a:p>
            <a:pPr lvl="1"/>
            <a:r>
              <a:rPr lang="it-IT" smtClean="0"/>
              <a:t>Testo</a:t>
            </a:r>
          </a:p>
          <a:p>
            <a:pPr lvl="2"/>
            <a:r>
              <a:rPr lang="it-IT" smtClean="0"/>
              <a:t>Testo</a:t>
            </a:r>
          </a:p>
          <a:p>
            <a:pPr lvl="3"/>
            <a:r>
              <a:rPr lang="it-IT" smtClean="0"/>
              <a:t>Testo</a:t>
            </a:r>
          </a:p>
          <a:p>
            <a:pPr lvl="4"/>
            <a:r>
              <a:rPr lang="it-IT" smtClean="0"/>
              <a:t>Testo</a:t>
            </a:r>
          </a:p>
        </p:txBody>
      </p:sp>
      <p:sp>
        <p:nvSpPr>
          <p:cNvPr id="4" name="VCT_Marker_ID_4" hidden="1"/>
          <p:cNvSpPr/>
          <p:nvPr>
            <p:custDataLst>
              <p:tags r:id="rId14"/>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en-US" sz="1600" dirty="0">
              <a:solidFill>
                <a:srgbClr val="000000"/>
              </a:solidFill>
              <a:latin typeface="Arial" charset="0"/>
            </a:endParaRPr>
          </a:p>
        </p:txBody>
      </p:sp>
      <p:grpSp>
        <p:nvGrpSpPr>
          <p:cNvPr id="1029" name="Gruppieren 11"/>
          <p:cNvGrpSpPr>
            <a:grpSpLocks/>
          </p:cNvGrpSpPr>
          <p:nvPr/>
        </p:nvGrpSpPr>
        <p:grpSpPr bwMode="auto">
          <a:xfrm>
            <a:off x="323850" y="-315913"/>
            <a:ext cx="8496300" cy="21590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0" name="Gruppieren 37"/>
          <p:cNvGrpSpPr>
            <a:grpSpLocks/>
          </p:cNvGrpSpPr>
          <p:nvPr/>
        </p:nvGrpSpPr>
        <p:grpSpPr bwMode="auto">
          <a:xfrm>
            <a:off x="323850" y="6958013"/>
            <a:ext cx="8496300" cy="21590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1" name="Gruppieren 57"/>
          <p:cNvGrpSpPr>
            <a:grpSpLocks/>
          </p:cNvGrpSpPr>
          <p:nvPr/>
        </p:nvGrpSpPr>
        <p:grpSpPr bwMode="auto">
          <a:xfrm>
            <a:off x="9251950" y="908050"/>
            <a:ext cx="217488" cy="5689600"/>
            <a:chOff x="-540710" y="908650"/>
            <a:chExt cx="432060" cy="5688790"/>
          </a:xfrm>
        </p:grpSpPr>
        <p:cxnSp>
          <p:nvCxnSpPr>
            <p:cNvPr id="2"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62"/>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79"/>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80"/>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81"/>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82"/>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3"/>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4"/>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85"/>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86"/>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88"/>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2" name="Gruppieren 57"/>
          <p:cNvGrpSpPr>
            <a:grpSpLocks/>
          </p:cNvGrpSpPr>
          <p:nvPr/>
        </p:nvGrpSpPr>
        <p:grpSpPr bwMode="auto">
          <a:xfrm>
            <a:off x="-325438" y="908050"/>
            <a:ext cx="217488" cy="5689600"/>
            <a:chOff x="-540710" y="908650"/>
            <a:chExt cx="432060" cy="5688790"/>
          </a:xfrm>
        </p:grpSpPr>
        <p:cxnSp>
          <p:nvCxnSpPr>
            <p:cNvPr id="59"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33" name="Picture 2"/>
          <p:cNvPicPr>
            <a:picLocks noChangeAspect="1" noChangeArrowheads="1"/>
          </p:cNvPicPr>
          <p:nvPr/>
        </p:nvPicPr>
        <p:blipFill>
          <a:blip r:embed="rId15"/>
          <a:srcRect/>
          <a:stretch>
            <a:fillRect/>
          </a:stretch>
        </p:blipFill>
        <p:spPr bwMode="gray">
          <a:xfrm>
            <a:off x="8170863" y="260350"/>
            <a:ext cx="649287" cy="649288"/>
          </a:xfrm>
          <a:prstGeom prst="rect">
            <a:avLst/>
          </a:prstGeom>
          <a:noFill/>
          <a:ln w="9525">
            <a:noFill/>
            <a:miter lim="800000"/>
            <a:headEnd/>
            <a:tailEnd/>
          </a:ln>
        </p:spPr>
      </p:pic>
      <p:sp>
        <p:nvSpPr>
          <p:cNvPr id="61" name="Rectangle 86"/>
          <p:cNvSpPr>
            <a:spLocks noChangeArrowheads="1"/>
          </p:cNvSpPr>
          <p:nvPr userDrawn="1"/>
        </p:nvSpPr>
        <p:spPr bwMode="gray">
          <a:xfrm>
            <a:off x="7596188" y="6632575"/>
            <a:ext cx="1223962" cy="107950"/>
          </a:xfrm>
          <a:prstGeom prst="rect">
            <a:avLst/>
          </a:prstGeom>
          <a:solidFill>
            <a:schemeClr val="bg1"/>
          </a:solidFill>
          <a:ln>
            <a:noFill/>
          </a:ln>
          <a:effectLst/>
          <a:extLst/>
        </p:spPr>
        <p:txBody>
          <a:bodyPr lIns="0" tIns="0" rIns="0" bIns="0"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eaLnBrk="1" fontAlgn="auto" hangingPunct="1">
              <a:spcBef>
                <a:spcPts val="0"/>
              </a:spcBef>
              <a:spcAft>
                <a:spcPts val="0"/>
              </a:spcAft>
              <a:defRPr/>
            </a:pPr>
            <a:fld id="{2E2BE660-1190-4775-9A76-5907FEE2B9FC}" type="slidenum">
              <a:rPr lang="en-US" altLang="it-IT" sz="800" smtClean="0">
                <a:solidFill>
                  <a:schemeClr val="bg2"/>
                </a:solidFill>
              </a:rPr>
              <a:pPr algn="r" eaLnBrk="1" fontAlgn="auto" hangingPunct="1">
                <a:spcBef>
                  <a:spcPts val="0"/>
                </a:spcBef>
                <a:spcAft>
                  <a:spcPts val="0"/>
                </a:spcAft>
                <a:defRPr/>
              </a:pPr>
              <a:t>‹N›</a:t>
            </a:fld>
            <a:endParaRPr lang="en-US" altLang="it-IT" sz="800" dirty="0" smtClean="0">
              <a:solidFill>
                <a:schemeClr val="bg2"/>
              </a:solidFill>
            </a:endParaRPr>
          </a:p>
        </p:txBody>
      </p:sp>
      <p:sp>
        <p:nvSpPr>
          <p:cNvPr id="64" name="Rechteck 13"/>
          <p:cNvSpPr/>
          <p:nvPr userDrawn="1"/>
        </p:nvSpPr>
        <p:spPr bwMode="gray">
          <a:xfrm>
            <a:off x="324389" y="6633136"/>
            <a:ext cx="7883779" cy="144000"/>
          </a:xfrm>
          <a:prstGeom prst="rect">
            <a:avLst/>
          </a:prstGeom>
          <a:solidFill>
            <a:schemeClr val="bg1"/>
          </a:solidFill>
          <a:ln w="9525">
            <a:noFill/>
          </a:ln>
        </p:spPr>
        <p:txBody>
          <a:bodyPr lIns="0" tIns="0" rIns="0" bIns="0" anchor="ctr"/>
          <a:lstStyle/>
          <a:p>
            <a:pPr marL="0" lvl="8">
              <a:defRPr/>
            </a:pPr>
            <a:r>
              <a:rPr lang="it-IT" sz="800" dirty="0">
                <a:solidFill>
                  <a:srgbClr val="928580"/>
                </a:solidFill>
                <a:latin typeface="+mn-lt"/>
              </a:rPr>
              <a:t>© GfK Eurisko | Indagine sulla percezione di sicurezza delle imprese associate a Confcommercio | Novembre 2014</a:t>
            </a: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73" r:id="rId10"/>
    <p:sldLayoutId id="214748366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000" kern="1200">
          <a:solidFill>
            <a:schemeClr val="tx1"/>
          </a:solidFill>
          <a:latin typeface="Arial" charset="0"/>
          <a:ea typeface="+mj-ea"/>
          <a:cs typeface="+mj-cs"/>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p:titleStyle>
    <p:bodyStyle>
      <a:lvl1pPr marL="342900" indent="-342900" algn="l" rtl="0" eaLnBrk="0" fontAlgn="base" hangingPunct="0">
        <a:spcBef>
          <a:spcPts val="600"/>
        </a:spcBef>
        <a:spcAft>
          <a:spcPct val="0"/>
        </a:spcAft>
        <a:buFont typeface="Arial" charset="0"/>
        <a:defRPr kern="1200">
          <a:solidFill>
            <a:schemeClr val="tx2"/>
          </a:solidFill>
          <a:latin typeface="Arial" charset="0"/>
          <a:ea typeface="+mn-ea"/>
          <a:cs typeface="+mn-cs"/>
        </a:defRPr>
      </a:lvl1pPr>
      <a:lvl2pPr marL="1588" indent="-1588" algn="l" rtl="0" eaLnBrk="0" fontAlgn="base" hangingPunct="0">
        <a:spcBef>
          <a:spcPts val="600"/>
        </a:spcBef>
        <a:spcAft>
          <a:spcPct val="0"/>
        </a:spcAft>
        <a:buFont typeface="Arial" charset="0"/>
        <a:defRPr sz="1600" kern="1200">
          <a:solidFill>
            <a:schemeClr val="tx1"/>
          </a:solidFill>
          <a:latin typeface="Arial" charset="0"/>
          <a:ea typeface="+mn-ea"/>
          <a:cs typeface="+mn-cs"/>
        </a:defRPr>
      </a:lvl2pPr>
      <a:lvl3pPr marL="180975" indent="-177800" algn="l" rtl="0" eaLnBrk="0" fontAlgn="base" hangingPunct="0">
        <a:spcBef>
          <a:spcPts val="300"/>
        </a:spcBef>
        <a:spcAft>
          <a:spcPct val="0"/>
        </a:spcAft>
        <a:buFont typeface="Arial" charset="0"/>
        <a:buChar char="•"/>
        <a:defRPr sz="1600" kern="1200">
          <a:solidFill>
            <a:schemeClr val="tx1"/>
          </a:solidFill>
          <a:latin typeface="Arial" charset="0"/>
          <a:ea typeface="+mn-ea"/>
          <a:cs typeface="+mn-cs"/>
        </a:defRPr>
      </a:lvl3pPr>
      <a:lvl4pPr marL="360363" indent="-177800" algn="l" rtl="0" eaLnBrk="0" fontAlgn="base" hangingPunct="0">
        <a:spcBef>
          <a:spcPts val="300"/>
        </a:spcBef>
        <a:spcAft>
          <a:spcPct val="0"/>
        </a:spcAft>
        <a:buFont typeface="Arial" charset="0"/>
        <a:buChar char="•"/>
        <a:defRPr sz="1600" kern="1200">
          <a:solidFill>
            <a:schemeClr val="tx1"/>
          </a:solidFill>
          <a:latin typeface="Arial" charset="0"/>
          <a:ea typeface="+mn-ea"/>
          <a:cs typeface="+mn-cs"/>
        </a:defRPr>
      </a:lvl4pPr>
      <a:lvl5pPr marL="539750" indent="-177800" algn="l" rtl="0" eaLnBrk="0" fontAlgn="base" hangingPunct="0">
        <a:spcBef>
          <a:spcPts val="300"/>
        </a:spcBef>
        <a:spcAft>
          <a:spcPct val="0"/>
        </a:spcAft>
        <a:buFont typeface="Arial" charset="0"/>
        <a:buChar char="•"/>
        <a:defRPr sz="1600" kern="1200">
          <a:solidFill>
            <a:schemeClr val="tx1"/>
          </a:solidFill>
          <a:latin typeface="Arial" charset="0"/>
          <a:ea typeface="+mn-ea"/>
          <a:cs typeface="+mn-cs"/>
        </a:defRPr>
      </a:lvl5pPr>
      <a:lvl6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6pPr>
      <a:lvl7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7pPr>
      <a:lvl8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8pPr>
      <a:lvl9pPr marL="0" indent="0" algn="l" defTabSz="914400" rtl="0" eaLnBrk="1" latinLnBrk="0" hangingPunct="1">
        <a:spcBef>
          <a:spcPts val="600"/>
        </a:spcBef>
        <a:spcAft>
          <a:spcPts val="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8.em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784225" y="620713"/>
            <a:ext cx="7696200" cy="5542159"/>
          </a:xfrm>
          <a:prstGeom prst="rect">
            <a:avLst/>
          </a:prstGeom>
          <a:noFill/>
          <a:ln>
            <a:noFill/>
          </a:ln>
          <a:extLst/>
        </p:spPr>
        <p:txBody>
          <a:bodyPr lIns="90000" tIns="46800" rIns="90000" bIns="46800">
            <a:spAutoFit/>
          </a:bodyPr>
          <a:lstStyle/>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it-IT" sz="2400" b="1" dirty="0">
              <a:solidFill>
                <a:srgbClr val="0000FF"/>
              </a:solidFill>
              <a:latin typeface="Verdana" pitchFamily="34" charset="0"/>
            </a:endParaRP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it-IT" sz="2400" b="1" dirty="0">
              <a:solidFill>
                <a:srgbClr val="0000FF"/>
              </a:solidFill>
              <a:latin typeface="Verdana" pitchFamily="34" charset="0"/>
            </a:endParaRP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it-IT" sz="2400" b="1" dirty="0">
              <a:solidFill>
                <a:srgbClr val="0000FF"/>
              </a:solidFill>
              <a:latin typeface="Verdana" pitchFamily="34" charset="0"/>
            </a:endParaRP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it-IT" sz="2400" b="1" dirty="0">
              <a:solidFill>
                <a:srgbClr val="0000FF"/>
              </a:solidFill>
              <a:latin typeface="Verdana" pitchFamily="34" charset="0"/>
            </a:endParaRP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it-IT" sz="2400" b="1" dirty="0">
              <a:solidFill>
                <a:srgbClr val="0000FF"/>
              </a:solidFill>
              <a:latin typeface="Verdana" pitchFamily="34" charset="0"/>
            </a:endParaRP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it-IT" sz="2400" b="1" dirty="0">
              <a:solidFill>
                <a:srgbClr val="0000FF"/>
              </a:solidFill>
              <a:latin typeface="Verdana" pitchFamily="34" charset="0"/>
            </a:endParaRP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it-IT" sz="2400" b="1" dirty="0">
              <a:solidFill>
                <a:srgbClr val="0000FF"/>
              </a:solidFill>
              <a:latin typeface="Verdana" pitchFamily="34" charset="0"/>
            </a:endParaRP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it-IT" sz="2400" b="1" dirty="0">
              <a:solidFill>
                <a:srgbClr val="0000FF"/>
              </a:solidFill>
              <a:latin typeface="Verdana" pitchFamily="34" charset="0"/>
            </a:endParaRP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it-IT" sz="2400" b="1" dirty="0">
              <a:solidFill>
                <a:srgbClr val="0000FF"/>
              </a:solidFill>
              <a:latin typeface="Verdana" pitchFamily="34" charset="0"/>
            </a:endParaRP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2400" b="1" dirty="0">
                <a:effectLst>
                  <a:outerShdw blurRad="38100" dist="38100" dir="2700000" algn="tl">
                    <a:srgbClr val="C0C0C0"/>
                  </a:outerShdw>
                </a:effectLst>
                <a:latin typeface="Verdana" pitchFamily="34" charset="0"/>
              </a:rPr>
              <a:t>CRIMINALITA’, ABUSIVISMO, ILLEGALITA’: PERCEZIONE E COSTI</a:t>
            </a: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it-IT" sz="2400" b="1" dirty="0">
              <a:effectLst>
                <a:outerShdw blurRad="38100" dist="38100" dir="2700000" algn="tl">
                  <a:srgbClr val="C0C0C0"/>
                </a:outerShdw>
              </a:effectLst>
              <a:latin typeface="Verdana" pitchFamily="34" charset="0"/>
            </a:endParaRP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it-IT" b="1" dirty="0">
                <a:solidFill>
                  <a:srgbClr val="404040"/>
                </a:solidFill>
                <a:effectLst>
                  <a:outerShdw blurRad="38100" dist="38100" dir="2700000" algn="tl">
                    <a:srgbClr val="C0C0C0"/>
                  </a:outerShdw>
                </a:effectLst>
                <a:latin typeface="Verdana" pitchFamily="34" charset="0"/>
              </a:rPr>
              <a:t>Mariano Bella</a:t>
            </a: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it-IT" b="1" dirty="0" err="1">
                <a:solidFill>
                  <a:srgbClr val="404040"/>
                </a:solidFill>
                <a:effectLst>
                  <a:outerShdw blurRad="38100" dist="38100" dir="2700000" algn="tl">
                    <a:srgbClr val="C0C0C0"/>
                  </a:outerShdw>
                </a:effectLst>
                <a:latin typeface="Verdana" pitchFamily="34" charset="0"/>
              </a:rPr>
              <a:t>Direttore</a:t>
            </a:r>
            <a:r>
              <a:rPr lang="en-GB" altLang="it-IT" b="1" dirty="0">
                <a:solidFill>
                  <a:srgbClr val="404040"/>
                </a:solidFill>
                <a:effectLst>
                  <a:outerShdw blurRad="38100" dist="38100" dir="2700000" algn="tl">
                    <a:srgbClr val="C0C0C0"/>
                  </a:outerShdw>
                </a:effectLst>
                <a:latin typeface="Verdana" pitchFamily="34" charset="0"/>
              </a:rPr>
              <a:t> </a:t>
            </a:r>
            <a:r>
              <a:rPr lang="en-GB" altLang="it-IT" b="1" dirty="0" err="1">
                <a:solidFill>
                  <a:srgbClr val="404040"/>
                </a:solidFill>
                <a:effectLst>
                  <a:outerShdw blurRad="38100" dist="38100" dir="2700000" algn="tl">
                    <a:srgbClr val="C0C0C0"/>
                  </a:outerShdw>
                </a:effectLst>
                <a:latin typeface="Verdana" pitchFamily="34" charset="0"/>
              </a:rPr>
              <a:t>Ufficio</a:t>
            </a:r>
            <a:r>
              <a:rPr lang="en-GB" altLang="it-IT" b="1" dirty="0">
                <a:solidFill>
                  <a:srgbClr val="404040"/>
                </a:solidFill>
                <a:effectLst>
                  <a:outerShdw blurRad="38100" dist="38100" dir="2700000" algn="tl">
                    <a:srgbClr val="C0C0C0"/>
                  </a:outerShdw>
                </a:effectLst>
                <a:latin typeface="Verdana" pitchFamily="34" charset="0"/>
              </a:rPr>
              <a:t> </a:t>
            </a:r>
            <a:r>
              <a:rPr lang="it-IT" altLang="it-IT" b="1" dirty="0">
                <a:solidFill>
                  <a:srgbClr val="404040"/>
                </a:solidFill>
                <a:effectLst>
                  <a:outerShdw blurRad="38100" dist="38100" dir="2700000" algn="tl">
                    <a:srgbClr val="C0C0C0"/>
                  </a:outerShdw>
                </a:effectLst>
                <a:latin typeface="Verdana" pitchFamily="34" charset="0"/>
              </a:rPr>
              <a:t>Studi</a:t>
            </a:r>
            <a:r>
              <a:rPr lang="en-GB" altLang="it-IT" b="1" dirty="0">
                <a:solidFill>
                  <a:srgbClr val="404040"/>
                </a:solidFill>
                <a:effectLst>
                  <a:outerShdw blurRad="38100" dist="38100" dir="2700000" algn="tl">
                    <a:srgbClr val="C0C0C0"/>
                  </a:outerShdw>
                </a:effectLst>
                <a:latin typeface="Verdana" pitchFamily="34" charset="0"/>
              </a:rPr>
              <a:t> </a:t>
            </a:r>
            <a:r>
              <a:rPr lang="it-IT" altLang="it-IT" b="1" dirty="0">
                <a:solidFill>
                  <a:srgbClr val="404040"/>
                </a:solidFill>
                <a:effectLst>
                  <a:outerShdw blurRad="38100" dist="38100" dir="2700000" algn="tl">
                    <a:srgbClr val="C0C0C0"/>
                  </a:outerShdw>
                </a:effectLst>
                <a:latin typeface="Verdana" pitchFamily="34" charset="0"/>
              </a:rPr>
              <a:t>Confcommercio</a:t>
            </a: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altLang="it-IT" dirty="0">
              <a:solidFill>
                <a:srgbClr val="595959"/>
              </a:solidFill>
              <a:effectLst>
                <a:outerShdw blurRad="38100" dist="38100" dir="2700000" algn="tl">
                  <a:srgbClr val="C0C0C0"/>
                </a:outerShdw>
              </a:effectLst>
              <a:latin typeface="Verdana" pitchFamily="34" charset="0"/>
            </a:endParaRPr>
          </a:p>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altLang="it-IT" sz="1200" b="1" dirty="0">
                <a:solidFill>
                  <a:srgbClr val="595959"/>
                </a:solidFill>
                <a:effectLst>
                  <a:outerShdw blurRad="38100" dist="38100" dir="2700000" algn="tl">
                    <a:srgbClr val="C0C0C0"/>
                  </a:outerShdw>
                </a:effectLst>
                <a:latin typeface="Verdana" pitchFamily="34" charset="0"/>
              </a:rPr>
              <a:t>Roma, </a:t>
            </a:r>
            <a:r>
              <a:rPr lang="it-IT" altLang="it-IT" sz="1200" b="1" dirty="0" smtClean="0">
                <a:solidFill>
                  <a:srgbClr val="595959"/>
                </a:solidFill>
                <a:effectLst>
                  <a:outerShdw blurRad="38100" dist="38100" dir="2700000" algn="tl">
                    <a:srgbClr val="C0C0C0"/>
                  </a:outerShdw>
                </a:effectLst>
                <a:latin typeface="Verdana" pitchFamily="34" charset="0"/>
              </a:rPr>
              <a:t>25 </a:t>
            </a:r>
            <a:r>
              <a:rPr lang="it-IT" altLang="it-IT" sz="1200" b="1" dirty="0">
                <a:solidFill>
                  <a:srgbClr val="595959"/>
                </a:solidFill>
                <a:effectLst>
                  <a:outerShdw blurRad="38100" dist="38100" dir="2700000" algn="tl">
                    <a:srgbClr val="C0C0C0"/>
                  </a:outerShdw>
                </a:effectLst>
                <a:latin typeface="Verdana" pitchFamily="34" charset="0"/>
              </a:rPr>
              <a:t>novembre </a:t>
            </a:r>
            <a:r>
              <a:rPr lang="it-IT" altLang="it-IT" sz="1200" b="1" dirty="0" smtClean="0">
                <a:solidFill>
                  <a:srgbClr val="595959"/>
                </a:solidFill>
                <a:effectLst>
                  <a:outerShdw blurRad="38100" dist="38100" dir="2700000" algn="tl">
                    <a:srgbClr val="C0C0C0"/>
                  </a:outerShdw>
                </a:effectLst>
                <a:latin typeface="Verdana" pitchFamily="34" charset="0"/>
              </a:rPr>
              <a:t>2015</a:t>
            </a:r>
            <a:endParaRPr lang="en-GB" altLang="it-IT" sz="1200" b="1" dirty="0">
              <a:solidFill>
                <a:srgbClr val="595959"/>
              </a:solidFill>
              <a:effectLst>
                <a:outerShdw blurRad="38100" dist="38100" dir="2700000" algn="tl">
                  <a:srgbClr val="C0C0C0"/>
                </a:outerShdw>
              </a:effectLst>
              <a:latin typeface="Verdana" pitchFamily="34" charset="0"/>
            </a:endParaRPr>
          </a:p>
        </p:txBody>
      </p:sp>
      <p:sp>
        <p:nvSpPr>
          <p:cNvPr id="2051" name="Text Box 17"/>
          <p:cNvSpPr txBox="1">
            <a:spLocks noChangeArrowheads="1"/>
          </p:cNvSpPr>
          <p:nvPr/>
        </p:nvSpPr>
        <p:spPr bwMode="auto">
          <a:xfrm>
            <a:off x="0" y="6594475"/>
            <a:ext cx="9144000" cy="263791"/>
          </a:xfrm>
          <a:prstGeom prst="rect">
            <a:avLst/>
          </a:prstGeom>
          <a:solidFill>
            <a:schemeClr val="tx1">
              <a:lumMod val="95000"/>
              <a:lumOff val="5000"/>
            </a:schemeClr>
          </a:solidFill>
          <a:ln>
            <a:noFill/>
          </a:ln>
        </p:spPr>
        <p:txBody>
          <a:bodyPr lIns="90000" tIns="46800" rIns="90000" bIns="46800">
            <a:spAutoFit/>
          </a:bodyPr>
          <a:lstStyle/>
          <a:p>
            <a:pPr algn="ctr" eaLnBrk="0" hangingPunct="0">
              <a:buClr>
                <a:srgbClr val="333399"/>
              </a:buClr>
              <a:buSzPct val="100000"/>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it-IT" sz="1100" b="1" i="1" dirty="0" err="1">
                <a:solidFill>
                  <a:schemeClr val="bg1"/>
                </a:solidFill>
                <a:latin typeface="Verdana" pitchFamily="34" charset="0"/>
              </a:rPr>
              <a:t>Elaborazioni</a:t>
            </a:r>
            <a:r>
              <a:rPr lang="en-GB" altLang="it-IT" sz="1100" b="1" i="1" dirty="0">
                <a:solidFill>
                  <a:schemeClr val="bg1"/>
                </a:solidFill>
                <a:latin typeface="Verdana" pitchFamily="34" charset="0"/>
              </a:rPr>
              <a:t> </a:t>
            </a:r>
            <a:r>
              <a:rPr lang="it-IT" altLang="it-IT" sz="1100" b="1" i="1" dirty="0">
                <a:solidFill>
                  <a:schemeClr val="bg1"/>
                </a:solidFill>
                <a:latin typeface="Verdana" pitchFamily="34" charset="0"/>
              </a:rPr>
              <a:t>Ufficio</a:t>
            </a:r>
            <a:r>
              <a:rPr lang="en-GB" altLang="it-IT" sz="1100" b="1" i="1" dirty="0">
                <a:solidFill>
                  <a:schemeClr val="bg1"/>
                </a:solidFill>
                <a:latin typeface="Verdana" pitchFamily="34" charset="0"/>
              </a:rPr>
              <a:t> </a:t>
            </a:r>
            <a:r>
              <a:rPr lang="en-GB" altLang="it-IT" sz="1100" b="1" i="1" dirty="0" err="1">
                <a:solidFill>
                  <a:schemeClr val="bg1"/>
                </a:solidFill>
                <a:latin typeface="Verdana" pitchFamily="34" charset="0"/>
              </a:rPr>
              <a:t>Studi</a:t>
            </a:r>
            <a:r>
              <a:rPr lang="en-GB" altLang="it-IT" sz="1100" b="1" i="1" dirty="0">
                <a:solidFill>
                  <a:schemeClr val="bg1"/>
                </a:solidFill>
                <a:latin typeface="Verdana" pitchFamily="34" charset="0"/>
              </a:rPr>
              <a:t> Confcommercio </a:t>
            </a:r>
            <a:r>
              <a:rPr lang="en-GB" altLang="it-IT" sz="1100" b="1" i="1" dirty="0" err="1">
                <a:solidFill>
                  <a:schemeClr val="bg1"/>
                </a:solidFill>
                <a:latin typeface="Verdana" pitchFamily="34" charset="0"/>
              </a:rPr>
              <a:t>su</a:t>
            </a:r>
            <a:r>
              <a:rPr lang="en-GB" altLang="it-IT" sz="1100" b="1" i="1" dirty="0">
                <a:solidFill>
                  <a:schemeClr val="bg1"/>
                </a:solidFill>
                <a:latin typeface="Verdana" pitchFamily="34" charset="0"/>
              </a:rPr>
              <a:t> </a:t>
            </a:r>
            <a:r>
              <a:rPr lang="en-GB" altLang="it-IT" sz="1100" b="1" i="1" dirty="0" err="1">
                <a:solidFill>
                  <a:schemeClr val="bg1"/>
                </a:solidFill>
                <a:latin typeface="Verdana" pitchFamily="34" charset="0"/>
              </a:rPr>
              <a:t>dati</a:t>
            </a:r>
            <a:r>
              <a:rPr lang="en-GB" altLang="it-IT" sz="1100" b="1" i="1" dirty="0">
                <a:solidFill>
                  <a:schemeClr val="bg1"/>
                </a:solidFill>
                <a:latin typeface="Verdana" pitchFamily="34" charset="0"/>
              </a:rPr>
              <a:t> </a:t>
            </a:r>
            <a:r>
              <a:rPr lang="en-GB" altLang="it-IT" sz="1100" b="1" i="1" dirty="0" err="1">
                <a:solidFill>
                  <a:schemeClr val="bg1"/>
                </a:solidFill>
                <a:latin typeface="Verdana" pitchFamily="34" charset="0"/>
              </a:rPr>
              <a:t>Istat</a:t>
            </a:r>
            <a:r>
              <a:rPr lang="en-GB" altLang="it-IT" sz="1100" b="1" i="1" dirty="0">
                <a:solidFill>
                  <a:schemeClr val="bg1"/>
                </a:solidFill>
                <a:latin typeface="Verdana" pitchFamily="34" charset="0"/>
              </a:rPr>
              <a:t>, </a:t>
            </a:r>
            <a:r>
              <a:rPr lang="en-GB" altLang="it-IT" sz="1100" b="1" i="1" dirty="0" err="1">
                <a:solidFill>
                  <a:schemeClr val="bg1"/>
                </a:solidFill>
                <a:latin typeface="Verdana" pitchFamily="34" charset="0"/>
              </a:rPr>
              <a:t>Gfk</a:t>
            </a:r>
            <a:r>
              <a:rPr lang="en-GB" altLang="it-IT" sz="1100" b="1" i="1" dirty="0">
                <a:solidFill>
                  <a:schemeClr val="bg1"/>
                </a:solidFill>
                <a:latin typeface="Verdana" pitchFamily="34" charset="0"/>
              </a:rPr>
              <a:t>, </a:t>
            </a:r>
            <a:r>
              <a:rPr lang="en-GB" altLang="it-IT" sz="1100" b="1" i="1" dirty="0" err="1" smtClean="0">
                <a:solidFill>
                  <a:schemeClr val="bg1"/>
                </a:solidFill>
                <a:latin typeface="Verdana" pitchFamily="34" charset="0"/>
              </a:rPr>
              <a:t>Censis</a:t>
            </a:r>
            <a:r>
              <a:rPr lang="en-GB" altLang="it-IT" sz="1100" b="1" i="1" dirty="0" smtClean="0">
                <a:solidFill>
                  <a:schemeClr val="bg1"/>
                </a:solidFill>
                <a:latin typeface="Verdana" pitchFamily="34" charset="0"/>
              </a:rPr>
              <a:t> </a:t>
            </a:r>
            <a:endParaRPr lang="en-GB" altLang="it-IT" sz="1100" b="1" i="1" dirty="0">
              <a:solidFill>
                <a:schemeClr val="bg1"/>
              </a:solidFill>
              <a:latin typeface="Verdana" pitchFamily="34" charset="0"/>
            </a:endParaRPr>
          </a:p>
        </p:txBody>
      </p:sp>
      <p:pic>
        <p:nvPicPr>
          <p:cNvPr id="15363" name="Immagine 1"/>
          <p:cNvPicPr>
            <a:picLocks noChangeAspect="1"/>
          </p:cNvPicPr>
          <p:nvPr/>
        </p:nvPicPr>
        <p:blipFill>
          <a:blip r:embed="rId3"/>
          <a:srcRect/>
          <a:stretch>
            <a:fillRect/>
          </a:stretch>
        </p:blipFill>
        <p:spPr bwMode="auto">
          <a:xfrm>
            <a:off x="1187450" y="0"/>
            <a:ext cx="6989763" cy="3897313"/>
          </a:xfrm>
          <a:prstGeom prst="rect">
            <a:avLst/>
          </a:prstGeom>
          <a:noFill/>
          <a:ln w="9525">
            <a:noFill/>
            <a:miter lim="800000"/>
            <a:headEnd/>
            <a:tailEnd/>
          </a:ln>
        </p:spPr>
      </p:pic>
      <p:pic>
        <p:nvPicPr>
          <p:cNvPr id="1026" name="Picture 2" descr="logo vincitore -70esi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4624"/>
            <a:ext cx="230425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Rectangle 2"/>
          <p:cNvSpPr txBox="1">
            <a:spLocks/>
          </p:cNvSpPr>
          <p:nvPr/>
        </p:nvSpPr>
        <p:spPr bwMode="auto">
          <a:xfrm>
            <a:off x="107950" y="-4723"/>
            <a:ext cx="7340600" cy="553998"/>
          </a:xfrm>
          <a:prstGeom prst="rect">
            <a:avLst/>
          </a:prstGeom>
          <a:noFill/>
          <a:ln w="9525">
            <a:noFill/>
            <a:miter lim="800000"/>
            <a:headEnd/>
            <a:tailEnd/>
          </a:ln>
        </p:spPr>
        <p:txBody>
          <a:bodyPr lIns="0" tIns="0" rIns="0" bIns="0" anchor="b">
            <a:spAutoFit/>
          </a:bodyPr>
          <a:lstStyle/>
          <a:p>
            <a:r>
              <a:rPr lang="it-IT" sz="3600" b="1" dirty="0">
                <a:solidFill>
                  <a:srgbClr val="D60093"/>
                </a:solidFill>
              </a:rPr>
              <a:t>le percezioni della criminalità</a:t>
            </a:r>
          </a:p>
        </p:txBody>
      </p:sp>
      <p:sp>
        <p:nvSpPr>
          <p:cNvPr id="17424" name="Rettangolo 1"/>
          <p:cNvSpPr>
            <a:spLocks noChangeArrowheads="1"/>
          </p:cNvSpPr>
          <p:nvPr/>
        </p:nvSpPr>
        <p:spPr bwMode="auto">
          <a:xfrm>
            <a:off x="0" y="620688"/>
            <a:ext cx="9144000" cy="1292662"/>
          </a:xfrm>
          <a:prstGeom prst="rect">
            <a:avLst/>
          </a:prstGeom>
          <a:noFill/>
          <a:ln w="9525">
            <a:noFill/>
            <a:miter lim="800000"/>
            <a:headEnd/>
            <a:tailEnd/>
          </a:ln>
        </p:spPr>
        <p:txBody>
          <a:bodyPr>
            <a:spAutoFit/>
          </a:bodyPr>
          <a:lstStyle/>
          <a:p>
            <a:pPr algn="just"/>
            <a:r>
              <a:rPr lang="it-IT" sz="2600" b="1" i="1" dirty="0" smtClean="0">
                <a:solidFill>
                  <a:srgbClr val="4A423F"/>
                </a:solidFill>
              </a:rPr>
              <a:t>Pensando </a:t>
            </a:r>
            <a:r>
              <a:rPr lang="it-IT" sz="2600" b="1" i="1" dirty="0">
                <a:solidFill>
                  <a:srgbClr val="4A423F"/>
                </a:solidFill>
              </a:rPr>
              <a:t>alla criminalità, in particolare a furti, rapine, estorsioni e usura, Lei direbbe che rispetto all’anno scorso </a:t>
            </a:r>
            <a:r>
              <a:rPr lang="it-IT" sz="2600" b="1" i="1" dirty="0" smtClean="0">
                <a:solidFill>
                  <a:srgbClr val="4A423F"/>
                </a:solidFill>
              </a:rPr>
              <a:t>i </a:t>
            </a:r>
            <a:r>
              <a:rPr lang="it-IT" sz="2600" b="1" i="1" dirty="0">
                <a:solidFill>
                  <a:srgbClr val="4A423F"/>
                </a:solidFill>
              </a:rPr>
              <a:t>livelli di sicurezza per la sua attività sono:</a:t>
            </a:r>
          </a:p>
        </p:txBody>
      </p:sp>
      <p:sp>
        <p:nvSpPr>
          <p:cNvPr id="17425" name="Rectangle 18"/>
          <p:cNvSpPr>
            <a:spLocks noChangeArrowheads="1"/>
          </p:cNvSpPr>
          <p:nvPr/>
        </p:nvSpPr>
        <p:spPr bwMode="auto">
          <a:xfrm>
            <a:off x="0" y="6427788"/>
            <a:ext cx="5447325" cy="400110"/>
          </a:xfrm>
          <a:prstGeom prst="rect">
            <a:avLst/>
          </a:prstGeom>
          <a:noFill/>
          <a:ln w="9525">
            <a:noFill/>
            <a:miter lim="800000"/>
            <a:headEnd/>
            <a:tailEnd/>
          </a:ln>
        </p:spPr>
        <p:txBody>
          <a:bodyPr wrap="none">
            <a:spAutoFit/>
          </a:bodyPr>
          <a:lstStyle/>
          <a:p>
            <a:r>
              <a:rPr lang="it-IT" sz="2000" b="1" dirty="0">
                <a:solidFill>
                  <a:srgbClr val="4A423F"/>
                </a:solidFill>
              </a:rPr>
              <a:t>base = totale campione, n.= </a:t>
            </a:r>
            <a:r>
              <a:rPr lang="it-IT" sz="2000" b="1" dirty="0" smtClean="0">
                <a:solidFill>
                  <a:srgbClr val="4A423F"/>
                </a:solidFill>
              </a:rPr>
              <a:t>6.782; </a:t>
            </a:r>
            <a:r>
              <a:rPr lang="it-IT" sz="2000" b="1" dirty="0">
                <a:solidFill>
                  <a:srgbClr val="4A423F"/>
                </a:solidFill>
              </a:rPr>
              <a:t>dati in %</a:t>
            </a:r>
          </a:p>
        </p:txBody>
      </p:sp>
      <p:sp>
        <p:nvSpPr>
          <p:cNvPr id="17426" name="Rectangle 2"/>
          <p:cNvSpPr>
            <a:spLocks noChangeArrowheads="1"/>
          </p:cNvSpPr>
          <p:nvPr/>
        </p:nvSpPr>
        <p:spPr bwMode="auto">
          <a:xfrm>
            <a:off x="8667750" y="0"/>
            <a:ext cx="476250" cy="376238"/>
          </a:xfrm>
          <a:prstGeom prst="rect">
            <a:avLst/>
          </a:prstGeom>
          <a:solidFill>
            <a:srgbClr val="CC0066"/>
          </a:solidFill>
          <a:ln w="9525">
            <a:noFill/>
            <a:miter lim="800000"/>
            <a:headEnd/>
            <a:tailEnd/>
          </a:ln>
        </p:spPr>
        <p:txBody>
          <a:bodyPr wrap="none" anchor="ctr"/>
          <a:lstStyle/>
          <a:p>
            <a:pPr algn="ctr" eaLnBrk="0" hangingPunct="0"/>
            <a:r>
              <a:rPr lang="it-IT" sz="2000" b="1">
                <a:solidFill>
                  <a:srgbClr val="FFFF00"/>
                </a:solidFill>
                <a:cs typeface="Times New Roman" pitchFamily="18" charset="0"/>
              </a:rPr>
              <a:t>1</a:t>
            </a:r>
          </a:p>
        </p:txBody>
      </p:sp>
      <p:pic>
        <p:nvPicPr>
          <p:cNvPr id="17427" name="Picture 1032"/>
          <p:cNvPicPr>
            <a:picLocks noChangeAspect="1" noChangeArrowheads="1"/>
          </p:cNvPicPr>
          <p:nvPr/>
        </p:nvPicPr>
        <p:blipFill>
          <a:blip r:embed="rId3"/>
          <a:srcRect/>
          <a:stretch>
            <a:fillRect/>
          </a:stretch>
        </p:blipFill>
        <p:spPr bwMode="auto">
          <a:xfrm>
            <a:off x="7608888" y="6381750"/>
            <a:ext cx="1066800" cy="447675"/>
          </a:xfrm>
          <a:prstGeom prst="rect">
            <a:avLst/>
          </a:prstGeom>
          <a:noFill/>
          <a:ln w="9525">
            <a:noFill/>
            <a:miter lim="800000"/>
            <a:headEnd/>
            <a:tailEnd/>
          </a:ln>
        </p:spPr>
      </p:pic>
      <p:pic>
        <p:nvPicPr>
          <p:cNvPr id="17428" name="Picture 2"/>
          <p:cNvPicPr>
            <a:picLocks noChangeAspect="1" noChangeArrowheads="1"/>
          </p:cNvPicPr>
          <p:nvPr/>
        </p:nvPicPr>
        <p:blipFill>
          <a:blip r:embed="rId4"/>
          <a:srcRect/>
          <a:stretch>
            <a:fillRect/>
          </a:stretch>
        </p:blipFill>
        <p:spPr bwMode="gray">
          <a:xfrm>
            <a:off x="8675688" y="6381750"/>
            <a:ext cx="433387" cy="433388"/>
          </a:xfrm>
          <a:prstGeom prst="rect">
            <a:avLst/>
          </a:prstGeom>
          <a:noFill/>
          <a:ln w="9525">
            <a:noFill/>
            <a:miter lim="800000"/>
            <a:headEnd/>
            <a:tailEnd/>
          </a:ln>
        </p:spPr>
      </p:pic>
      <p:sp>
        <p:nvSpPr>
          <p:cNvPr id="17420" name="Rectangle 2"/>
          <p:cNvSpPr txBox="1">
            <a:spLocks/>
          </p:cNvSpPr>
          <p:nvPr/>
        </p:nvSpPr>
        <p:spPr bwMode="auto">
          <a:xfrm>
            <a:off x="333986" y="5445225"/>
            <a:ext cx="6542270" cy="867930"/>
          </a:xfrm>
          <a:prstGeom prst="rect">
            <a:avLst/>
          </a:prstGeom>
          <a:ln w="57150">
            <a:solidFill>
              <a:srgbClr val="7030A0"/>
            </a:solidFill>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wrap="square">
            <a:spAutoFit/>
          </a:bodyPr>
          <a:lstStyle/>
          <a:p>
            <a:pPr algn="just">
              <a:lnSpc>
                <a:spcPct val="90000"/>
              </a:lnSpc>
            </a:pPr>
            <a:r>
              <a:rPr lang="it-IT" sz="2800" b="1" dirty="0" smtClean="0">
                <a:solidFill>
                  <a:srgbClr val="FF0000"/>
                </a:solidFill>
                <a:latin typeface="Arial" panose="020B0604020202020204" pitchFamily="34" charset="0"/>
                <a:cs typeface="Arial" panose="020B0604020202020204" pitchFamily="34" charset="0"/>
              </a:rPr>
              <a:t>38% Sud (25% Nord-Ovest)</a:t>
            </a:r>
            <a:endParaRPr lang="it-IT" sz="2800" b="1" dirty="0">
              <a:solidFill>
                <a:srgbClr val="FF0000"/>
              </a:solidFill>
              <a:latin typeface="Arial" panose="020B0604020202020204" pitchFamily="34" charset="0"/>
              <a:cs typeface="Arial" panose="020B0604020202020204" pitchFamily="34" charset="0"/>
            </a:endParaRPr>
          </a:p>
          <a:p>
            <a:pPr algn="just">
              <a:lnSpc>
                <a:spcPct val="90000"/>
              </a:lnSpc>
            </a:pPr>
            <a:r>
              <a:rPr lang="it-IT" sz="2800" b="1" dirty="0" smtClean="0">
                <a:solidFill>
                  <a:srgbClr val="FF0000"/>
                </a:solidFill>
                <a:latin typeface="Arial" panose="020B0604020202020204" pitchFamily="34" charset="0"/>
                <a:cs typeface="Arial" panose="020B0604020202020204" pitchFamily="34" charset="0"/>
              </a:rPr>
              <a:t>40% benzinai e ambulanti</a:t>
            </a:r>
            <a:endParaRPr lang="it-IT" sz="2800" b="1" dirty="0">
              <a:solidFill>
                <a:srgbClr val="FF0000"/>
              </a:solidFill>
              <a:latin typeface="Arial" panose="020B0604020202020204" pitchFamily="34" charset="0"/>
              <a:cs typeface="Arial" panose="020B0604020202020204" pitchFamily="34" charset="0"/>
            </a:endParaRPr>
          </a:p>
        </p:txBody>
      </p:sp>
      <p:cxnSp>
        <p:nvCxnSpPr>
          <p:cNvPr id="12" name="Connettore 2 11"/>
          <p:cNvCxnSpPr/>
          <p:nvPr/>
        </p:nvCxnSpPr>
        <p:spPr>
          <a:xfrm>
            <a:off x="611560" y="2492896"/>
            <a:ext cx="0" cy="2952328"/>
          </a:xfrm>
          <a:prstGeom prst="straightConnector1">
            <a:avLst/>
          </a:prstGeom>
          <a:ln w="57150">
            <a:solidFill>
              <a:srgbClr val="7030A0"/>
            </a:solidFill>
            <a:tailEnd type="arrow"/>
          </a:ln>
        </p:spPr>
        <p:style>
          <a:lnRef idx="3">
            <a:schemeClr val="accent4"/>
          </a:lnRef>
          <a:fillRef idx="0">
            <a:schemeClr val="accent4"/>
          </a:fillRef>
          <a:effectRef idx="2">
            <a:schemeClr val="accent4"/>
          </a:effectRef>
          <a:fontRef idx="minor">
            <a:schemeClr val="tx1"/>
          </a:fontRef>
        </p:style>
      </p:cxnSp>
      <p:cxnSp>
        <p:nvCxnSpPr>
          <p:cNvPr id="4" name="Connettore 1 3"/>
          <p:cNvCxnSpPr/>
          <p:nvPr/>
        </p:nvCxnSpPr>
        <p:spPr>
          <a:xfrm>
            <a:off x="611560" y="2492896"/>
            <a:ext cx="288032" cy="0"/>
          </a:xfrm>
          <a:prstGeom prst="line">
            <a:avLst/>
          </a:prstGeom>
          <a:ln w="57150">
            <a:solidFill>
              <a:srgbClr val="7030A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150" t="6432" r="3648" b="12834"/>
          <a:stretch/>
        </p:blipFill>
        <p:spPr bwMode="auto">
          <a:xfrm>
            <a:off x="827584" y="2056820"/>
            <a:ext cx="8064797" cy="331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additive="base">
                                        <p:cTn id="7" dur="500" fill="hold"/>
                                        <p:tgtEl>
                                          <p:spTgt spid="17420"/>
                                        </p:tgtEl>
                                        <p:attrNameLst>
                                          <p:attrName>ppt_x</p:attrName>
                                        </p:attrNameLst>
                                      </p:cBhvr>
                                      <p:tavLst>
                                        <p:tav tm="0">
                                          <p:val>
                                            <p:strVal val="#ppt_x"/>
                                          </p:val>
                                        </p:tav>
                                        <p:tav tm="100000">
                                          <p:val>
                                            <p:strVal val="#ppt_x"/>
                                          </p:val>
                                        </p:tav>
                                      </p:tavLst>
                                    </p:anim>
                                    <p:anim calcmode="lin" valueType="num">
                                      <p:cBhvr additive="base">
                                        <p:cTn id="8" dur="500" fill="hold"/>
                                        <p:tgtEl>
                                          <p:spTgt spid="174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p:cNvSpPr>
          <p:nvPr/>
        </p:nvSpPr>
        <p:spPr>
          <a:xfrm>
            <a:off x="95672" y="0"/>
            <a:ext cx="7860704" cy="476672"/>
          </a:xfrm>
          <a:prstGeom prst="rect">
            <a:avLst/>
          </a:prstGeom>
          <a:solidFill>
            <a:schemeClr val="accent3"/>
          </a:solidFill>
          <a:ln w="9525">
            <a:noFill/>
            <a:miter lim="800000"/>
            <a:headEnd/>
            <a:tailEnd/>
          </a:ln>
          <a:extLst/>
        </p:spPr>
        <p:txBody>
          <a:bodyPr lIns="0" tIns="0" rIns="0" bIns="0" anchor="b"/>
          <a:lstStyle>
            <a:defPPr>
              <a:defRPr lang="it-IT"/>
            </a:defPPr>
            <a:lvl1pPr>
              <a:defRPr sz="3200" b="1">
                <a:solidFill>
                  <a:srgbClr val="D60093"/>
                </a:solidFill>
              </a:defRPr>
            </a:lvl1pPr>
          </a:lstStyle>
          <a:p>
            <a:r>
              <a:rPr lang="it-IT" sz="3600" dirty="0" smtClean="0"/>
              <a:t>estorsione: esperienza di minacce</a:t>
            </a:r>
            <a:endParaRPr lang="it-IT" sz="3600" dirty="0"/>
          </a:p>
        </p:txBody>
      </p:sp>
      <p:sp>
        <p:nvSpPr>
          <p:cNvPr id="14" name="Rettangolo 13"/>
          <p:cNvSpPr/>
          <p:nvPr/>
        </p:nvSpPr>
        <p:spPr>
          <a:xfrm>
            <a:off x="0" y="548680"/>
            <a:ext cx="9144000" cy="1569660"/>
          </a:xfrm>
          <a:prstGeom prst="rect">
            <a:avLst/>
          </a:prstGeom>
        </p:spPr>
        <p:txBody>
          <a:bodyPr wrap="square">
            <a:spAutoFit/>
          </a:bodyPr>
          <a:lstStyle/>
          <a:p>
            <a:pPr algn="just" fontAlgn="auto">
              <a:spcBef>
                <a:spcPts val="0"/>
              </a:spcBef>
              <a:spcAft>
                <a:spcPts val="0"/>
              </a:spcAft>
              <a:defRPr/>
            </a:pPr>
            <a:r>
              <a:rPr lang="it-IT" sz="2400" b="1" i="1" dirty="0">
                <a:solidFill>
                  <a:schemeClr val="bg2">
                    <a:lumMod val="50000"/>
                  </a:schemeClr>
                </a:solidFill>
                <a:latin typeface="Arial" panose="020B0604020202020204" pitchFamily="34" charset="0"/>
                <a:cs typeface="Arial" panose="020B0604020202020204" pitchFamily="34" charset="0"/>
              </a:rPr>
              <a:t>Pensando a persone che svolgono attività simili alla sua, Lei conosce qualcuno che abbia ricevuto minacce o intimidazioni per finalità di estorsione? Lei personalmente ha mai ricevuto minacce o intimidazioni per finalità di </a:t>
            </a:r>
            <a:r>
              <a:rPr lang="it-IT" sz="2400" b="1" i="1" dirty="0" smtClean="0">
                <a:solidFill>
                  <a:schemeClr val="bg2">
                    <a:lumMod val="50000"/>
                  </a:schemeClr>
                </a:solidFill>
                <a:latin typeface="Arial" panose="020B0604020202020204" pitchFamily="34" charset="0"/>
                <a:cs typeface="Arial" panose="020B0604020202020204" pitchFamily="34" charset="0"/>
              </a:rPr>
              <a:t>estorsione?</a:t>
            </a:r>
          </a:p>
        </p:txBody>
      </p:sp>
      <p:sp>
        <p:nvSpPr>
          <p:cNvPr id="19" name="Rectangle 2"/>
          <p:cNvSpPr>
            <a:spLocks noChangeArrowheads="1"/>
          </p:cNvSpPr>
          <p:nvPr/>
        </p:nvSpPr>
        <p:spPr bwMode="auto">
          <a:xfrm>
            <a:off x="8667750" y="0"/>
            <a:ext cx="476250" cy="376238"/>
          </a:xfrm>
          <a:prstGeom prst="rect">
            <a:avLst/>
          </a:prstGeom>
          <a:solidFill>
            <a:srgbClr val="CC0066"/>
          </a:solidFill>
          <a:ln w="9525">
            <a:noFill/>
            <a:miter lim="800000"/>
            <a:headEnd/>
            <a:tailEnd/>
          </a:ln>
        </p:spPr>
        <p:txBody>
          <a:bodyPr wrap="none" anchor="ctr"/>
          <a:lstStyle/>
          <a:p>
            <a:pPr algn="ctr" eaLnBrk="0" hangingPunct="0"/>
            <a:r>
              <a:rPr lang="it-IT" sz="2000" b="1" dirty="0" smtClean="0">
                <a:solidFill>
                  <a:srgbClr val="FFFF00"/>
                </a:solidFill>
                <a:cs typeface="Times New Roman" pitchFamily="18" charset="0"/>
              </a:rPr>
              <a:t>2</a:t>
            </a:r>
            <a:endParaRPr lang="it-IT" sz="2000" b="1" dirty="0">
              <a:solidFill>
                <a:srgbClr val="FFFF00"/>
              </a:solidFill>
              <a:cs typeface="Times New Roman" pitchFamily="18" charset="0"/>
            </a:endParaRPr>
          </a:p>
        </p:txBody>
      </p:sp>
      <p:pic>
        <p:nvPicPr>
          <p:cNvPr id="21" name="Picture 1032"/>
          <p:cNvPicPr>
            <a:picLocks noChangeAspect="1" noChangeArrowheads="1"/>
          </p:cNvPicPr>
          <p:nvPr/>
        </p:nvPicPr>
        <p:blipFill>
          <a:blip r:embed="rId3"/>
          <a:srcRect/>
          <a:stretch>
            <a:fillRect/>
          </a:stretch>
        </p:blipFill>
        <p:spPr bwMode="auto">
          <a:xfrm>
            <a:off x="7608888" y="6381750"/>
            <a:ext cx="1066800" cy="447675"/>
          </a:xfrm>
          <a:prstGeom prst="rect">
            <a:avLst/>
          </a:prstGeom>
          <a:noFill/>
          <a:ln w="9525">
            <a:noFill/>
            <a:miter lim="800000"/>
            <a:headEnd/>
            <a:tailEnd/>
          </a:ln>
        </p:spPr>
      </p:pic>
      <p:pic>
        <p:nvPicPr>
          <p:cNvPr id="23" name="Picture 2"/>
          <p:cNvPicPr>
            <a:picLocks noChangeAspect="1" noChangeArrowheads="1"/>
          </p:cNvPicPr>
          <p:nvPr/>
        </p:nvPicPr>
        <p:blipFill>
          <a:blip r:embed="rId4"/>
          <a:srcRect/>
          <a:stretch>
            <a:fillRect/>
          </a:stretch>
        </p:blipFill>
        <p:spPr bwMode="gray">
          <a:xfrm>
            <a:off x="8675688" y="6381750"/>
            <a:ext cx="433387" cy="433388"/>
          </a:xfrm>
          <a:prstGeom prst="rect">
            <a:avLst/>
          </a:prstGeom>
          <a:noFill/>
          <a:ln w="9525">
            <a:noFill/>
            <a:miter lim="800000"/>
            <a:headEnd/>
            <a:tailEnd/>
          </a:ln>
        </p:spPr>
      </p:pic>
      <p:sp>
        <p:nvSpPr>
          <p:cNvPr id="28" name="Rettangolo 27"/>
          <p:cNvSpPr/>
          <p:nvPr/>
        </p:nvSpPr>
        <p:spPr bwMode="gray">
          <a:xfrm>
            <a:off x="3617694" y="2697660"/>
            <a:ext cx="1440859" cy="828782"/>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3600" b="1" dirty="0" smtClean="0">
                <a:solidFill>
                  <a:schemeClr val="tx1"/>
                </a:solidFill>
                <a:latin typeface="Arial" panose="020B0604020202020204" pitchFamily="34" charset="0"/>
                <a:cs typeface="Arial" panose="020B0604020202020204" pitchFamily="34" charset="0"/>
              </a:rPr>
              <a:t>=16%</a:t>
            </a:r>
          </a:p>
        </p:txBody>
      </p:sp>
      <p:sp>
        <p:nvSpPr>
          <p:cNvPr id="29" name="Callout 1 28"/>
          <p:cNvSpPr/>
          <p:nvPr/>
        </p:nvSpPr>
        <p:spPr bwMode="gray">
          <a:xfrm>
            <a:off x="0" y="2564904"/>
            <a:ext cx="3779912" cy="973116"/>
          </a:xfrm>
          <a:prstGeom prst="borderCallout1">
            <a:avLst>
              <a:gd name="adj1" fmla="val 18750"/>
              <a:gd name="adj2" fmla="val -8333"/>
              <a:gd name="adj3" fmla="val 97185"/>
              <a:gd name="adj4" fmla="val -44014"/>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3600" b="1" dirty="0">
                <a:solidFill>
                  <a:schemeClr val="tx1"/>
                </a:solidFill>
                <a:latin typeface="Arial" panose="020B0604020202020204" pitchFamily="34" charset="0"/>
                <a:cs typeface="Arial" panose="020B0604020202020204" pitchFamily="34" charset="0"/>
              </a:rPr>
              <a:t>e</a:t>
            </a:r>
            <a:r>
              <a:rPr lang="it-IT" sz="3600" b="1" dirty="0" smtClean="0">
                <a:solidFill>
                  <a:schemeClr val="tx1"/>
                </a:solidFill>
                <a:latin typeface="Arial" panose="020B0604020202020204" pitchFamily="34" charset="0"/>
                <a:cs typeface="Arial" panose="020B0604020202020204" pitchFamily="34" charset="0"/>
              </a:rPr>
              <a:t>sperienza                     </a:t>
            </a:r>
            <a:r>
              <a:rPr lang="it-IT" sz="3600" b="1" dirty="0" err="1" smtClean="0">
                <a:solidFill>
                  <a:schemeClr val="tx1"/>
                </a:solidFill>
                <a:latin typeface="Arial" panose="020B0604020202020204" pitchFamily="34" charset="0"/>
                <a:cs typeface="Arial" panose="020B0604020202020204" pitchFamily="34" charset="0"/>
              </a:rPr>
              <a:t>diretta+indiretta</a:t>
            </a:r>
            <a:endParaRPr lang="it-IT" sz="3600" b="1" dirty="0" smtClean="0">
              <a:solidFill>
                <a:schemeClr val="tx1"/>
              </a:solidFill>
              <a:latin typeface="Arial" panose="020B0604020202020204" pitchFamily="34" charset="0"/>
              <a:cs typeface="Arial" panose="020B0604020202020204" pitchFamily="34" charset="0"/>
            </a:endParaRPr>
          </a:p>
        </p:txBody>
      </p:sp>
      <p:sp>
        <p:nvSpPr>
          <p:cNvPr id="33" name="Rectangle 2"/>
          <p:cNvSpPr txBox="1">
            <a:spLocks/>
          </p:cNvSpPr>
          <p:nvPr/>
        </p:nvSpPr>
        <p:spPr bwMode="auto">
          <a:xfrm>
            <a:off x="539552" y="4509120"/>
            <a:ext cx="4680520" cy="590931"/>
          </a:xfrm>
          <a:prstGeom prst="rect">
            <a:avLst/>
          </a:prstGeom>
          <a:ln w="57150">
            <a:solidFill>
              <a:srgbClr val="7030A0"/>
            </a:solidFill>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wrap="square">
            <a:spAutoFit/>
          </a:bodyPr>
          <a:lstStyle>
            <a:defPPr>
              <a:defRPr lang="it-IT"/>
            </a:defPPr>
            <a:lvl1pPr algn="just">
              <a:lnSpc>
                <a:spcPct val="90000"/>
              </a:lnSpc>
              <a:defRPr sz="2800" b="1">
                <a:solidFill>
                  <a:srgbClr val="FF0000"/>
                </a:solidFill>
                <a:latin typeface="Arial" panose="020B0604020202020204" pitchFamily="34" charset="0"/>
                <a:cs typeface="Arial" panose="020B0604020202020204" pitchFamily="34" charset="0"/>
              </a:defRPr>
            </a:lvl1pPr>
            <a:lvl2pPr>
              <a:defRPr>
                <a:latin typeface="+mn-lt"/>
                <a:cs typeface="+mn-cs"/>
              </a:defRPr>
            </a:lvl2pPr>
            <a:lvl3pPr>
              <a:defRPr>
                <a:latin typeface="+mn-lt"/>
                <a:cs typeface="+mn-cs"/>
              </a:defRPr>
            </a:lvl3pPr>
            <a:lvl4pPr>
              <a:defRPr>
                <a:latin typeface="+mn-lt"/>
                <a:cs typeface="+mn-cs"/>
              </a:defRPr>
            </a:lvl4pPr>
            <a:lvl5pPr>
              <a:defRPr>
                <a:latin typeface="+mn-lt"/>
                <a:cs typeface="+mn-cs"/>
              </a:defRPr>
            </a:lvl5pPr>
            <a:lvl6pPr>
              <a:defRPr>
                <a:latin typeface="+mn-lt"/>
                <a:cs typeface="+mn-cs"/>
              </a:defRPr>
            </a:lvl6pPr>
            <a:lvl7pPr>
              <a:defRPr>
                <a:latin typeface="+mn-lt"/>
                <a:cs typeface="+mn-cs"/>
              </a:defRPr>
            </a:lvl7pPr>
            <a:lvl8pPr>
              <a:defRPr>
                <a:latin typeface="+mn-lt"/>
                <a:cs typeface="+mn-cs"/>
              </a:defRPr>
            </a:lvl8pPr>
            <a:lvl9pPr>
              <a:defRPr>
                <a:latin typeface="+mn-lt"/>
                <a:cs typeface="+mn-cs"/>
              </a:defRPr>
            </a:lvl9pPr>
          </a:lstStyle>
          <a:p>
            <a:r>
              <a:rPr lang="it-IT" sz="3600" dirty="0"/>
              <a:t>32% </a:t>
            </a:r>
            <a:r>
              <a:rPr lang="it-IT" sz="3600" dirty="0" smtClean="0"/>
              <a:t>Sud, 10% Nord</a:t>
            </a:r>
          </a:p>
        </p:txBody>
      </p:sp>
      <p:sp>
        <p:nvSpPr>
          <p:cNvPr id="27" name="Rettangolo 26"/>
          <p:cNvSpPr/>
          <p:nvPr/>
        </p:nvSpPr>
        <p:spPr bwMode="gray">
          <a:xfrm>
            <a:off x="5422669" y="2697660"/>
            <a:ext cx="3253019" cy="684448"/>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800" b="1" dirty="0" smtClean="0">
                <a:solidFill>
                  <a:schemeClr val="tx1"/>
                </a:solidFill>
                <a:latin typeface="Arial" panose="020B0604020202020204" pitchFamily="34" charset="0"/>
                <a:cs typeface="Arial" panose="020B0604020202020204" pitchFamily="34" charset="0"/>
              </a:rPr>
              <a:t> (era il 15% nel 2007 e nel 2014)</a:t>
            </a:r>
          </a:p>
        </p:txBody>
      </p:sp>
      <p:sp>
        <p:nvSpPr>
          <p:cNvPr id="18" name="Rectangle 18"/>
          <p:cNvSpPr>
            <a:spLocks noChangeArrowheads="1"/>
          </p:cNvSpPr>
          <p:nvPr/>
        </p:nvSpPr>
        <p:spPr bwMode="auto">
          <a:xfrm>
            <a:off x="0" y="6427788"/>
            <a:ext cx="5447325" cy="400110"/>
          </a:xfrm>
          <a:prstGeom prst="rect">
            <a:avLst/>
          </a:prstGeom>
          <a:noFill/>
          <a:ln w="9525">
            <a:noFill/>
            <a:miter lim="800000"/>
            <a:headEnd/>
            <a:tailEnd/>
          </a:ln>
        </p:spPr>
        <p:txBody>
          <a:bodyPr wrap="none">
            <a:spAutoFit/>
          </a:bodyPr>
          <a:lstStyle/>
          <a:p>
            <a:r>
              <a:rPr lang="it-IT" sz="2000" b="1" dirty="0">
                <a:solidFill>
                  <a:srgbClr val="4A423F"/>
                </a:solidFill>
              </a:rPr>
              <a:t>base = totale campione, n.= </a:t>
            </a:r>
            <a:r>
              <a:rPr lang="it-IT" sz="2000" b="1" dirty="0" smtClean="0">
                <a:solidFill>
                  <a:srgbClr val="4A423F"/>
                </a:solidFill>
              </a:rPr>
              <a:t>6.782; </a:t>
            </a:r>
            <a:r>
              <a:rPr lang="it-IT" sz="2000" b="1" dirty="0">
                <a:solidFill>
                  <a:srgbClr val="4A423F"/>
                </a:solidFill>
              </a:rPr>
              <a:t>dati in %</a:t>
            </a:r>
          </a:p>
        </p:txBody>
      </p:sp>
      <p:cxnSp>
        <p:nvCxnSpPr>
          <p:cNvPr id="16" name="Connettore 2 15"/>
          <p:cNvCxnSpPr/>
          <p:nvPr/>
        </p:nvCxnSpPr>
        <p:spPr>
          <a:xfrm>
            <a:off x="827584" y="3573016"/>
            <a:ext cx="0" cy="936104"/>
          </a:xfrm>
          <a:prstGeom prst="straightConnector1">
            <a:avLst/>
          </a:prstGeom>
          <a:ln w="57150">
            <a:solidFill>
              <a:srgbClr val="7030A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2881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3"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6" name="Rectangle 2"/>
          <p:cNvSpPr txBox="1">
            <a:spLocks/>
          </p:cNvSpPr>
          <p:nvPr/>
        </p:nvSpPr>
        <p:spPr bwMode="auto">
          <a:xfrm>
            <a:off x="107950" y="18463"/>
            <a:ext cx="7272362" cy="470898"/>
          </a:xfrm>
          <a:prstGeom prst="rect">
            <a:avLst/>
          </a:prstGeom>
          <a:noFill/>
          <a:ln w="9525">
            <a:noFill/>
            <a:miter lim="800000"/>
            <a:headEnd/>
            <a:tailEnd/>
          </a:ln>
        </p:spPr>
        <p:txBody>
          <a:bodyPr wrap="square" lIns="0" tIns="0" rIns="0" bIns="0" anchor="b">
            <a:spAutoFit/>
          </a:bodyPr>
          <a:lstStyle/>
          <a:p>
            <a:pPr algn="just">
              <a:lnSpc>
                <a:spcPct val="85000"/>
              </a:lnSpc>
            </a:pPr>
            <a:r>
              <a:rPr lang="it-IT" sz="3600" b="1" dirty="0">
                <a:solidFill>
                  <a:srgbClr val="D60093"/>
                </a:solidFill>
              </a:rPr>
              <a:t>e</a:t>
            </a:r>
            <a:r>
              <a:rPr lang="it-IT" sz="3600" b="1" dirty="0" smtClean="0">
                <a:solidFill>
                  <a:srgbClr val="D60093"/>
                </a:solidFill>
              </a:rPr>
              <a:t>storsione: esperienza diretta</a:t>
            </a:r>
            <a:endParaRPr lang="it-IT" sz="3600" b="1" dirty="0">
              <a:solidFill>
                <a:srgbClr val="D60093"/>
              </a:solidFill>
            </a:endParaRPr>
          </a:p>
        </p:txBody>
      </p:sp>
      <p:sp>
        <p:nvSpPr>
          <p:cNvPr id="23567" name="Rectangle 2"/>
          <p:cNvSpPr>
            <a:spLocks noChangeArrowheads="1"/>
          </p:cNvSpPr>
          <p:nvPr/>
        </p:nvSpPr>
        <p:spPr bwMode="auto">
          <a:xfrm>
            <a:off x="8667750" y="0"/>
            <a:ext cx="476250" cy="376238"/>
          </a:xfrm>
          <a:prstGeom prst="rect">
            <a:avLst/>
          </a:prstGeom>
          <a:solidFill>
            <a:srgbClr val="CC0066"/>
          </a:solidFill>
          <a:ln w="9525">
            <a:noFill/>
            <a:miter lim="800000"/>
            <a:headEnd/>
            <a:tailEnd/>
          </a:ln>
        </p:spPr>
        <p:txBody>
          <a:bodyPr wrap="none" anchor="ctr"/>
          <a:lstStyle/>
          <a:p>
            <a:pPr algn="ctr" eaLnBrk="0" hangingPunct="0"/>
            <a:r>
              <a:rPr lang="it-IT" sz="2000" b="1" dirty="0" smtClean="0">
                <a:solidFill>
                  <a:srgbClr val="FFFF00"/>
                </a:solidFill>
                <a:cs typeface="Times New Roman" pitchFamily="18" charset="0"/>
              </a:rPr>
              <a:t>3</a:t>
            </a:r>
            <a:endParaRPr lang="it-IT" sz="2000" b="1" dirty="0">
              <a:solidFill>
                <a:srgbClr val="FFFF00"/>
              </a:solidFill>
              <a:cs typeface="Times New Roman" pitchFamily="18" charset="0"/>
            </a:endParaRPr>
          </a:p>
        </p:txBody>
      </p:sp>
      <p:pic>
        <p:nvPicPr>
          <p:cNvPr id="23568" name="Picture 1032"/>
          <p:cNvPicPr>
            <a:picLocks noChangeAspect="1" noChangeArrowheads="1"/>
          </p:cNvPicPr>
          <p:nvPr/>
        </p:nvPicPr>
        <p:blipFill>
          <a:blip r:embed="rId3"/>
          <a:srcRect/>
          <a:stretch>
            <a:fillRect/>
          </a:stretch>
        </p:blipFill>
        <p:spPr bwMode="auto">
          <a:xfrm>
            <a:off x="7596188" y="44450"/>
            <a:ext cx="1066800" cy="447675"/>
          </a:xfrm>
          <a:prstGeom prst="rect">
            <a:avLst/>
          </a:prstGeom>
          <a:noFill/>
          <a:ln w="9525">
            <a:noFill/>
            <a:miter lim="800000"/>
            <a:headEnd/>
            <a:tailEnd/>
          </a:ln>
        </p:spPr>
      </p:pic>
      <p:pic>
        <p:nvPicPr>
          <p:cNvPr id="23569" name="Picture 2"/>
          <p:cNvPicPr>
            <a:picLocks noChangeAspect="1" noChangeArrowheads="1"/>
          </p:cNvPicPr>
          <p:nvPr/>
        </p:nvPicPr>
        <p:blipFill>
          <a:blip r:embed="rId4"/>
          <a:srcRect/>
          <a:stretch>
            <a:fillRect/>
          </a:stretch>
        </p:blipFill>
        <p:spPr bwMode="gray">
          <a:xfrm>
            <a:off x="8710613" y="403225"/>
            <a:ext cx="433387" cy="433388"/>
          </a:xfrm>
          <a:prstGeom prst="rect">
            <a:avLst/>
          </a:prstGeom>
          <a:noFill/>
          <a:ln w="9525">
            <a:noFill/>
            <a:miter lim="800000"/>
            <a:headEnd/>
            <a:tailEnd/>
          </a:ln>
        </p:spPr>
      </p:pic>
      <p:sp>
        <p:nvSpPr>
          <p:cNvPr id="23574" name="Rettangolo 44"/>
          <p:cNvSpPr>
            <a:spLocks noChangeArrowheads="1"/>
          </p:cNvSpPr>
          <p:nvPr/>
        </p:nvSpPr>
        <p:spPr bwMode="auto">
          <a:xfrm>
            <a:off x="4939700" y="2276872"/>
            <a:ext cx="3914775" cy="1584895"/>
          </a:xfrm>
          <a:prstGeom prst="rect">
            <a:avLst/>
          </a:prstGeom>
          <a:noFill/>
          <a:ln w="25400" algn="ctr">
            <a:solidFill>
              <a:srgbClr val="800080"/>
            </a:solidFill>
            <a:miter lim="800000"/>
            <a:headEnd/>
            <a:tailEnd/>
          </a:ln>
        </p:spPr>
        <p:txBody>
          <a:bodyPr/>
          <a:lstStyle/>
          <a:p>
            <a:pPr algn="just">
              <a:lnSpc>
                <a:spcPct val="90000"/>
              </a:lnSpc>
            </a:pPr>
            <a:r>
              <a:rPr lang="it-IT" sz="2800" b="1" dirty="0">
                <a:latin typeface="Insight screen"/>
              </a:rPr>
              <a:t>d</a:t>
            </a:r>
            <a:r>
              <a:rPr lang="it-IT" sz="2800" b="1" dirty="0" smtClean="0">
                <a:latin typeface="Insight screen"/>
              </a:rPr>
              <a:t>el 10% </a:t>
            </a:r>
            <a:r>
              <a:rPr lang="it-IT" sz="2800" b="1" dirty="0">
                <a:latin typeface="Insight screen"/>
              </a:rPr>
              <a:t>che ha ricevuto minacce  il </a:t>
            </a:r>
            <a:r>
              <a:rPr lang="it-IT" sz="2800" b="1" dirty="0" smtClean="0">
                <a:latin typeface="Insight screen"/>
              </a:rPr>
              <a:t>22% </a:t>
            </a:r>
            <a:r>
              <a:rPr lang="it-IT" sz="2800" b="1" dirty="0">
                <a:latin typeface="Insight screen"/>
              </a:rPr>
              <a:t>ha accettato di pagare; come?</a:t>
            </a:r>
          </a:p>
        </p:txBody>
      </p:sp>
      <p:sp>
        <p:nvSpPr>
          <p:cNvPr id="23572" name="Rettangolo 52"/>
          <p:cNvSpPr>
            <a:spLocks noChangeArrowheads="1"/>
          </p:cNvSpPr>
          <p:nvPr/>
        </p:nvSpPr>
        <p:spPr bwMode="auto">
          <a:xfrm>
            <a:off x="35496" y="1747664"/>
            <a:ext cx="7826375" cy="457200"/>
          </a:xfrm>
          <a:prstGeom prst="rect">
            <a:avLst/>
          </a:prstGeom>
          <a:noFill/>
          <a:ln w="9525">
            <a:noFill/>
            <a:miter lim="800000"/>
            <a:headEnd/>
            <a:tailEnd/>
          </a:ln>
        </p:spPr>
        <p:txBody>
          <a:bodyPr>
            <a:spAutoFit/>
          </a:bodyPr>
          <a:lstStyle/>
          <a:p>
            <a:r>
              <a:rPr lang="it-IT" sz="2400" b="1" i="1" dirty="0"/>
              <a:t>c</a:t>
            </a:r>
            <a:r>
              <a:rPr lang="it-IT" sz="2400" b="1" i="1" dirty="0" smtClean="0"/>
              <a:t>he </a:t>
            </a:r>
            <a:r>
              <a:rPr lang="it-IT" sz="2400" b="1" i="1" dirty="0"/>
              <a:t>genere di minacce o  intimidazioni ha ricevuto?</a:t>
            </a:r>
          </a:p>
        </p:txBody>
      </p:sp>
      <p:sp>
        <p:nvSpPr>
          <p:cNvPr id="2" name="Rectangle 26"/>
          <p:cNvSpPr>
            <a:spLocks noChangeArrowheads="1"/>
          </p:cNvSpPr>
          <p:nvPr/>
        </p:nvSpPr>
        <p:spPr bwMode="auto">
          <a:xfrm>
            <a:off x="52156" y="692696"/>
            <a:ext cx="9148658" cy="1034129"/>
          </a:xfrm>
          <a:prstGeom prst="rect">
            <a:avLst/>
          </a:prstGeom>
          <a:noFill/>
          <a:ln w="9525">
            <a:noFill/>
            <a:miter lim="800000"/>
            <a:headEnd/>
            <a:tailEnd/>
          </a:ln>
        </p:spPr>
        <p:txBody>
          <a:bodyPr wrap="none">
            <a:spAutoFit/>
          </a:bodyPr>
          <a:lstStyle/>
          <a:p>
            <a:pPr>
              <a:lnSpc>
                <a:spcPct val="85000"/>
              </a:lnSpc>
            </a:pPr>
            <a:r>
              <a:rPr lang="it-IT" sz="3600" b="1" dirty="0"/>
              <a:t>dichiara esperienza diretta </a:t>
            </a:r>
            <a:r>
              <a:rPr lang="it-IT" sz="3600" b="1" dirty="0" smtClean="0"/>
              <a:t>il 10%</a:t>
            </a:r>
          </a:p>
          <a:p>
            <a:pPr>
              <a:lnSpc>
                <a:spcPct val="85000"/>
              </a:lnSpc>
            </a:pPr>
            <a:r>
              <a:rPr lang="it-IT" sz="3600" b="1" dirty="0" smtClean="0"/>
              <a:t>(</a:t>
            </a:r>
            <a:r>
              <a:rPr lang="it-IT" sz="2800" b="1" dirty="0" smtClean="0"/>
              <a:t>8% nel 2007 e nel 2014; </a:t>
            </a:r>
            <a:r>
              <a:rPr lang="it-IT" sz="3200" b="1" dirty="0" smtClean="0">
                <a:solidFill>
                  <a:srgbClr val="FF0000"/>
                </a:solidFill>
              </a:rPr>
              <a:t>oggi Sud 23%, Nord 5%</a:t>
            </a:r>
            <a:r>
              <a:rPr lang="it-IT" sz="3600" b="1" dirty="0" smtClean="0"/>
              <a:t>)</a:t>
            </a:r>
            <a:endParaRPr lang="it-IT" sz="2400" b="1" dirty="0"/>
          </a:p>
        </p:txBody>
      </p:sp>
      <p:graphicFrame>
        <p:nvGraphicFramePr>
          <p:cNvPr id="16" name="Grafico 15"/>
          <p:cNvGraphicFramePr>
            <a:graphicFrameLocks/>
          </p:cNvGraphicFramePr>
          <p:nvPr>
            <p:extLst>
              <p:ext uri="{D42A27DB-BD31-4B8C-83A1-F6EECF244321}">
                <p14:modId xmlns:p14="http://schemas.microsoft.com/office/powerpoint/2010/main" val="2811182669"/>
              </p:ext>
            </p:extLst>
          </p:nvPr>
        </p:nvGraphicFramePr>
        <p:xfrm>
          <a:off x="4606821" y="4112295"/>
          <a:ext cx="4513907" cy="23408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fico 14"/>
          <p:cNvGraphicFramePr>
            <a:graphicFrameLocks/>
          </p:cNvGraphicFramePr>
          <p:nvPr>
            <p:extLst>
              <p:ext uri="{D42A27DB-BD31-4B8C-83A1-F6EECF244321}">
                <p14:modId xmlns:p14="http://schemas.microsoft.com/office/powerpoint/2010/main" val="2447049936"/>
              </p:ext>
            </p:extLst>
          </p:nvPr>
        </p:nvGraphicFramePr>
        <p:xfrm>
          <a:off x="87784" y="2276872"/>
          <a:ext cx="4525689" cy="417631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72"/>
                                        </p:tgtEl>
                                        <p:attrNameLst>
                                          <p:attrName>style.visibility</p:attrName>
                                        </p:attrNameLst>
                                      </p:cBhvr>
                                      <p:to>
                                        <p:strVal val="visible"/>
                                      </p:to>
                                    </p:set>
                                    <p:anim calcmode="lin" valueType="num">
                                      <p:cBhvr additive="base">
                                        <p:cTn id="13" dur="500" fill="hold"/>
                                        <p:tgtEl>
                                          <p:spTgt spid="23572"/>
                                        </p:tgtEl>
                                        <p:attrNameLst>
                                          <p:attrName>ppt_x</p:attrName>
                                        </p:attrNameLst>
                                      </p:cBhvr>
                                      <p:tavLst>
                                        <p:tav tm="0">
                                          <p:val>
                                            <p:strVal val="#ppt_x"/>
                                          </p:val>
                                        </p:tav>
                                        <p:tav tm="100000">
                                          <p:val>
                                            <p:strVal val="#ppt_x"/>
                                          </p:val>
                                        </p:tav>
                                      </p:tavLst>
                                    </p:anim>
                                    <p:anim calcmode="lin" valueType="num">
                                      <p:cBhvr additive="base">
                                        <p:cTn id="14" dur="500" fill="hold"/>
                                        <p:tgtEl>
                                          <p:spTgt spid="23572"/>
                                        </p:tgtEl>
                                        <p:attrNameLst>
                                          <p:attrName>ppt_y</p:attrName>
                                        </p:attrNameLst>
                                      </p:cBhvr>
                                      <p:tavLst>
                                        <p:tav tm="0">
                                          <p:val>
                                            <p:strVal val="1+#ppt_h/2"/>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574"/>
                                        </p:tgtEl>
                                        <p:attrNameLst>
                                          <p:attrName>style.visibility</p:attrName>
                                        </p:attrNameLst>
                                      </p:cBhvr>
                                      <p:to>
                                        <p:strVal val="visible"/>
                                      </p:to>
                                    </p:set>
                                    <p:anim calcmode="lin" valueType="num">
                                      <p:cBhvr additive="base">
                                        <p:cTn id="23" dur="500" fill="hold"/>
                                        <p:tgtEl>
                                          <p:spTgt spid="23574"/>
                                        </p:tgtEl>
                                        <p:attrNameLst>
                                          <p:attrName>ppt_x</p:attrName>
                                        </p:attrNameLst>
                                      </p:cBhvr>
                                      <p:tavLst>
                                        <p:tav tm="0">
                                          <p:val>
                                            <p:strVal val="#ppt_x"/>
                                          </p:val>
                                        </p:tav>
                                        <p:tav tm="100000">
                                          <p:val>
                                            <p:strVal val="#ppt_x"/>
                                          </p:val>
                                        </p:tav>
                                      </p:tavLst>
                                    </p:anim>
                                    <p:anim calcmode="lin" valueType="num">
                                      <p:cBhvr additive="base">
                                        <p:cTn id="24" dur="500" fill="hold"/>
                                        <p:tgtEl>
                                          <p:spTgt spid="23574"/>
                                        </p:tgtEl>
                                        <p:attrNameLst>
                                          <p:attrName>ppt_y</p:attrName>
                                        </p:attrNameLst>
                                      </p:cBhvr>
                                      <p:tavLst>
                                        <p:tav tm="0">
                                          <p:val>
                                            <p:strVal val="1+#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4" grpId="0" animBg="1"/>
      <p:bldP spid="23572" grpId="0"/>
      <p:bldP spid="2" grpId="0"/>
      <p:bldGraphic spid="16" grpId="0">
        <p:bldAsOne/>
      </p:bldGraphic>
      <p:bldGraphic spid="1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Rectangle 2"/>
          <p:cNvSpPr txBox="1">
            <a:spLocks/>
          </p:cNvSpPr>
          <p:nvPr/>
        </p:nvSpPr>
        <p:spPr bwMode="auto">
          <a:xfrm>
            <a:off x="98425" y="15875"/>
            <a:ext cx="8650288" cy="512763"/>
          </a:xfrm>
          <a:prstGeom prst="rect">
            <a:avLst/>
          </a:prstGeom>
          <a:noFill/>
          <a:ln w="9525">
            <a:noFill/>
            <a:miter lim="800000"/>
            <a:headEnd/>
            <a:tailEnd/>
          </a:ln>
        </p:spPr>
        <p:txBody>
          <a:bodyPr lIns="0" tIns="0" rIns="0" bIns="0" anchor="b"/>
          <a:lstStyle/>
          <a:p>
            <a:r>
              <a:rPr lang="it-IT" sz="3400" b="1" dirty="0">
                <a:solidFill>
                  <a:srgbClr val="D60093"/>
                </a:solidFill>
              </a:rPr>
              <a:t>azioni a protezione della  propria impresa</a:t>
            </a:r>
          </a:p>
        </p:txBody>
      </p:sp>
      <p:sp>
        <p:nvSpPr>
          <p:cNvPr id="25610" name="Rettangolo 8"/>
          <p:cNvSpPr>
            <a:spLocks noChangeArrowheads="1"/>
          </p:cNvSpPr>
          <p:nvPr/>
        </p:nvSpPr>
        <p:spPr bwMode="auto">
          <a:xfrm>
            <a:off x="44450" y="548680"/>
            <a:ext cx="9005888" cy="831850"/>
          </a:xfrm>
          <a:prstGeom prst="rect">
            <a:avLst/>
          </a:prstGeom>
          <a:noFill/>
          <a:ln w="9525">
            <a:noFill/>
            <a:miter lim="800000"/>
            <a:headEnd/>
            <a:tailEnd/>
          </a:ln>
        </p:spPr>
        <p:txBody>
          <a:bodyPr>
            <a:spAutoFit/>
          </a:bodyPr>
          <a:lstStyle/>
          <a:p>
            <a:r>
              <a:rPr lang="it-IT" sz="2400" b="1" i="1" dirty="0">
                <a:solidFill>
                  <a:srgbClr val="4A423F"/>
                </a:solidFill>
              </a:rPr>
              <a:t>c</a:t>
            </a:r>
            <a:r>
              <a:rPr lang="it-IT" sz="2400" b="1" i="1" dirty="0" smtClean="0">
                <a:solidFill>
                  <a:srgbClr val="4A423F"/>
                </a:solidFill>
              </a:rPr>
              <a:t>he </a:t>
            </a:r>
            <a:r>
              <a:rPr lang="it-IT" sz="2400" b="1" i="1" dirty="0">
                <a:solidFill>
                  <a:srgbClr val="4A423F"/>
                </a:solidFill>
              </a:rPr>
              <a:t>genere di misure cautelative ha preso nei confronti del racket e degli altri fenomeni  criminali? </a:t>
            </a:r>
          </a:p>
        </p:txBody>
      </p:sp>
      <p:sp>
        <p:nvSpPr>
          <p:cNvPr id="25611" name="Rectangle 2"/>
          <p:cNvSpPr>
            <a:spLocks noChangeArrowheads="1"/>
          </p:cNvSpPr>
          <p:nvPr/>
        </p:nvSpPr>
        <p:spPr bwMode="auto">
          <a:xfrm>
            <a:off x="6876256" y="6427788"/>
            <a:ext cx="476250" cy="457596"/>
          </a:xfrm>
          <a:prstGeom prst="rect">
            <a:avLst/>
          </a:prstGeom>
          <a:solidFill>
            <a:srgbClr val="CC0066"/>
          </a:solidFill>
          <a:ln w="9525">
            <a:noFill/>
            <a:miter lim="800000"/>
            <a:headEnd/>
            <a:tailEnd/>
          </a:ln>
        </p:spPr>
        <p:txBody>
          <a:bodyPr wrap="none" anchor="ctr"/>
          <a:lstStyle/>
          <a:p>
            <a:pPr algn="ctr" eaLnBrk="0" hangingPunct="0"/>
            <a:r>
              <a:rPr lang="it-IT" sz="2000" b="1" dirty="0" smtClean="0">
                <a:solidFill>
                  <a:srgbClr val="FFFF00"/>
                </a:solidFill>
                <a:cs typeface="Times New Roman" pitchFamily="18" charset="0"/>
              </a:rPr>
              <a:t>4</a:t>
            </a:r>
            <a:endParaRPr lang="it-IT" sz="2000" b="1" dirty="0">
              <a:solidFill>
                <a:srgbClr val="FFFF00"/>
              </a:solidFill>
              <a:cs typeface="Times New Roman" pitchFamily="18" charset="0"/>
            </a:endParaRPr>
          </a:p>
        </p:txBody>
      </p:sp>
      <p:pic>
        <p:nvPicPr>
          <p:cNvPr id="25612" name="Picture 1032"/>
          <p:cNvPicPr>
            <a:picLocks noChangeAspect="1" noChangeArrowheads="1"/>
          </p:cNvPicPr>
          <p:nvPr/>
        </p:nvPicPr>
        <p:blipFill>
          <a:blip r:embed="rId3"/>
          <a:srcRect/>
          <a:stretch>
            <a:fillRect/>
          </a:stretch>
        </p:blipFill>
        <p:spPr bwMode="auto">
          <a:xfrm>
            <a:off x="7380288" y="6308725"/>
            <a:ext cx="1211262" cy="508000"/>
          </a:xfrm>
          <a:prstGeom prst="rect">
            <a:avLst/>
          </a:prstGeom>
          <a:noFill/>
          <a:ln w="9525">
            <a:noFill/>
            <a:miter lim="800000"/>
            <a:headEnd/>
            <a:tailEnd/>
          </a:ln>
        </p:spPr>
      </p:pic>
      <p:pic>
        <p:nvPicPr>
          <p:cNvPr id="25613" name="Picture 2"/>
          <p:cNvPicPr>
            <a:picLocks noChangeAspect="1" noChangeArrowheads="1"/>
          </p:cNvPicPr>
          <p:nvPr/>
        </p:nvPicPr>
        <p:blipFill>
          <a:blip r:embed="rId4"/>
          <a:srcRect/>
          <a:stretch>
            <a:fillRect/>
          </a:stretch>
        </p:blipFill>
        <p:spPr bwMode="gray">
          <a:xfrm>
            <a:off x="8675688" y="6381750"/>
            <a:ext cx="433387" cy="433388"/>
          </a:xfrm>
          <a:prstGeom prst="rect">
            <a:avLst/>
          </a:prstGeom>
          <a:noFill/>
          <a:ln w="9525">
            <a:noFill/>
            <a:miter lim="800000"/>
            <a:headEnd/>
            <a:tailEnd/>
          </a:ln>
        </p:spPr>
      </p:pic>
      <p:sp>
        <p:nvSpPr>
          <p:cNvPr id="11" name="Rectangle 18"/>
          <p:cNvSpPr>
            <a:spLocks noChangeArrowheads="1"/>
          </p:cNvSpPr>
          <p:nvPr/>
        </p:nvSpPr>
        <p:spPr bwMode="auto">
          <a:xfrm>
            <a:off x="0" y="6427788"/>
            <a:ext cx="5447325" cy="400110"/>
          </a:xfrm>
          <a:prstGeom prst="rect">
            <a:avLst/>
          </a:prstGeom>
          <a:noFill/>
          <a:ln w="9525">
            <a:noFill/>
            <a:miter lim="800000"/>
            <a:headEnd/>
            <a:tailEnd/>
          </a:ln>
        </p:spPr>
        <p:txBody>
          <a:bodyPr wrap="none">
            <a:spAutoFit/>
          </a:bodyPr>
          <a:lstStyle/>
          <a:p>
            <a:r>
              <a:rPr lang="it-IT" sz="2000" b="1" dirty="0">
                <a:solidFill>
                  <a:srgbClr val="4A423F"/>
                </a:solidFill>
              </a:rPr>
              <a:t>base = totale campione, n.= </a:t>
            </a:r>
            <a:r>
              <a:rPr lang="it-IT" sz="2000" b="1" dirty="0" smtClean="0">
                <a:solidFill>
                  <a:srgbClr val="4A423F"/>
                </a:solidFill>
              </a:rPr>
              <a:t>6.782; </a:t>
            </a:r>
            <a:r>
              <a:rPr lang="it-IT" sz="2000" b="1" dirty="0">
                <a:solidFill>
                  <a:srgbClr val="4A423F"/>
                </a:solidFill>
              </a:rPr>
              <a:t>dati in %</a:t>
            </a: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035" t="9317" r="1746" b="32061"/>
          <a:stretch/>
        </p:blipFill>
        <p:spPr bwMode="auto">
          <a:xfrm>
            <a:off x="72104" y="1404939"/>
            <a:ext cx="8978233" cy="24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tangolo 13"/>
          <p:cNvSpPr>
            <a:spLocks noChangeArrowheads="1"/>
          </p:cNvSpPr>
          <p:nvPr/>
        </p:nvSpPr>
        <p:spPr bwMode="auto">
          <a:xfrm>
            <a:off x="6876256" y="2996952"/>
            <a:ext cx="2246188" cy="923330"/>
          </a:xfrm>
          <a:prstGeom prst="rect">
            <a:avLst/>
          </a:prstGeom>
          <a:ln w="57150">
            <a:solidFill>
              <a:srgbClr val="7030A0"/>
            </a:solidFill>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wrap="square">
            <a:spAutoFit/>
          </a:bodyPr>
          <a:lstStyle/>
          <a:p>
            <a:pPr algn="r">
              <a:lnSpc>
                <a:spcPct val="90000"/>
              </a:lnSpc>
            </a:pPr>
            <a:r>
              <a:rPr lang="it-IT" sz="3000" b="1" dirty="0">
                <a:solidFill>
                  <a:srgbClr val="FF0000"/>
                </a:solidFill>
                <a:latin typeface="Arial Narrow" panose="020B0606020202030204" pitchFamily="34" charset="0"/>
                <a:cs typeface="Arial" panose="020B0604020202020204" pitchFamily="34" charset="0"/>
              </a:rPr>
              <a:t>tabaccai 95%</a:t>
            </a:r>
          </a:p>
          <a:p>
            <a:pPr algn="r">
              <a:lnSpc>
                <a:spcPct val="90000"/>
              </a:lnSpc>
            </a:pPr>
            <a:r>
              <a:rPr lang="it-IT" sz="3000" b="1" dirty="0">
                <a:solidFill>
                  <a:srgbClr val="FF0000"/>
                </a:solidFill>
                <a:latin typeface="Arial Narrow" panose="020B0606020202030204" pitchFamily="34" charset="0"/>
                <a:cs typeface="Arial" panose="020B0604020202020204" pitchFamily="34" charset="0"/>
              </a:rPr>
              <a:t>benzinai 89%</a:t>
            </a:r>
          </a:p>
        </p:txBody>
      </p:sp>
      <p:sp>
        <p:nvSpPr>
          <p:cNvPr id="15" name="Line 18"/>
          <p:cNvSpPr>
            <a:spLocks noChangeShapeType="1"/>
          </p:cNvSpPr>
          <p:nvPr/>
        </p:nvSpPr>
        <p:spPr bwMode="auto">
          <a:xfrm>
            <a:off x="8675688" y="1916832"/>
            <a:ext cx="768" cy="1079376"/>
          </a:xfrm>
          <a:prstGeom prst="line">
            <a:avLst/>
          </a:prstGeom>
          <a:noFill/>
          <a:ln w="57150">
            <a:solidFill>
              <a:srgbClr val="800080"/>
            </a:solidFill>
            <a:round/>
            <a:headEnd/>
            <a:tailEnd type="triangle" w="lg" len="lg"/>
          </a:ln>
        </p:spPr>
        <p:txBody>
          <a:bodyPr/>
          <a:lstStyle/>
          <a:p>
            <a:endParaRPr lang="it-IT"/>
          </a:p>
        </p:txBody>
      </p:sp>
      <p:sp>
        <p:nvSpPr>
          <p:cNvPr id="16" name="Rettangolo 8"/>
          <p:cNvSpPr>
            <a:spLocks noChangeArrowheads="1"/>
          </p:cNvSpPr>
          <p:nvPr/>
        </p:nvSpPr>
        <p:spPr bwMode="auto">
          <a:xfrm>
            <a:off x="107950" y="4044999"/>
            <a:ext cx="8797925" cy="461665"/>
          </a:xfrm>
          <a:prstGeom prst="rect">
            <a:avLst/>
          </a:prstGeom>
          <a:noFill/>
          <a:ln w="9525">
            <a:noFill/>
            <a:miter lim="800000"/>
            <a:headEnd/>
            <a:tailEnd/>
          </a:ln>
        </p:spPr>
        <p:txBody>
          <a:bodyPr>
            <a:spAutoFit/>
          </a:bodyPr>
          <a:lstStyle/>
          <a:p>
            <a:r>
              <a:rPr lang="it-IT" sz="2400" b="1" i="1" dirty="0" smtClean="0">
                <a:solidFill>
                  <a:srgbClr val="4A423F"/>
                </a:solidFill>
              </a:rPr>
              <a:t>iniziative più </a:t>
            </a:r>
            <a:r>
              <a:rPr lang="it-IT" sz="2400" b="1" i="1" dirty="0">
                <a:solidFill>
                  <a:srgbClr val="4A423F"/>
                </a:solidFill>
              </a:rPr>
              <a:t>efficaci per la sicurezza della sua impresa?</a:t>
            </a:r>
          </a:p>
        </p:txBody>
      </p:sp>
      <p:pic>
        <p:nvPicPr>
          <p:cNvPr id="1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028" t="5216" b="60480"/>
          <a:stretch/>
        </p:blipFill>
        <p:spPr bwMode="auto">
          <a:xfrm>
            <a:off x="29716" y="4535512"/>
            <a:ext cx="9109075"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asellaDiTesto 17"/>
          <p:cNvSpPr txBox="1"/>
          <p:nvPr/>
        </p:nvSpPr>
        <p:spPr>
          <a:xfrm>
            <a:off x="4427984" y="4640591"/>
            <a:ext cx="3384376" cy="1452705"/>
          </a:xfrm>
          <a:prstGeom prst="rect">
            <a:avLst/>
          </a:prstGeom>
          <a:solidFill>
            <a:srgbClr val="FFFF00"/>
          </a:solidFill>
        </p:spPr>
        <p:txBody>
          <a:bodyPr wrap="square" rtlCol="0">
            <a:spAutoFit/>
          </a:bodyPr>
          <a:lstStyle/>
          <a:p>
            <a:pPr>
              <a:lnSpc>
                <a:spcPct val="85000"/>
              </a:lnSpc>
            </a:pPr>
            <a:r>
              <a:rPr lang="it-IT" sz="2600" b="1" i="1" dirty="0" smtClean="0">
                <a:latin typeface="Arial Narrow" panose="020B0606020202030204" pitchFamily="34" charset="0"/>
                <a:cs typeface="Arial" panose="020B0604020202020204" pitchFamily="34" charset="0"/>
              </a:rPr>
              <a:t>favorevole inasprimento delle pene?</a:t>
            </a:r>
          </a:p>
          <a:p>
            <a:pPr>
              <a:lnSpc>
                <a:spcPct val="85000"/>
              </a:lnSpc>
            </a:pPr>
            <a:r>
              <a:rPr lang="it-IT" sz="2600" b="1" dirty="0" smtClean="0">
                <a:solidFill>
                  <a:srgbClr val="FF0000"/>
                </a:solidFill>
                <a:latin typeface="Arial Narrow" panose="020B0606020202030204" pitchFamily="34" charset="0"/>
                <a:cs typeface="Arial" panose="020B0604020202020204" pitchFamily="34" charset="0"/>
              </a:rPr>
              <a:t>sì, molto               70% </a:t>
            </a:r>
          </a:p>
          <a:p>
            <a:pPr>
              <a:lnSpc>
                <a:spcPct val="85000"/>
              </a:lnSpc>
            </a:pPr>
            <a:r>
              <a:rPr lang="it-IT" sz="2600" b="1" dirty="0">
                <a:solidFill>
                  <a:srgbClr val="FF0000"/>
                </a:solidFill>
                <a:latin typeface="Arial Narrow" panose="020B0606020202030204" pitchFamily="34" charset="0"/>
                <a:cs typeface="Arial" panose="020B0604020202020204" pitchFamily="34" charset="0"/>
              </a:rPr>
              <a:t>s</a:t>
            </a:r>
            <a:r>
              <a:rPr lang="it-IT" sz="2600" b="1" dirty="0" smtClean="0">
                <a:solidFill>
                  <a:srgbClr val="FF0000"/>
                </a:solidFill>
                <a:latin typeface="Arial Narrow" panose="020B0606020202030204" pitchFamily="34" charset="0"/>
                <a:cs typeface="Arial" panose="020B0604020202020204" pitchFamily="34" charset="0"/>
              </a:rPr>
              <a:t>ì, abbastanza     24%</a:t>
            </a:r>
            <a:endParaRPr lang="it-IT" sz="2600" b="1" dirty="0">
              <a:solidFill>
                <a:srgbClr val="FF0000"/>
              </a:solidFill>
              <a:latin typeface="Arial Narrow" panose="020B0606020202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 calcmode="lin" valueType="num">
                                      <p:cBhvr additive="base">
                                        <p:cTn id="7" dur="500" fill="hold"/>
                                        <p:tgtEl>
                                          <p:spTgt spid="25610"/>
                                        </p:tgtEl>
                                        <p:attrNameLst>
                                          <p:attrName>ppt_x</p:attrName>
                                        </p:attrNameLst>
                                      </p:cBhvr>
                                      <p:tavLst>
                                        <p:tav tm="0">
                                          <p:val>
                                            <p:strVal val="#ppt_x"/>
                                          </p:val>
                                        </p:tav>
                                        <p:tav tm="100000">
                                          <p:val>
                                            <p:strVal val="#ppt_x"/>
                                          </p:val>
                                        </p:tav>
                                      </p:tavLst>
                                    </p:anim>
                                    <p:anim calcmode="lin" valueType="num">
                                      <p:cBhvr additive="base">
                                        <p:cTn id="8" dur="500" fill="hold"/>
                                        <p:tgtEl>
                                          <p:spTgt spid="256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P spid="14" grpId="0" animBg="1"/>
      <p:bldP spid="15" grpId="0" animBg="1"/>
      <p:bldP spid="16"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txBox="1">
            <a:spLocks noChangeArrowheads="1"/>
          </p:cNvSpPr>
          <p:nvPr/>
        </p:nvSpPr>
        <p:spPr bwMode="auto">
          <a:xfrm>
            <a:off x="107950" y="36513"/>
            <a:ext cx="6911975" cy="920750"/>
          </a:xfrm>
          <a:prstGeom prst="rect">
            <a:avLst/>
          </a:prstGeom>
          <a:solidFill>
            <a:schemeClr val="bg1"/>
          </a:solidFill>
          <a:ln w="9525">
            <a:noFill/>
            <a:miter lim="800000"/>
            <a:headEnd/>
            <a:tailEnd/>
          </a:ln>
        </p:spPr>
        <p:txBody>
          <a:bodyPr>
            <a:spAutoFit/>
          </a:bodyPr>
          <a:lstStyle/>
          <a:p>
            <a:pPr>
              <a:lnSpc>
                <a:spcPct val="85000"/>
              </a:lnSpc>
            </a:pPr>
            <a:r>
              <a:rPr lang="it-IT" altLang="it-IT" sz="3200" b="1" dirty="0">
                <a:solidFill>
                  <a:srgbClr val="D60093"/>
                </a:solidFill>
              </a:rPr>
              <a:t>costi dell’illegalità per commercio, alberghi e pubblici esercizi (stime)</a:t>
            </a:r>
          </a:p>
        </p:txBody>
      </p:sp>
      <p:pic>
        <p:nvPicPr>
          <p:cNvPr id="29699" name="Picture 1032"/>
          <p:cNvPicPr>
            <a:picLocks noChangeAspect="1" noChangeArrowheads="1"/>
          </p:cNvPicPr>
          <p:nvPr/>
        </p:nvPicPr>
        <p:blipFill>
          <a:blip r:embed="rId3"/>
          <a:srcRect/>
          <a:stretch>
            <a:fillRect/>
          </a:stretch>
        </p:blipFill>
        <p:spPr bwMode="auto">
          <a:xfrm>
            <a:off x="6955636" y="118745"/>
            <a:ext cx="1066800" cy="447675"/>
          </a:xfrm>
          <a:prstGeom prst="rect">
            <a:avLst/>
          </a:prstGeom>
          <a:noFill/>
          <a:ln w="9525">
            <a:noFill/>
            <a:miter lim="800000"/>
            <a:headEnd/>
            <a:tailEnd/>
          </a:ln>
        </p:spPr>
      </p:pic>
      <p:pic>
        <p:nvPicPr>
          <p:cNvPr id="29700" name="Picture 2"/>
          <p:cNvPicPr>
            <a:picLocks noChangeAspect="1" noChangeArrowheads="1"/>
          </p:cNvPicPr>
          <p:nvPr/>
        </p:nvPicPr>
        <p:blipFill>
          <a:blip r:embed="rId4"/>
          <a:srcRect/>
          <a:stretch>
            <a:fillRect/>
          </a:stretch>
        </p:blipFill>
        <p:spPr bwMode="gray">
          <a:xfrm>
            <a:off x="8075473" y="107472"/>
            <a:ext cx="504825" cy="504826"/>
          </a:xfrm>
          <a:prstGeom prst="rect">
            <a:avLst/>
          </a:prstGeom>
          <a:noFill/>
          <a:ln w="9525">
            <a:noFill/>
            <a:miter lim="800000"/>
            <a:headEnd/>
            <a:tailEnd/>
          </a:ln>
        </p:spPr>
      </p:pic>
      <p:sp>
        <p:nvSpPr>
          <p:cNvPr id="12" name="CasellaDiTesto 11"/>
          <p:cNvSpPr txBox="1"/>
          <p:nvPr/>
        </p:nvSpPr>
        <p:spPr>
          <a:xfrm>
            <a:off x="6732240" y="1684658"/>
            <a:ext cx="2160240" cy="4696670"/>
          </a:xfrm>
          <a:prstGeom prst="rect">
            <a:avLst/>
          </a:prstGeom>
          <a:noFill/>
          <a:ln w="44450">
            <a:solidFill>
              <a:srgbClr val="7030A0"/>
            </a:solidFill>
          </a:ln>
        </p:spPr>
        <p:txBody>
          <a:bodyPr wrap="square" rtlCol="0">
            <a:spAutoFit/>
          </a:bodyPr>
          <a:lstStyle/>
          <a:p>
            <a:pPr>
              <a:lnSpc>
                <a:spcPct val="85000"/>
              </a:lnSpc>
            </a:pPr>
            <a:r>
              <a:rPr lang="it-IT" sz="3200" b="1" dirty="0">
                <a:latin typeface="Arial" panose="020B0604020202020204" pitchFamily="34" charset="0"/>
                <a:cs typeface="Arial" panose="020B0604020202020204" pitchFamily="34" charset="0"/>
              </a:rPr>
              <a:t>p</a:t>
            </a:r>
            <a:r>
              <a:rPr lang="it-IT" sz="3200" b="1" dirty="0" smtClean="0">
                <a:latin typeface="Arial" panose="020B0604020202020204" pitchFamily="34" charset="0"/>
                <a:cs typeface="Arial" panose="020B0604020202020204" pitchFamily="34" charset="0"/>
              </a:rPr>
              <a:t>erdite pari al 7,1% del </a:t>
            </a:r>
            <a:r>
              <a:rPr lang="it-IT" sz="3200" b="1" dirty="0" err="1" smtClean="0">
                <a:latin typeface="Arial" panose="020B0604020202020204" pitchFamily="34" charset="0"/>
                <a:cs typeface="Arial" panose="020B0604020202020204" pitchFamily="34" charset="0"/>
              </a:rPr>
              <a:t>fatturato;circa</a:t>
            </a:r>
            <a:r>
              <a:rPr lang="it-IT" sz="3200" b="1" dirty="0" smtClean="0">
                <a:latin typeface="Arial" panose="020B0604020202020204" pitchFamily="34" charset="0"/>
                <a:cs typeface="Arial" panose="020B0604020202020204" pitchFamily="34" charset="0"/>
              </a:rPr>
              <a:t> 263mila posti di lavoro regolari a rischio ogni anno</a:t>
            </a:r>
            <a:endParaRPr lang="it-IT" sz="3200" b="1" dirty="0">
              <a:latin typeface="Arial" panose="020B0604020202020204" pitchFamily="34" charset="0"/>
              <a:cs typeface="Arial" panose="020B0604020202020204" pitchFamily="34" charset="0"/>
            </a:endParaRPr>
          </a:p>
        </p:txBody>
      </p:sp>
      <p:sp>
        <p:nvSpPr>
          <p:cNvPr id="13" name="Rectangle 2"/>
          <p:cNvSpPr>
            <a:spLocks noChangeArrowheads="1"/>
          </p:cNvSpPr>
          <p:nvPr/>
        </p:nvSpPr>
        <p:spPr bwMode="auto">
          <a:xfrm>
            <a:off x="8604250" y="107472"/>
            <a:ext cx="476250" cy="376238"/>
          </a:xfrm>
          <a:prstGeom prst="rect">
            <a:avLst/>
          </a:prstGeom>
          <a:solidFill>
            <a:srgbClr val="CC0066"/>
          </a:solidFill>
          <a:ln w="9525">
            <a:noFill/>
            <a:miter lim="800000"/>
            <a:headEnd/>
            <a:tailEnd/>
          </a:ln>
        </p:spPr>
        <p:txBody>
          <a:bodyPr wrap="none" anchor="ctr"/>
          <a:lstStyle/>
          <a:p>
            <a:pPr algn="ctr" eaLnBrk="0" hangingPunct="0"/>
            <a:r>
              <a:rPr lang="it-IT" sz="2000" b="1" dirty="0" smtClean="0">
                <a:solidFill>
                  <a:srgbClr val="FFFF00"/>
                </a:solidFill>
                <a:cs typeface="Times New Roman" pitchFamily="18" charset="0"/>
              </a:rPr>
              <a:t>5</a:t>
            </a:r>
            <a:endParaRPr lang="it-IT" sz="2000" b="1" dirty="0">
              <a:solidFill>
                <a:srgbClr val="FFFF00"/>
              </a:solidFill>
              <a:cs typeface="Times New Roman" pitchFamily="18" charset="0"/>
            </a:endParaRPr>
          </a:p>
        </p:txBody>
      </p:sp>
      <p:pic>
        <p:nvPicPr>
          <p:cNvPr id="1025"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t="11409"/>
          <a:stretch/>
        </p:blipFill>
        <p:spPr bwMode="auto">
          <a:xfrm>
            <a:off x="107950" y="1587500"/>
            <a:ext cx="6551985"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30"/>
          <p:cNvSpPr>
            <a:spLocks noChangeArrowheads="1"/>
          </p:cNvSpPr>
          <p:nvPr/>
        </p:nvSpPr>
        <p:spPr bwMode="auto">
          <a:xfrm>
            <a:off x="5148064" y="6093668"/>
            <a:ext cx="1223962" cy="647700"/>
          </a:xfrm>
          <a:prstGeom prst="ellipse">
            <a:avLst/>
          </a:prstGeom>
          <a:noFill/>
          <a:ln w="57150" algn="ctr">
            <a:solidFill>
              <a:srgbClr val="660066"/>
            </a:solidFill>
            <a:round/>
            <a:headEnd/>
            <a:tailEnd type="none" w="lg" len="lg"/>
          </a:ln>
        </p:spPr>
        <p:txBody>
          <a:bodyPr/>
          <a:lstStyle/>
          <a:p>
            <a:endParaRPr lang="it-IT"/>
          </a:p>
        </p:txBody>
      </p:sp>
      <p:sp>
        <p:nvSpPr>
          <p:cNvPr id="2" name="CasellaDiTesto 1"/>
          <p:cNvSpPr txBox="1"/>
          <p:nvPr/>
        </p:nvSpPr>
        <p:spPr>
          <a:xfrm>
            <a:off x="107504" y="1052736"/>
            <a:ext cx="8587607" cy="553998"/>
          </a:xfrm>
          <a:prstGeom prst="rect">
            <a:avLst/>
          </a:prstGeom>
          <a:noFill/>
        </p:spPr>
        <p:txBody>
          <a:bodyPr wrap="none" rtlCol="0">
            <a:spAutoFit/>
          </a:bodyPr>
          <a:lstStyle/>
          <a:p>
            <a:r>
              <a:rPr lang="it-IT" sz="3000" b="1" dirty="0"/>
              <a:t>p</a:t>
            </a:r>
            <a:r>
              <a:rPr lang="it-IT" sz="3000" b="1" dirty="0" smtClean="0"/>
              <a:t>erdite per causa (miliardi di euro, anno 2015)</a:t>
            </a:r>
          </a:p>
        </p:txBody>
      </p:sp>
    </p:spTree>
    <p:extLst>
      <p:ext uri="{BB962C8B-B14F-4D97-AF65-F5344CB8AC3E}">
        <p14:creationId xmlns:p14="http://schemas.microsoft.com/office/powerpoint/2010/main" val="16707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032"/>
          <p:cNvPicPr>
            <a:picLocks noChangeAspect="1" noChangeArrowheads="1"/>
          </p:cNvPicPr>
          <p:nvPr/>
        </p:nvPicPr>
        <p:blipFill>
          <a:blip r:embed="rId3"/>
          <a:srcRect/>
          <a:stretch>
            <a:fillRect/>
          </a:stretch>
        </p:blipFill>
        <p:spPr bwMode="auto">
          <a:xfrm>
            <a:off x="8079202" y="6381328"/>
            <a:ext cx="1066800" cy="447675"/>
          </a:xfrm>
          <a:prstGeom prst="rect">
            <a:avLst/>
          </a:prstGeom>
          <a:noFill/>
          <a:ln w="9525">
            <a:noFill/>
            <a:miter lim="800000"/>
            <a:headEnd/>
            <a:tailEnd/>
          </a:ln>
        </p:spPr>
      </p:pic>
      <p:pic>
        <p:nvPicPr>
          <p:cNvPr id="29700" name="Picture 2"/>
          <p:cNvPicPr>
            <a:picLocks noChangeAspect="1" noChangeArrowheads="1"/>
          </p:cNvPicPr>
          <p:nvPr/>
        </p:nvPicPr>
        <p:blipFill>
          <a:blip r:embed="rId4"/>
          <a:srcRect/>
          <a:stretch>
            <a:fillRect/>
          </a:stretch>
        </p:blipFill>
        <p:spPr bwMode="gray">
          <a:xfrm>
            <a:off x="7596336" y="6405879"/>
            <a:ext cx="433387" cy="433388"/>
          </a:xfrm>
          <a:prstGeom prst="rect">
            <a:avLst/>
          </a:prstGeom>
          <a:noFill/>
          <a:ln w="9525">
            <a:noFill/>
            <a:miter lim="800000"/>
            <a:headEnd/>
            <a:tailEnd/>
          </a:ln>
        </p:spPr>
      </p:pic>
      <p:sp>
        <p:nvSpPr>
          <p:cNvPr id="13" name="Rectangle 2"/>
          <p:cNvSpPr>
            <a:spLocks noChangeArrowheads="1"/>
          </p:cNvSpPr>
          <p:nvPr/>
        </p:nvSpPr>
        <p:spPr bwMode="auto">
          <a:xfrm>
            <a:off x="7092280" y="6381328"/>
            <a:ext cx="476250" cy="440293"/>
          </a:xfrm>
          <a:prstGeom prst="rect">
            <a:avLst/>
          </a:prstGeom>
          <a:solidFill>
            <a:srgbClr val="CC0066"/>
          </a:solidFill>
          <a:ln w="9525">
            <a:noFill/>
            <a:miter lim="800000"/>
            <a:headEnd/>
            <a:tailEnd/>
          </a:ln>
        </p:spPr>
        <p:txBody>
          <a:bodyPr wrap="none" anchor="ctr"/>
          <a:lstStyle/>
          <a:p>
            <a:pPr algn="ctr" eaLnBrk="0" hangingPunct="0"/>
            <a:r>
              <a:rPr lang="it-IT" sz="2000" b="1" dirty="0" smtClean="0">
                <a:solidFill>
                  <a:srgbClr val="FFFF00"/>
                </a:solidFill>
                <a:cs typeface="Times New Roman" pitchFamily="18" charset="0"/>
              </a:rPr>
              <a:t>6</a:t>
            </a:r>
            <a:endParaRPr lang="it-IT" sz="2000" b="1" dirty="0">
              <a:solidFill>
                <a:srgbClr val="FFFF00"/>
              </a:solidFill>
              <a:cs typeface="Times New Roman" pitchFamily="18" charset="0"/>
            </a:endParaRPr>
          </a:p>
        </p:txBody>
      </p:sp>
      <p:sp>
        <p:nvSpPr>
          <p:cNvPr id="2" name="Rettangolo 1"/>
          <p:cNvSpPr/>
          <p:nvPr/>
        </p:nvSpPr>
        <p:spPr>
          <a:xfrm>
            <a:off x="1" y="636508"/>
            <a:ext cx="9075260" cy="5909310"/>
          </a:xfrm>
          <a:prstGeom prst="rect">
            <a:avLst/>
          </a:prstGeom>
        </p:spPr>
        <p:txBody>
          <a:bodyPr wrap="square">
            <a:spAutoFit/>
          </a:bodyPr>
          <a:lstStyle/>
          <a:p>
            <a:pPr algn="just"/>
            <a:r>
              <a:rPr lang="it-IT" dirty="0" smtClean="0">
                <a:latin typeface="Arial" panose="020B0604020202020204" pitchFamily="34" charset="0"/>
                <a:cs typeface="Arial" panose="020B0604020202020204" pitchFamily="34" charset="0"/>
              </a:rPr>
              <a:t>Le </a:t>
            </a:r>
            <a:r>
              <a:rPr lang="it-IT" dirty="0">
                <a:latin typeface="Arial" panose="020B0604020202020204" pitchFamily="34" charset="0"/>
                <a:cs typeface="Arial" panose="020B0604020202020204" pitchFamily="34" charset="0"/>
              </a:rPr>
              <a:t>evidenze della chart 5</a:t>
            </a:r>
            <a:r>
              <a:rPr lang="it-IT" dirty="0" smtClean="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provengono dall’aggiornamento di vari studi realizzati da Confcommercio nel corso degli ultimi anni in collaborazione con importanti istituti di ricerca. Di seguito si riassumono gli aspetti tecnici delle ricerche che hanno portato alle stime quantitative delle perdite di fatturato e dei costi dovuti all’illegalità nei settori del commercio, degli alberghi e dei pubblici esercizi.</a:t>
            </a:r>
          </a:p>
          <a:p>
            <a:pPr algn="just"/>
            <a:endParaRPr lang="it-IT" dirty="0">
              <a:latin typeface="Arial" panose="020B0604020202020204" pitchFamily="34" charset="0"/>
              <a:cs typeface="Arial" panose="020B0604020202020204" pitchFamily="34" charset="0"/>
            </a:endParaRPr>
          </a:p>
          <a:p>
            <a:pPr algn="just">
              <a:spcBef>
                <a:spcPts val="0"/>
              </a:spcBef>
            </a:pPr>
            <a:r>
              <a:rPr lang="it-IT" b="1" dirty="0">
                <a:latin typeface="Arial" panose="020B0604020202020204" pitchFamily="34" charset="0"/>
                <a:cs typeface="Arial" panose="020B0604020202020204" pitchFamily="34" charset="0"/>
              </a:rPr>
              <a:t>Abusivismo nel commercio in sede fissa e ambulante </a:t>
            </a:r>
            <a:endParaRPr lang="it-IT" dirty="0">
              <a:latin typeface="Arial" panose="020B0604020202020204" pitchFamily="34" charset="0"/>
              <a:cs typeface="Arial" panose="020B0604020202020204" pitchFamily="34" charset="0"/>
            </a:endParaRPr>
          </a:p>
          <a:p>
            <a:pPr algn="just">
              <a:spcBef>
                <a:spcPts val="0"/>
              </a:spcBef>
            </a:pPr>
            <a:r>
              <a:rPr lang="it-IT" dirty="0">
                <a:latin typeface="Arial" panose="020B0604020202020204" pitchFamily="34" charset="0"/>
                <a:cs typeface="Arial" panose="020B0604020202020204" pitchFamily="34" charset="0"/>
              </a:rPr>
              <a:t>La base per le stime è data da un’indagine condotta dal </a:t>
            </a:r>
            <a:r>
              <a:rPr lang="it-IT" dirty="0" err="1">
                <a:latin typeface="Arial" panose="020B0604020202020204" pitchFamily="34" charset="0"/>
                <a:cs typeface="Arial" panose="020B0604020202020204" pitchFamily="34" charset="0"/>
              </a:rPr>
              <a:t>Censis</a:t>
            </a:r>
            <a:r>
              <a:rPr lang="it-IT" dirty="0">
                <a:latin typeface="Arial" panose="020B0604020202020204" pitchFamily="34" charset="0"/>
                <a:cs typeface="Arial" panose="020B0604020202020204" pitchFamily="34" charset="0"/>
              </a:rPr>
              <a:t> per Confcommercio basata sul confronto tra controlli ed infrazioni (2013). Sulla base di questi confronti si è arrivati a calcolare un’incidenza degli abusivi/irregolari sul commercio del 4,2% in sede fissa e del 19,4% per il commercio ambulante. La media ponderata indica un’incidenza sul commercio del 6,5%. Si è fatta l’ipotesi che gli esercizi abusivi presentino un fatturato inferiore del 30% rispetto al dato medio. Partendo dal fatturato al 2012 del commercio al dettaglio in sede fissa </a:t>
            </a:r>
            <a:r>
              <a:rPr lang="it-IT" dirty="0" smtClean="0">
                <a:latin typeface="Arial" panose="020B0604020202020204" pitchFamily="34" charset="0"/>
                <a:cs typeface="Arial" panose="020B0604020202020204" pitchFamily="34" charset="0"/>
              </a:rPr>
              <a:t>e ambulante (Istat</a:t>
            </a:r>
            <a:r>
              <a:rPr lang="it-IT" dirty="0">
                <a:latin typeface="Arial" panose="020B0604020202020204" pitchFamily="34" charset="0"/>
                <a:cs typeface="Arial" panose="020B0604020202020204" pitchFamily="34" charset="0"/>
              </a:rPr>
              <a:t>, Rilevazione sulle piccole e medie imprese e sull'esercizio di arti e professioni (PMI) e Rilevazione sul sistema dei conti delle imprese), al netto di auto, moto, carburanti e ICT, </a:t>
            </a:r>
            <a:r>
              <a:rPr lang="it-IT" dirty="0" smtClean="0">
                <a:latin typeface="Arial" panose="020B0604020202020204" pitchFamily="34" charset="0"/>
                <a:cs typeface="Arial" panose="020B0604020202020204" pitchFamily="34" charset="0"/>
              </a:rPr>
              <a:t>i </a:t>
            </a:r>
            <a:r>
              <a:rPr lang="it-IT" dirty="0">
                <a:latin typeface="Arial" panose="020B0604020202020204" pitchFamily="34" charset="0"/>
                <a:cs typeface="Arial" panose="020B0604020202020204" pitchFamily="34" charset="0"/>
              </a:rPr>
              <a:t>dati sono stati aggiornati al 2015. </a:t>
            </a:r>
          </a:p>
          <a:p>
            <a:pPr algn="just">
              <a:spcBef>
                <a:spcPts val="0"/>
              </a:spcBef>
            </a:pPr>
            <a:r>
              <a:rPr lang="it-IT" dirty="0">
                <a:latin typeface="Arial" panose="020B0604020202020204" pitchFamily="34" charset="0"/>
                <a:cs typeface="Arial" panose="020B0604020202020204" pitchFamily="34" charset="0"/>
              </a:rPr>
              <a:t>Per l’aggiornamento si è utilizzata la variazione, a valore, registrata dai consumi di beni commercializzabili, al netto dei settori esclusi dalla valutazione del fatturato, utilizzando fino al 2014 la Contabilità nazionale e per il 2015 l’ICC (l’indicatore dei consumi Confcommercio).</a:t>
            </a:r>
          </a:p>
        </p:txBody>
      </p:sp>
      <p:sp>
        <p:nvSpPr>
          <p:cNvPr id="3" name="Rettangolo 2"/>
          <p:cNvSpPr/>
          <p:nvPr/>
        </p:nvSpPr>
        <p:spPr>
          <a:xfrm>
            <a:off x="1" y="15007"/>
            <a:ext cx="8820471" cy="477054"/>
          </a:xfrm>
          <a:prstGeom prst="rect">
            <a:avLst/>
          </a:prstGeom>
        </p:spPr>
        <p:txBody>
          <a:bodyPr wrap="square">
            <a:spAutoFit/>
          </a:bodyPr>
          <a:lstStyle/>
          <a:p>
            <a:pPr lvl="0"/>
            <a:r>
              <a:rPr lang="it-IT" sz="2500" b="1" dirty="0">
                <a:solidFill>
                  <a:srgbClr val="D60093"/>
                </a:solidFill>
              </a:rPr>
              <a:t>nota tecnica sulle valutazioni quantitative di chart 5 (1/3) </a:t>
            </a:r>
          </a:p>
        </p:txBody>
      </p:sp>
    </p:spTree>
    <p:extLst>
      <p:ext uri="{BB962C8B-B14F-4D97-AF65-F5344CB8AC3E}">
        <p14:creationId xmlns:p14="http://schemas.microsoft.com/office/powerpoint/2010/main" val="912817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3" y="620688"/>
            <a:ext cx="8895748" cy="5586145"/>
          </a:xfrm>
          <a:prstGeom prst="rect">
            <a:avLst/>
          </a:prstGeom>
        </p:spPr>
        <p:txBody>
          <a:bodyPr wrap="square">
            <a:spAutoFit/>
          </a:bodyPr>
          <a:lstStyle/>
          <a:p>
            <a:pPr algn="just">
              <a:spcBef>
                <a:spcPts val="0"/>
              </a:spcBef>
            </a:pPr>
            <a:r>
              <a:rPr lang="it-IT" sz="2100" dirty="0" smtClean="0">
                <a:latin typeface="Arial" panose="020B0604020202020204" pitchFamily="34" charset="0"/>
                <a:cs typeface="Arial" panose="020B0604020202020204" pitchFamily="34" charset="0"/>
              </a:rPr>
              <a:t>Sulla </a:t>
            </a:r>
            <a:r>
              <a:rPr lang="it-IT" sz="2100" dirty="0">
                <a:latin typeface="Arial" panose="020B0604020202020204" pitchFamily="34" charset="0"/>
                <a:cs typeface="Arial" panose="020B0604020202020204" pitchFamily="34" charset="0"/>
              </a:rPr>
              <a:t>base di queste indicazioni si è stimato per il 2015 un valore del fatturato delle attività abusive/irregolari pari a 8 miliardi</a:t>
            </a:r>
            <a:r>
              <a:rPr lang="it-IT" sz="2100" dirty="0" smtClean="0">
                <a:latin typeface="Arial" panose="020B0604020202020204" pitchFamily="34" charset="0"/>
                <a:cs typeface="Arial" panose="020B0604020202020204" pitchFamily="34" charset="0"/>
              </a:rPr>
              <a:t>.</a:t>
            </a:r>
          </a:p>
          <a:p>
            <a:pPr algn="just">
              <a:spcBef>
                <a:spcPts val="0"/>
              </a:spcBef>
            </a:pPr>
            <a:endParaRPr lang="it-IT" sz="2100" b="1" dirty="0">
              <a:latin typeface="Arial" panose="020B0604020202020204" pitchFamily="34" charset="0"/>
              <a:cs typeface="Arial" panose="020B0604020202020204" pitchFamily="34" charset="0"/>
            </a:endParaRPr>
          </a:p>
          <a:p>
            <a:pPr algn="just">
              <a:spcBef>
                <a:spcPts val="0"/>
              </a:spcBef>
            </a:pPr>
            <a:r>
              <a:rPr lang="it-IT" sz="2100" b="1" dirty="0">
                <a:latin typeface="Arial" panose="020B0604020202020204" pitchFamily="34" charset="0"/>
                <a:cs typeface="Arial" panose="020B0604020202020204" pitchFamily="34" charset="0"/>
              </a:rPr>
              <a:t>Abusivismo nei servizi di ristorazione</a:t>
            </a:r>
          </a:p>
          <a:p>
            <a:pPr algn="just">
              <a:spcBef>
                <a:spcPts val="0"/>
              </a:spcBef>
            </a:pPr>
            <a:r>
              <a:rPr lang="it-IT" sz="2100" dirty="0">
                <a:latin typeface="Arial" panose="020B0604020202020204" pitchFamily="34" charset="0"/>
                <a:cs typeface="Arial" panose="020B0604020202020204" pitchFamily="34" charset="0"/>
              </a:rPr>
              <a:t>La base di stima è data da un’indagine FIPE sull’abusivismo del 2013. Dall’indagine deriva un’indicazione del fatturato attribuibile all’abusivismo pari a circa il 10% del fatturato complessivo dei servizi di ristorazione. Seguendo la stessa metodologia utilizzata per il commercio si è stimato il valore del fatturato illegale al 2012 aggiornandolo al 2015 sulla base delle variazioni dei consumi delle famiglie presso i pubblici esercizi con la contabilità nazionale e l’ICC. Si è così calcolata la perdita in termini di </a:t>
            </a:r>
            <a:r>
              <a:rPr lang="it-IT" sz="2100" dirty="0" smtClean="0">
                <a:latin typeface="Arial" panose="020B0604020202020204" pitchFamily="34" charset="0"/>
                <a:cs typeface="Arial" panose="020B0604020202020204" pitchFamily="34" charset="0"/>
              </a:rPr>
              <a:t>fatturato.</a:t>
            </a:r>
            <a:endParaRPr lang="it-IT" sz="2100" dirty="0">
              <a:latin typeface="Arial" panose="020B0604020202020204" pitchFamily="34" charset="0"/>
              <a:cs typeface="Arial" panose="020B0604020202020204" pitchFamily="34" charset="0"/>
            </a:endParaRPr>
          </a:p>
          <a:p>
            <a:pPr algn="just">
              <a:spcBef>
                <a:spcPts val="0"/>
              </a:spcBef>
            </a:pPr>
            <a:endParaRPr lang="it-IT" sz="2100" b="1" dirty="0">
              <a:latin typeface="Arial" panose="020B0604020202020204" pitchFamily="34" charset="0"/>
              <a:cs typeface="Arial" panose="020B0604020202020204" pitchFamily="34" charset="0"/>
            </a:endParaRPr>
          </a:p>
          <a:p>
            <a:pPr algn="just">
              <a:spcBef>
                <a:spcPts val="0"/>
              </a:spcBef>
            </a:pPr>
            <a:r>
              <a:rPr lang="it-IT" sz="2100" b="1" dirty="0">
                <a:latin typeface="Arial" panose="020B0604020202020204" pitchFamily="34" charset="0"/>
                <a:cs typeface="Arial" panose="020B0604020202020204" pitchFamily="34" charset="0"/>
              </a:rPr>
              <a:t>Valore della contraffazione</a:t>
            </a:r>
          </a:p>
          <a:p>
            <a:pPr algn="just">
              <a:spcBef>
                <a:spcPts val="0"/>
              </a:spcBef>
            </a:pPr>
            <a:r>
              <a:rPr lang="it-IT" sz="2100" dirty="0">
                <a:latin typeface="Arial" panose="020B0604020202020204" pitchFamily="34" charset="0"/>
                <a:cs typeface="Arial" panose="020B0604020202020204" pitchFamily="34" charset="0"/>
              </a:rPr>
              <a:t>Il valore della contraffazione è stato stimato sulla base di un’indagine condotta dal </a:t>
            </a:r>
            <a:r>
              <a:rPr lang="it-IT" sz="2100" dirty="0" err="1">
                <a:latin typeface="Arial" panose="020B0604020202020204" pitchFamily="34" charset="0"/>
                <a:cs typeface="Arial" panose="020B0604020202020204" pitchFamily="34" charset="0"/>
              </a:rPr>
              <a:t>Censis</a:t>
            </a:r>
            <a:r>
              <a:rPr lang="it-IT" sz="2100" dirty="0">
                <a:latin typeface="Arial" panose="020B0604020202020204" pitchFamily="34" charset="0"/>
                <a:cs typeface="Arial" panose="020B0604020202020204" pitchFamily="34" charset="0"/>
              </a:rPr>
              <a:t> nel 2012. I valori sono stati aggiornati al 2015 utilizzando la variazione a valore dei consumi di beni (dati annuali e ICC).</a:t>
            </a:r>
          </a:p>
        </p:txBody>
      </p:sp>
      <p:sp>
        <p:nvSpPr>
          <p:cNvPr id="6" name="Rettangolo 5"/>
          <p:cNvSpPr/>
          <p:nvPr/>
        </p:nvSpPr>
        <p:spPr>
          <a:xfrm>
            <a:off x="1" y="15007"/>
            <a:ext cx="8820471" cy="477054"/>
          </a:xfrm>
          <a:prstGeom prst="rect">
            <a:avLst/>
          </a:prstGeom>
        </p:spPr>
        <p:txBody>
          <a:bodyPr wrap="square">
            <a:spAutoFit/>
          </a:bodyPr>
          <a:lstStyle/>
          <a:p>
            <a:pPr lvl="0"/>
            <a:r>
              <a:rPr lang="it-IT" sz="2500" b="1" dirty="0">
                <a:solidFill>
                  <a:srgbClr val="D60093"/>
                </a:solidFill>
              </a:rPr>
              <a:t>nota tecnica sulle valutazioni quantitative di chart 5 </a:t>
            </a:r>
            <a:r>
              <a:rPr lang="it-IT" sz="2500" b="1" dirty="0" smtClean="0">
                <a:solidFill>
                  <a:srgbClr val="D60093"/>
                </a:solidFill>
              </a:rPr>
              <a:t>(2/3</a:t>
            </a:r>
            <a:r>
              <a:rPr lang="it-IT" sz="2500" b="1" dirty="0">
                <a:solidFill>
                  <a:srgbClr val="D60093"/>
                </a:solidFill>
              </a:rPr>
              <a:t>) </a:t>
            </a:r>
          </a:p>
        </p:txBody>
      </p:sp>
      <p:pic>
        <p:nvPicPr>
          <p:cNvPr id="7" name="Picture 1032"/>
          <p:cNvPicPr>
            <a:picLocks noChangeAspect="1" noChangeArrowheads="1"/>
          </p:cNvPicPr>
          <p:nvPr/>
        </p:nvPicPr>
        <p:blipFill>
          <a:blip r:embed="rId3"/>
          <a:srcRect/>
          <a:stretch>
            <a:fillRect/>
          </a:stretch>
        </p:blipFill>
        <p:spPr bwMode="auto">
          <a:xfrm>
            <a:off x="8079202" y="6381328"/>
            <a:ext cx="1066800" cy="447675"/>
          </a:xfrm>
          <a:prstGeom prst="rect">
            <a:avLst/>
          </a:prstGeom>
          <a:noFill/>
          <a:ln w="9525">
            <a:noFill/>
            <a:miter lim="800000"/>
            <a:headEnd/>
            <a:tailEnd/>
          </a:ln>
        </p:spPr>
      </p:pic>
      <p:pic>
        <p:nvPicPr>
          <p:cNvPr id="8" name="Picture 2"/>
          <p:cNvPicPr>
            <a:picLocks noChangeAspect="1" noChangeArrowheads="1"/>
          </p:cNvPicPr>
          <p:nvPr/>
        </p:nvPicPr>
        <p:blipFill>
          <a:blip r:embed="rId4"/>
          <a:srcRect/>
          <a:stretch>
            <a:fillRect/>
          </a:stretch>
        </p:blipFill>
        <p:spPr bwMode="gray">
          <a:xfrm>
            <a:off x="7596336" y="6405879"/>
            <a:ext cx="433387" cy="433388"/>
          </a:xfrm>
          <a:prstGeom prst="rect">
            <a:avLst/>
          </a:prstGeom>
          <a:noFill/>
          <a:ln w="9525">
            <a:noFill/>
            <a:miter lim="800000"/>
            <a:headEnd/>
            <a:tailEnd/>
          </a:ln>
        </p:spPr>
      </p:pic>
      <p:sp>
        <p:nvSpPr>
          <p:cNvPr id="9" name="Rectangle 2"/>
          <p:cNvSpPr>
            <a:spLocks noChangeArrowheads="1"/>
          </p:cNvSpPr>
          <p:nvPr/>
        </p:nvSpPr>
        <p:spPr bwMode="auto">
          <a:xfrm>
            <a:off x="7092280" y="6381328"/>
            <a:ext cx="476250" cy="440293"/>
          </a:xfrm>
          <a:prstGeom prst="rect">
            <a:avLst/>
          </a:prstGeom>
          <a:solidFill>
            <a:srgbClr val="CC0066"/>
          </a:solidFill>
          <a:ln w="9525">
            <a:noFill/>
            <a:miter lim="800000"/>
            <a:headEnd/>
            <a:tailEnd/>
          </a:ln>
        </p:spPr>
        <p:txBody>
          <a:bodyPr wrap="none" anchor="ctr"/>
          <a:lstStyle/>
          <a:p>
            <a:pPr algn="ctr" eaLnBrk="0" hangingPunct="0"/>
            <a:r>
              <a:rPr lang="it-IT" sz="2000" b="1" dirty="0" smtClean="0">
                <a:solidFill>
                  <a:srgbClr val="FFFF00"/>
                </a:solidFill>
                <a:cs typeface="Times New Roman" pitchFamily="18" charset="0"/>
              </a:rPr>
              <a:t>7</a:t>
            </a:r>
            <a:endParaRPr lang="it-IT" sz="2000" b="1" dirty="0">
              <a:solidFill>
                <a:srgbClr val="FFFF00"/>
              </a:solidFill>
              <a:cs typeface="Times New Roman" pitchFamily="18" charset="0"/>
            </a:endParaRPr>
          </a:p>
        </p:txBody>
      </p:sp>
    </p:spTree>
    <p:extLst>
      <p:ext uri="{BB962C8B-B14F-4D97-AF65-F5344CB8AC3E}">
        <p14:creationId xmlns:p14="http://schemas.microsoft.com/office/powerpoint/2010/main" val="460569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493530"/>
            <a:ext cx="9075261" cy="6186309"/>
          </a:xfrm>
          <a:prstGeom prst="rect">
            <a:avLst/>
          </a:prstGeom>
        </p:spPr>
        <p:txBody>
          <a:bodyPr wrap="square">
            <a:spAutoFit/>
          </a:bodyPr>
          <a:lstStyle/>
          <a:p>
            <a:pPr algn="just">
              <a:spcBef>
                <a:spcPts val="0"/>
              </a:spcBef>
            </a:pPr>
            <a:r>
              <a:rPr lang="it-IT" dirty="0" smtClean="0">
                <a:latin typeface="Arial" panose="020B0604020202020204" pitchFamily="34" charset="0"/>
                <a:cs typeface="Arial" panose="020B0604020202020204" pitchFamily="34" charset="0"/>
              </a:rPr>
              <a:t>Il </a:t>
            </a:r>
            <a:r>
              <a:rPr lang="it-IT" dirty="0">
                <a:latin typeface="Arial" panose="020B0604020202020204" pitchFamily="34" charset="0"/>
                <a:cs typeface="Arial" panose="020B0604020202020204" pitchFamily="34" charset="0"/>
              </a:rPr>
              <a:t>valore complessivo della contraffazione è stimato </a:t>
            </a:r>
            <a:r>
              <a:rPr lang="it-IT" dirty="0" smtClean="0">
                <a:latin typeface="Arial" panose="020B0604020202020204" pitchFamily="34" charset="0"/>
                <a:cs typeface="Arial" panose="020B0604020202020204" pitchFamily="34" charset="0"/>
              </a:rPr>
              <a:t>di </a:t>
            </a:r>
            <a:r>
              <a:rPr lang="it-IT" dirty="0">
                <a:latin typeface="Arial" panose="020B0604020202020204" pitchFamily="34" charset="0"/>
                <a:cs typeface="Arial" panose="020B0604020202020204" pitchFamily="34" charset="0"/>
              </a:rPr>
              <a:t>poco superiore ai 6,5 miliardi di euro. Si è considerato che circa il 50% di questa cifra sia compreso all’interno della stima effettuata per l’abusivismo/irregolarità del commercio e quindi circa 3,3 miliardi possano essere considerati come imputabili esclusivamente al fenomeno della contraffazione</a:t>
            </a:r>
            <a:r>
              <a:rPr lang="it-IT" dirty="0" smtClean="0">
                <a:latin typeface="Arial" panose="020B0604020202020204" pitchFamily="34" charset="0"/>
                <a:cs typeface="Arial" panose="020B0604020202020204" pitchFamily="34" charset="0"/>
              </a:rPr>
              <a:t>.</a:t>
            </a:r>
          </a:p>
          <a:p>
            <a:pPr algn="just">
              <a:spcBef>
                <a:spcPts val="0"/>
              </a:spcBef>
            </a:pPr>
            <a:endParaRPr lang="it-IT" dirty="0">
              <a:latin typeface="Arial" panose="020B0604020202020204" pitchFamily="34" charset="0"/>
              <a:cs typeface="Arial" panose="020B0604020202020204" pitchFamily="34" charset="0"/>
            </a:endParaRPr>
          </a:p>
          <a:p>
            <a:pPr algn="just">
              <a:spcBef>
                <a:spcPts val="0"/>
              </a:spcBef>
            </a:pPr>
            <a:r>
              <a:rPr lang="it-IT" b="1" dirty="0" smtClean="0">
                <a:latin typeface="Arial" panose="020B0604020202020204" pitchFamily="34" charset="0"/>
                <a:cs typeface="Arial" panose="020B0604020202020204" pitchFamily="34" charset="0"/>
              </a:rPr>
              <a:t>Taccheggio</a:t>
            </a:r>
            <a:endParaRPr lang="it-IT" b="1" dirty="0">
              <a:latin typeface="Arial" panose="020B0604020202020204" pitchFamily="34" charset="0"/>
              <a:cs typeface="Arial" panose="020B0604020202020204" pitchFamily="34" charset="0"/>
            </a:endParaRPr>
          </a:p>
          <a:p>
            <a:pPr algn="just">
              <a:spcBef>
                <a:spcPts val="0"/>
              </a:spcBef>
            </a:pPr>
            <a:r>
              <a:rPr lang="it-IT" dirty="0">
                <a:latin typeface="Arial" panose="020B0604020202020204" pitchFamily="34" charset="0"/>
                <a:cs typeface="Arial" panose="020B0604020202020204" pitchFamily="34" charset="0"/>
              </a:rPr>
              <a:t>La stima sul valore del taccheggio è basata su una ricerca del 2011 condotta dal Centre for Retail </a:t>
            </a:r>
            <a:r>
              <a:rPr lang="it-IT" dirty="0" err="1">
                <a:latin typeface="Arial" panose="020B0604020202020204" pitchFamily="34" charset="0"/>
                <a:cs typeface="Arial" panose="020B0604020202020204" pitchFamily="34" charset="0"/>
              </a:rPr>
              <a:t>Research</a:t>
            </a:r>
            <a:r>
              <a:rPr lang="it-IT" dirty="0">
                <a:latin typeface="Arial" panose="020B0604020202020204" pitchFamily="34" charset="0"/>
                <a:cs typeface="Arial" panose="020B0604020202020204" pitchFamily="34" charset="0"/>
              </a:rPr>
              <a:t>. I dati, che indicano una percentuale del taccheggio pari all’1,37% del valore delle vendite, sono stati portati al 2015 con la variazione del valore dei consumi dei beni commercializzabili (al netto di auto, moto, carburanti ed energia</a:t>
            </a:r>
            <a:r>
              <a:rPr lang="it-IT" dirty="0" smtClean="0">
                <a:latin typeface="Arial" panose="020B0604020202020204" pitchFamily="34" charset="0"/>
                <a:cs typeface="Arial" panose="020B0604020202020204" pitchFamily="34" charset="0"/>
              </a:rPr>
              <a:t>).</a:t>
            </a:r>
          </a:p>
          <a:p>
            <a:pPr algn="just">
              <a:spcBef>
                <a:spcPts val="0"/>
              </a:spcBef>
            </a:pPr>
            <a:endParaRPr lang="it-IT" dirty="0">
              <a:latin typeface="Arial" panose="020B0604020202020204" pitchFamily="34" charset="0"/>
              <a:cs typeface="Arial" panose="020B0604020202020204" pitchFamily="34" charset="0"/>
            </a:endParaRPr>
          </a:p>
          <a:p>
            <a:pPr algn="just">
              <a:spcBef>
                <a:spcPts val="0"/>
              </a:spcBef>
            </a:pPr>
            <a:r>
              <a:rPr lang="it-IT" b="1" dirty="0" smtClean="0">
                <a:latin typeface="Arial" panose="020B0604020202020204" pitchFamily="34" charset="0"/>
                <a:cs typeface="Arial" panose="020B0604020202020204" pitchFamily="34" charset="0"/>
              </a:rPr>
              <a:t>Costi </a:t>
            </a:r>
            <a:r>
              <a:rPr lang="it-IT" b="1" dirty="0">
                <a:latin typeface="Arial" panose="020B0604020202020204" pitchFamily="34" charset="0"/>
                <a:cs typeface="Arial" panose="020B0604020202020204" pitchFamily="34" charset="0"/>
              </a:rPr>
              <a:t>della criminalità</a:t>
            </a:r>
          </a:p>
          <a:p>
            <a:pPr algn="just">
              <a:spcBef>
                <a:spcPts val="0"/>
              </a:spcBef>
            </a:pPr>
            <a:r>
              <a:rPr lang="it-IT" dirty="0">
                <a:latin typeface="Arial" panose="020B0604020202020204" pitchFamily="34" charset="0"/>
                <a:cs typeface="Arial" panose="020B0604020202020204" pitchFamily="34" charset="0"/>
              </a:rPr>
              <a:t>Sono stati aggiornati i conteggi effettuati nel 2009 sulla base di una ricerca condotta con </a:t>
            </a:r>
            <a:r>
              <a:rPr lang="it-IT" dirty="0" err="1">
                <a:latin typeface="Arial" panose="020B0604020202020204" pitchFamily="34" charset="0"/>
                <a:cs typeface="Arial" panose="020B0604020202020204" pitchFamily="34" charset="0"/>
              </a:rPr>
              <a:t>Gfk-Eurisko</a:t>
            </a:r>
            <a:r>
              <a:rPr lang="it-IT" dirty="0">
                <a:latin typeface="Arial" panose="020B0604020202020204" pitchFamily="34" charset="0"/>
                <a:cs typeface="Arial" panose="020B0604020202020204" pitchFamily="34" charset="0"/>
              </a:rPr>
              <a:t>; tali conteggi riguardano il costo della criminalità nel terziario di mercato per ferimenti alle persone e relative perdite di giornate di lavoro, tutele assicurative e spese difensive. I dati del 2008 sono stati attualizzati al 2015 considerando che il tasso di esperienza passiva diretta e indiretta della criminalità non è mutato, potendosi quindi utilizzare la variazione del </a:t>
            </a:r>
            <a:r>
              <a:rPr lang="it-IT" dirty="0" err="1">
                <a:latin typeface="Arial" panose="020B0604020202020204" pitchFamily="34" charset="0"/>
                <a:cs typeface="Arial" panose="020B0604020202020204" pitchFamily="34" charset="0"/>
              </a:rPr>
              <a:t>Pil</a:t>
            </a:r>
            <a:r>
              <a:rPr lang="it-IT" dirty="0">
                <a:latin typeface="Arial" panose="020B0604020202020204" pitchFamily="34" charset="0"/>
                <a:cs typeface="Arial" panose="020B0604020202020204" pitchFamily="34" charset="0"/>
              </a:rPr>
              <a:t> nominale per portare le cifre dai valori del 2008 all’anno 2015. La ricerca di base è descritta in “I costi delle attività criminose per il commercio e i pubblici esercizi”, Ufficio Studi Confcommercio-Imprese per l’Italia, novembre 2009.</a:t>
            </a:r>
          </a:p>
        </p:txBody>
      </p:sp>
      <p:pic>
        <p:nvPicPr>
          <p:cNvPr id="6" name="Picture 1032"/>
          <p:cNvPicPr>
            <a:picLocks noChangeAspect="1" noChangeArrowheads="1"/>
          </p:cNvPicPr>
          <p:nvPr/>
        </p:nvPicPr>
        <p:blipFill>
          <a:blip r:embed="rId3"/>
          <a:srcRect/>
          <a:stretch>
            <a:fillRect/>
          </a:stretch>
        </p:blipFill>
        <p:spPr bwMode="auto">
          <a:xfrm>
            <a:off x="8079202" y="6381328"/>
            <a:ext cx="1066800" cy="447675"/>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gray">
          <a:xfrm>
            <a:off x="7596336" y="6405879"/>
            <a:ext cx="433387" cy="433388"/>
          </a:xfrm>
          <a:prstGeom prst="rect">
            <a:avLst/>
          </a:prstGeom>
          <a:noFill/>
          <a:ln w="9525">
            <a:noFill/>
            <a:miter lim="800000"/>
            <a:headEnd/>
            <a:tailEnd/>
          </a:ln>
        </p:spPr>
      </p:pic>
      <p:sp>
        <p:nvSpPr>
          <p:cNvPr id="8" name="Rectangle 2"/>
          <p:cNvSpPr>
            <a:spLocks noChangeArrowheads="1"/>
          </p:cNvSpPr>
          <p:nvPr/>
        </p:nvSpPr>
        <p:spPr bwMode="auto">
          <a:xfrm>
            <a:off x="7092280" y="6381328"/>
            <a:ext cx="476250" cy="440293"/>
          </a:xfrm>
          <a:prstGeom prst="rect">
            <a:avLst/>
          </a:prstGeom>
          <a:solidFill>
            <a:srgbClr val="CC0066"/>
          </a:solidFill>
          <a:ln w="9525">
            <a:noFill/>
            <a:miter lim="800000"/>
            <a:headEnd/>
            <a:tailEnd/>
          </a:ln>
        </p:spPr>
        <p:txBody>
          <a:bodyPr wrap="none" anchor="ctr"/>
          <a:lstStyle/>
          <a:p>
            <a:pPr algn="ctr" eaLnBrk="0" hangingPunct="0"/>
            <a:r>
              <a:rPr lang="it-IT" sz="2000" b="1" dirty="0" smtClean="0">
                <a:solidFill>
                  <a:srgbClr val="FFFF00"/>
                </a:solidFill>
                <a:cs typeface="Times New Roman" pitchFamily="18" charset="0"/>
              </a:rPr>
              <a:t>8</a:t>
            </a:r>
            <a:endParaRPr lang="it-IT" sz="2000" b="1" dirty="0">
              <a:solidFill>
                <a:srgbClr val="FFFF00"/>
              </a:solidFill>
              <a:cs typeface="Times New Roman" pitchFamily="18" charset="0"/>
            </a:endParaRPr>
          </a:p>
        </p:txBody>
      </p:sp>
      <p:sp>
        <p:nvSpPr>
          <p:cNvPr id="9" name="Rettangolo 8"/>
          <p:cNvSpPr/>
          <p:nvPr/>
        </p:nvSpPr>
        <p:spPr>
          <a:xfrm>
            <a:off x="1" y="15007"/>
            <a:ext cx="8820471" cy="477054"/>
          </a:xfrm>
          <a:prstGeom prst="rect">
            <a:avLst/>
          </a:prstGeom>
        </p:spPr>
        <p:txBody>
          <a:bodyPr wrap="square">
            <a:spAutoFit/>
          </a:bodyPr>
          <a:lstStyle/>
          <a:p>
            <a:pPr lvl="0"/>
            <a:r>
              <a:rPr lang="it-IT" sz="2500" b="1" dirty="0">
                <a:solidFill>
                  <a:srgbClr val="D60093"/>
                </a:solidFill>
              </a:rPr>
              <a:t>nota tecnica sulle valutazioni quantitative di chart 5 </a:t>
            </a:r>
            <a:r>
              <a:rPr lang="it-IT" sz="2500" b="1" dirty="0" smtClean="0">
                <a:solidFill>
                  <a:srgbClr val="D60093"/>
                </a:solidFill>
              </a:rPr>
              <a:t>(3/3</a:t>
            </a:r>
            <a:r>
              <a:rPr lang="it-IT" sz="2500" b="1" dirty="0">
                <a:solidFill>
                  <a:srgbClr val="D60093"/>
                </a:solidFill>
              </a:rPr>
              <a:t>) </a:t>
            </a:r>
          </a:p>
        </p:txBody>
      </p:sp>
    </p:spTree>
    <p:extLst>
      <p:ext uri="{BB962C8B-B14F-4D97-AF65-F5344CB8AC3E}">
        <p14:creationId xmlns:p14="http://schemas.microsoft.com/office/powerpoint/2010/main" val="31112714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BODYINDENTATION" val="0;0;0.125;0.125;0.25;14.25;14.375;28.375;28.5;42.5;"/>
  <p:tag name="VCT-BULLETVISIBILITY" val="L  ***"/>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3 4-3.pot"/>
  <p:tag name="VCTMASTER" val="GfK Master for PPT 2010 4-3"/>
  <p:tag name="VCTORDER" val="1"/>
</p:tagLst>
</file>

<file path=ppt/tags/tag3.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Master for PPT 2010 4-3.potx"/>
  <p:tag name="VCTMASTER" val="GfK Master for PPT 2010 4-3"/>
  <p:tag name="VCTLAYOUT" val="title"/>
  <p:tag name="VCTORDER" val="1"/>
</p:tagLst>
</file>

<file path=ppt/tags/tag4.xml><?xml version="1.0" encoding="utf-8"?>
<p:tagLst xmlns:a="http://schemas.openxmlformats.org/drawingml/2006/main" xmlns:r="http://schemas.openxmlformats.org/officeDocument/2006/relationships" xmlns:p="http://schemas.openxmlformats.org/presentationml/2006/main">
  <p:tag name="STYLE" val="VCT_Backup"/>
  <p:tag name="DATE" val="13.02.2012 18:13:29"/>
  <p:tag name="PLACEHFMT" val="3"/>
  <p:tag name="VCT-BODYINDENTATION" val="0;0;0;0;0;0;0;0;0;0;"/>
  <p:tag name="VCT-BULLETVISIBILITY" val="L "/>
</p:tagLst>
</file>

<file path=ppt/tags/tag5.xml><?xml version="1.0" encoding="utf-8"?>
<p:tagLst xmlns:a="http://schemas.openxmlformats.org/drawingml/2006/main" xmlns:r="http://schemas.openxmlformats.org/officeDocument/2006/relationships" xmlns:p="http://schemas.openxmlformats.org/presentationml/2006/main">
  <p:tag name="STYLE" val="VCT_Backup"/>
  <p:tag name="DATE" val="13.02.2012 18:13:29"/>
  <p:tag name="PLACEHFMT" val="4"/>
  <p:tag name="VCT-BODYINDENTATION" val="0;0;0.125;0.125;0.25;0.25;0.375;0.375;0.5;0.5;"/>
  <p:tag name="VCT-BULLETVISIBILITY" val="L "/>
</p:tagLst>
</file>

<file path=ppt/tags/tag6.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3 4-3.pot"/>
  <p:tag name="VCTMASTER" val="GfK Master for PPT 2010 4-3"/>
  <p:tag name="VCTORDER" val="1"/>
</p:tagLst>
</file>

<file path=ppt/theme/theme1.xml><?xml version="1.0" encoding="utf-8"?>
<a:theme xmlns:a="http://schemas.openxmlformats.org/drawingml/2006/main" name="Nuovo Format - Presentazione - 4_3 (italiano)">
  <a:themeElements>
    <a:clrScheme name="GfK Master for PPT 2010 4-3 1">
      <a:dk1>
        <a:srgbClr val="000000"/>
      </a:dk1>
      <a:lt1>
        <a:srgbClr val="FFFFFF"/>
      </a:lt1>
      <a:dk2>
        <a:srgbClr val="E95E0F"/>
      </a:dk2>
      <a:lt2>
        <a:srgbClr val="928580"/>
      </a:lt2>
      <a:accent1>
        <a:srgbClr val="004186"/>
      </a:accent1>
      <a:accent2>
        <a:srgbClr val="0087C8"/>
      </a:accent2>
      <a:accent3>
        <a:srgbClr val="FFFFFF"/>
      </a:accent3>
      <a:accent4>
        <a:srgbClr val="000000"/>
      </a:accent4>
      <a:accent5>
        <a:srgbClr val="AAB0C3"/>
      </a:accent5>
      <a:accent6>
        <a:srgbClr val="007AB5"/>
      </a:accent6>
      <a:hlink>
        <a:srgbClr val="E95E0F"/>
      </a:hlink>
      <a:folHlink>
        <a:srgbClr val="004186"/>
      </a:folHlink>
    </a:clrScheme>
    <a:fontScheme name="GfK">
      <a:majorFont>
        <a:latin typeface="Insight screen"/>
        <a:ea typeface=""/>
        <a:cs typeface=""/>
      </a:majorFont>
      <a:minorFont>
        <a:latin typeface="Insight scree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GfK Master for PPT 2010 4-3 1">
        <a:dk1>
          <a:srgbClr val="000000"/>
        </a:dk1>
        <a:lt1>
          <a:srgbClr val="FFFFFF"/>
        </a:lt1>
        <a:dk2>
          <a:srgbClr val="E95E0F"/>
        </a:dk2>
        <a:lt2>
          <a:srgbClr val="928580"/>
        </a:lt2>
        <a:accent1>
          <a:srgbClr val="004186"/>
        </a:accent1>
        <a:accent2>
          <a:srgbClr val="0087C8"/>
        </a:accent2>
        <a:accent3>
          <a:srgbClr val="FFFFFF"/>
        </a:accent3>
        <a:accent4>
          <a:srgbClr val="000000"/>
        </a:accent4>
        <a:accent5>
          <a:srgbClr val="AAB0C3"/>
        </a:accent5>
        <a:accent6>
          <a:srgbClr val="007AB5"/>
        </a:accent6>
        <a:hlink>
          <a:srgbClr val="E95E0F"/>
        </a:hlink>
        <a:folHlink>
          <a:srgbClr val="0041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6424</TotalTime>
  <Words>1317</Words>
  <Application>Microsoft Office PowerPoint</Application>
  <PresentationFormat>Presentazione su schermo (4:3)</PresentationFormat>
  <Paragraphs>121</Paragraphs>
  <Slides>9</Slides>
  <Notes>9</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Nuovo Format - Presentazione - 4_3 (italiano)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Lozza, Edoardo (GfK Eurisko Italy)</dc:creator>
  <cp:lastModifiedBy>Ragaini</cp:lastModifiedBy>
  <cp:revision>719</cp:revision>
  <cp:lastPrinted>2015-11-23T11:40:37Z</cp:lastPrinted>
  <dcterms:created xsi:type="dcterms:W3CDTF">2014-08-26T08:22:23Z</dcterms:created>
  <dcterms:modified xsi:type="dcterms:W3CDTF">2015-11-23T11:53:33Z</dcterms:modified>
</cp:coreProperties>
</file>