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98" r:id="rId2"/>
    <p:sldId id="337" r:id="rId3"/>
    <p:sldId id="388" r:id="rId4"/>
    <p:sldId id="338" r:id="rId5"/>
    <p:sldId id="343" r:id="rId6"/>
    <p:sldId id="344" r:id="rId7"/>
    <p:sldId id="346" r:id="rId8"/>
    <p:sldId id="390" r:id="rId9"/>
    <p:sldId id="348" r:id="rId10"/>
    <p:sldId id="350" r:id="rId11"/>
    <p:sldId id="351" r:id="rId12"/>
    <p:sldId id="354" r:id="rId13"/>
    <p:sldId id="355" r:id="rId14"/>
    <p:sldId id="399" r:id="rId15"/>
    <p:sldId id="400" r:id="rId16"/>
    <p:sldId id="401" r:id="rId17"/>
    <p:sldId id="402" r:id="rId18"/>
    <p:sldId id="403" r:id="rId19"/>
    <p:sldId id="404" r:id="rId20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434" autoAdjust="0"/>
  </p:normalViewPr>
  <p:slideViewPr>
    <p:cSldViewPr snapToGrid="0">
      <p:cViewPr>
        <p:scale>
          <a:sx n="100" d="100"/>
          <a:sy n="100" d="100"/>
        </p:scale>
        <p:origin x="-1074" y="-360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Aree\OssImm\05-COMUNE\07%20BANCA%20DATI\NOMISMA\Grafici%20Rapporti\2015%202%20Luglio\CAPITOLO%201\De%20Nardis\Fig.%201.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Aree\OssImm\Matteo%20Govoni\03-PROGETTI%20IN%20CORSO\TURISTICO\Prezzi%20regionali%20in%20ss%20(fig.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lignoniE\AppData\Local\Microsoft\Windows\Temporary%20Internet%20Files\Content.Outlook\TA5GU427\fig.%20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omsrv\nomisma\Aree\OssImm\Francesca%20Pagnini\2PROGETTI%20IN%20CORSO\SLIDE%20PRESENAZIONE%20LUCA%20QI%204%20giugno\Figure%20e%20dati%20Johnny\Slide%201%20-%20domanda%20di%20acquist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Aree\OssImm\Francesca%20Pagnini\2PROGETTI%20IN%20CORSO\SLIDE%20PRESENAZIONE%20LUCA%20QI%204%20giugno\Figure%20e%20dati%20Johnny\Slide%202%20-%20segmentazione%20domanda%20per%20tipo%20di%20utilizzo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domsrv\nomisma\Aree\OssImm\Francesca%20Pagnini\2PROGETTI%20IN%20CORSO\SLIDE%20PRESENAZIONE%20LUCA%20QI%204%20giugno\Figure%20e%20dati%20Johnny\Slide%204%20-%20dipendenza%20da%20mutu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gniniF\AppData\Local\Microsoft\Windows\Temporary%20Internet%20Files\Content.Outlook\3K8383V6\Fig.%204%20andamento%20mutui%20(Crif)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domsrv\nomisma\Aree\OssImm\05-COMUNE\07%20BANCA%20DATI\NOMISMA\Grafici%20Rapporti\2015%202%20Luglio\Fig.%204.1-4.10_CP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omsrv\nomisma\Aree\OssImm\05-COMUNE\07%20BANCA%20DATI\ALTRE%20FONTI\Agenzia%20delle%20Entrate\Database%20compravendite\NTN%20Abitaz.%20Italia%20e%20Media%2013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domsrv\nomisma\Aree\OssImm\Francesca%20Pagnini\2PROGETTI%20IN%20CORSO\SLIDE%20PRESENTAZIONE%20LUCA%20RAPP%20FINANZA\Figure%20Matteo\Fig.%20var.%20Pz%20ab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08951637842853"/>
          <c:y val="3.3493278809762043E-2"/>
          <c:w val="0.85146038014130399"/>
          <c:h val="0.79334797929264367"/>
        </c:manualLayout>
      </c:layout>
      <c:lineChart>
        <c:grouping val="standard"/>
        <c:varyColors val="0"/>
        <c:ser>
          <c:idx val="1"/>
          <c:order val="0"/>
          <c:tx>
            <c:strRef>
              <c:f>Dati!$B$3</c:f>
              <c:strCache>
                <c:ptCount val="1"/>
                <c:pt idx="0">
                  <c:v> Spesa per consumi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Dati!$A$4:$A$37</c:f>
              <c:strCache>
                <c:ptCount val="33"/>
                <c:pt idx="0">
                  <c:v>II 07</c:v>
                </c:pt>
                <c:pt idx="1">
                  <c:v>III 07</c:v>
                </c:pt>
                <c:pt idx="2">
                  <c:v>IV 07</c:v>
                </c:pt>
                <c:pt idx="3">
                  <c:v>I 08</c:v>
                </c:pt>
                <c:pt idx="4">
                  <c:v>II 08</c:v>
                </c:pt>
                <c:pt idx="5">
                  <c:v>III 08</c:v>
                </c:pt>
                <c:pt idx="6">
                  <c:v>IV 08</c:v>
                </c:pt>
                <c:pt idx="7">
                  <c:v>I 09</c:v>
                </c:pt>
                <c:pt idx="8">
                  <c:v>II 09</c:v>
                </c:pt>
                <c:pt idx="9">
                  <c:v>III 09</c:v>
                </c:pt>
                <c:pt idx="10">
                  <c:v>IV 09</c:v>
                </c:pt>
                <c:pt idx="11">
                  <c:v>I 10</c:v>
                </c:pt>
                <c:pt idx="12">
                  <c:v>II 10</c:v>
                </c:pt>
                <c:pt idx="13">
                  <c:v>III 10</c:v>
                </c:pt>
                <c:pt idx="14">
                  <c:v>IV 10</c:v>
                </c:pt>
                <c:pt idx="15">
                  <c:v>I 11</c:v>
                </c:pt>
                <c:pt idx="16">
                  <c:v>II 11</c:v>
                </c:pt>
                <c:pt idx="17">
                  <c:v>III 11</c:v>
                </c:pt>
                <c:pt idx="18">
                  <c:v>IV 11</c:v>
                </c:pt>
                <c:pt idx="19">
                  <c:v>I 12</c:v>
                </c:pt>
                <c:pt idx="20">
                  <c:v>II 12</c:v>
                </c:pt>
                <c:pt idx="21">
                  <c:v>III 12</c:v>
                </c:pt>
                <c:pt idx="22">
                  <c:v>IV 12</c:v>
                </c:pt>
                <c:pt idx="23">
                  <c:v>I 13</c:v>
                </c:pt>
                <c:pt idx="24">
                  <c:v>II 13</c:v>
                </c:pt>
                <c:pt idx="25">
                  <c:v>III 13</c:v>
                </c:pt>
                <c:pt idx="26">
                  <c:v>IV 13</c:v>
                </c:pt>
                <c:pt idx="27">
                  <c:v>I 14</c:v>
                </c:pt>
                <c:pt idx="28">
                  <c:v>II 14</c:v>
                </c:pt>
                <c:pt idx="29">
                  <c:v>III 14</c:v>
                </c:pt>
                <c:pt idx="30">
                  <c:v>IV 14</c:v>
                </c:pt>
                <c:pt idx="31">
                  <c:v>I 15</c:v>
                </c:pt>
                <c:pt idx="32">
                  <c:v>II 15</c:v>
                </c:pt>
              </c:strCache>
            </c:strRef>
          </c:cat>
          <c:val>
            <c:numRef>
              <c:f>Dati!$B$4:$B$37</c:f>
              <c:numCache>
                <c:formatCode>0.0</c:formatCode>
                <c:ptCount val="33"/>
                <c:pt idx="0">
                  <c:v>101.64767128954826</c:v>
                </c:pt>
                <c:pt idx="1">
                  <c:v>101.48591443813658</c:v>
                </c:pt>
                <c:pt idx="2">
                  <c:v>101.22967254088324</c:v>
                </c:pt>
                <c:pt idx="3">
                  <c:v>100.94935233991569</c:v>
                </c:pt>
                <c:pt idx="4">
                  <c:v>100.75367909783724</c:v>
                </c:pt>
                <c:pt idx="5">
                  <c:v>99.912951044887436</c:v>
                </c:pt>
                <c:pt idx="6">
                  <c:v>99.451115406163694</c:v>
                </c:pt>
                <c:pt idx="7">
                  <c:v>98.508651644631911</c:v>
                </c:pt>
                <c:pt idx="8">
                  <c:v>98.53905693899307</c:v>
                </c:pt>
                <c:pt idx="9">
                  <c:v>98.724509814635113</c:v>
                </c:pt>
                <c:pt idx="10">
                  <c:v>99.301951746672188</c:v>
                </c:pt>
                <c:pt idx="11">
                  <c:v>99.348615138613937</c:v>
                </c:pt>
                <c:pt idx="12">
                  <c:v>99.65184191791927</c:v>
                </c:pt>
                <c:pt idx="13">
                  <c:v>100.31873520927476</c:v>
                </c:pt>
                <c:pt idx="14">
                  <c:v>100.68080773419203</c:v>
                </c:pt>
                <c:pt idx="15">
                  <c:v>100.59295811367164</c:v>
                </c:pt>
                <c:pt idx="16">
                  <c:v>100.60622896431408</c:v>
                </c:pt>
                <c:pt idx="17">
                  <c:v>100.21430069729267</c:v>
                </c:pt>
                <c:pt idx="18">
                  <c:v>98.532396626747072</c:v>
                </c:pt>
                <c:pt idx="19">
                  <c:v>96.882399225696787</c:v>
                </c:pt>
                <c:pt idx="20">
                  <c:v>96.459849025673932</c:v>
                </c:pt>
                <c:pt idx="21">
                  <c:v>95.658293808289983</c:v>
                </c:pt>
                <c:pt idx="22">
                  <c:v>94.905687908086037</c:v>
                </c:pt>
                <c:pt idx="23">
                  <c:v>93.597151762448064</c:v>
                </c:pt>
                <c:pt idx="24">
                  <c:v>93.145937944816168</c:v>
                </c:pt>
                <c:pt idx="25">
                  <c:v>93.260332530480454</c:v>
                </c:pt>
                <c:pt idx="26">
                  <c:v>93.314478319150638</c:v>
                </c:pt>
                <c:pt idx="27">
                  <c:v>93.458314952792449</c:v>
                </c:pt>
                <c:pt idx="28">
                  <c:v>93.566091248395196</c:v>
                </c:pt>
                <c:pt idx="29">
                  <c:v>93.708889566896659</c:v>
                </c:pt>
                <c:pt idx="30">
                  <c:v>93.819112532792786</c:v>
                </c:pt>
                <c:pt idx="31">
                  <c:v>93.707945495684584</c:v>
                </c:pt>
              </c:numCache>
            </c:numRef>
          </c:val>
          <c:smooth val="0"/>
        </c:ser>
        <c:ser>
          <c:idx val="7"/>
          <c:order val="1"/>
          <c:tx>
            <c:strRef>
              <c:f>Dati!$C$3</c:f>
              <c:strCache>
                <c:ptCount val="1"/>
                <c:pt idx="0">
                  <c:v> Fiducia famiglie</c:v>
                </c:pt>
              </c:strCache>
            </c:strRef>
          </c:tx>
          <c:spPr>
            <a:ln w="28575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Dati!$A$4:$A$37</c:f>
              <c:strCache>
                <c:ptCount val="33"/>
                <c:pt idx="0">
                  <c:v>II 07</c:v>
                </c:pt>
                <c:pt idx="1">
                  <c:v>III 07</c:v>
                </c:pt>
                <c:pt idx="2">
                  <c:v>IV 07</c:v>
                </c:pt>
                <c:pt idx="3">
                  <c:v>I 08</c:v>
                </c:pt>
                <c:pt idx="4">
                  <c:v>II 08</c:v>
                </c:pt>
                <c:pt idx="5">
                  <c:v>III 08</c:v>
                </c:pt>
                <c:pt idx="6">
                  <c:v>IV 08</c:v>
                </c:pt>
                <c:pt idx="7">
                  <c:v>I 09</c:v>
                </c:pt>
                <c:pt idx="8">
                  <c:v>II 09</c:v>
                </c:pt>
                <c:pt idx="9">
                  <c:v>III 09</c:v>
                </c:pt>
                <c:pt idx="10">
                  <c:v>IV 09</c:v>
                </c:pt>
                <c:pt idx="11">
                  <c:v>I 10</c:v>
                </c:pt>
                <c:pt idx="12">
                  <c:v>II 10</c:v>
                </c:pt>
                <c:pt idx="13">
                  <c:v>III 10</c:v>
                </c:pt>
                <c:pt idx="14">
                  <c:v>IV 10</c:v>
                </c:pt>
                <c:pt idx="15">
                  <c:v>I 11</c:v>
                </c:pt>
                <c:pt idx="16">
                  <c:v>II 11</c:v>
                </c:pt>
                <c:pt idx="17">
                  <c:v>III 11</c:v>
                </c:pt>
                <c:pt idx="18">
                  <c:v>IV 11</c:v>
                </c:pt>
                <c:pt idx="19">
                  <c:v>I 12</c:v>
                </c:pt>
                <c:pt idx="20">
                  <c:v>II 12</c:v>
                </c:pt>
                <c:pt idx="21">
                  <c:v>III 12</c:v>
                </c:pt>
                <c:pt idx="22">
                  <c:v>IV 12</c:v>
                </c:pt>
                <c:pt idx="23">
                  <c:v>I 13</c:v>
                </c:pt>
                <c:pt idx="24">
                  <c:v>II 13</c:v>
                </c:pt>
                <c:pt idx="25">
                  <c:v>III 13</c:v>
                </c:pt>
                <c:pt idx="26">
                  <c:v>IV 13</c:v>
                </c:pt>
                <c:pt idx="27">
                  <c:v>I 14</c:v>
                </c:pt>
                <c:pt idx="28">
                  <c:v>II 14</c:v>
                </c:pt>
                <c:pt idx="29">
                  <c:v>III 14</c:v>
                </c:pt>
                <c:pt idx="30">
                  <c:v>IV 14</c:v>
                </c:pt>
                <c:pt idx="31">
                  <c:v>I 15</c:v>
                </c:pt>
                <c:pt idx="32">
                  <c:v>II 15</c:v>
                </c:pt>
              </c:strCache>
            </c:strRef>
          </c:cat>
          <c:val>
            <c:numRef>
              <c:f>Dati!$C$4:$C$37</c:f>
              <c:numCache>
                <c:formatCode>0.0</c:formatCode>
                <c:ptCount val="33"/>
                <c:pt idx="0">
                  <c:v>100.3</c:v>
                </c:pt>
                <c:pt idx="1">
                  <c:v>99.633333333333326</c:v>
                </c:pt>
                <c:pt idx="2">
                  <c:v>96.800000000000011</c:v>
                </c:pt>
                <c:pt idx="3">
                  <c:v>94.100000000000009</c:v>
                </c:pt>
                <c:pt idx="4">
                  <c:v>92.5</c:v>
                </c:pt>
                <c:pt idx="5">
                  <c:v>94.233333333333348</c:v>
                </c:pt>
                <c:pt idx="6">
                  <c:v>95.2</c:v>
                </c:pt>
                <c:pt idx="7">
                  <c:v>96.633333333333326</c:v>
                </c:pt>
                <c:pt idx="8">
                  <c:v>101.40000000000002</c:v>
                </c:pt>
                <c:pt idx="9">
                  <c:v>104.56666666666666</c:v>
                </c:pt>
                <c:pt idx="10">
                  <c:v>103.43333333333334</c:v>
                </c:pt>
                <c:pt idx="11">
                  <c:v>99.3</c:v>
                </c:pt>
                <c:pt idx="12">
                  <c:v>98.333333333333329</c:v>
                </c:pt>
                <c:pt idx="13">
                  <c:v>100.40000000000002</c:v>
                </c:pt>
                <c:pt idx="14">
                  <c:v>99.899999999999991</c:v>
                </c:pt>
                <c:pt idx="15">
                  <c:v>98</c:v>
                </c:pt>
                <c:pt idx="16">
                  <c:v>96.866666666666674</c:v>
                </c:pt>
                <c:pt idx="17">
                  <c:v>92.266666666666652</c:v>
                </c:pt>
                <c:pt idx="18">
                  <c:v>90.266666666666666</c:v>
                </c:pt>
                <c:pt idx="19">
                  <c:v>87.600000000000009</c:v>
                </c:pt>
                <c:pt idx="20">
                  <c:v>83.5</c:v>
                </c:pt>
                <c:pt idx="21">
                  <c:v>83.733333333333334</c:v>
                </c:pt>
                <c:pt idx="22">
                  <c:v>83.666666666666671</c:v>
                </c:pt>
                <c:pt idx="23">
                  <c:v>83</c:v>
                </c:pt>
                <c:pt idx="24">
                  <c:v>94.933333333333337</c:v>
                </c:pt>
                <c:pt idx="25">
                  <c:v>96.833333333333329</c:v>
                </c:pt>
                <c:pt idx="26">
                  <c:v>95</c:v>
                </c:pt>
                <c:pt idx="27">
                  <c:v>100.56666666666666</c:v>
                </c:pt>
                <c:pt idx="28">
                  <c:v>101.73333333333333</c:v>
                </c:pt>
                <c:pt idx="29">
                  <c:v>98.966666666666654</c:v>
                </c:pt>
                <c:pt idx="30">
                  <c:v>102.26666666666667</c:v>
                </c:pt>
                <c:pt idx="31">
                  <c:v>108.10000000000001</c:v>
                </c:pt>
                <c:pt idx="32">
                  <c:v>108.8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96160"/>
        <c:axId val="39198080"/>
      </c:lineChart>
      <c:dateAx>
        <c:axId val="39196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Trimestri</a:t>
                </a:r>
              </a:p>
            </c:rich>
          </c:tx>
          <c:layout>
            <c:manualLayout>
              <c:xMode val="edge"/>
              <c:yMode val="edge"/>
              <c:x val="0.5003572684396671"/>
              <c:y val="0.92875636691554275"/>
            </c:manualLayout>
          </c:layout>
          <c:overlay val="0"/>
        </c:title>
        <c:numFmt formatCode="[$-410]mmm\-yy;@" sourceLinked="0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39198080"/>
        <c:crossesAt val="100"/>
        <c:auto val="1"/>
        <c:lblOffset val="100"/>
        <c:baseTimeUnit val="months"/>
        <c:majorUnit val="2"/>
        <c:majorTimeUnit val="months"/>
        <c:minorUnit val="1"/>
        <c:minorTimeUnit val="days"/>
      </c:dateAx>
      <c:valAx>
        <c:axId val="39198080"/>
        <c:scaling>
          <c:orientation val="minMax"/>
          <c:max val="110"/>
          <c:min val="8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/>
                  <a:t>Numero indice (2010 = 100)</a:t>
                </a:r>
              </a:p>
            </c:rich>
          </c:tx>
          <c:layout>
            <c:manualLayout>
              <c:xMode val="edge"/>
              <c:yMode val="edge"/>
              <c:x val="0"/>
              <c:y val="0.16963675120720409"/>
            </c:manualLayout>
          </c:layout>
          <c:overlay val="0"/>
        </c:title>
        <c:numFmt formatCode="#,##0" sourceLinked="0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391961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2962549294706061"/>
          <c:y val="0.60795496031820051"/>
          <c:w val="0.27168679325854889"/>
          <c:h val="0.19319310914864923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93975055250737"/>
          <c:y val="7.1260197392956595E-2"/>
          <c:w val="0.72857491442235967"/>
          <c:h val="0.83590797093845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'Medie regionali'!$AL$14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'Medie regionali'!$AK$15:$AK$20</c:f>
              <c:strCache>
                <c:ptCount val="6"/>
                <c:pt idx="0">
                  <c:v>Nord-Ovest</c:v>
                </c:pt>
                <c:pt idx="1">
                  <c:v>Nord-Est</c:v>
                </c:pt>
                <c:pt idx="2">
                  <c:v>Centro</c:v>
                </c:pt>
                <c:pt idx="3">
                  <c:v>Sud</c:v>
                </c:pt>
                <c:pt idx="4">
                  <c:v>Isole</c:v>
                </c:pt>
                <c:pt idx="5">
                  <c:v>Italia</c:v>
                </c:pt>
              </c:strCache>
            </c:strRef>
          </c:cat>
          <c:val>
            <c:numRef>
              <c:f>'Medie regionali'!$AL$15:$AL$20</c:f>
              <c:numCache>
                <c:formatCode>#,##0.0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'Medie regionali'!$AM$14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'Medie regionali'!$AK$15:$AK$20</c:f>
              <c:strCache>
                <c:ptCount val="6"/>
                <c:pt idx="0">
                  <c:v>Nord-Ovest</c:v>
                </c:pt>
                <c:pt idx="1">
                  <c:v>Nord-Est</c:v>
                </c:pt>
                <c:pt idx="2">
                  <c:v>Centro</c:v>
                </c:pt>
                <c:pt idx="3">
                  <c:v>Sud</c:v>
                </c:pt>
                <c:pt idx="4">
                  <c:v>Isole</c:v>
                </c:pt>
                <c:pt idx="5">
                  <c:v>Italia</c:v>
                </c:pt>
              </c:strCache>
            </c:strRef>
          </c:cat>
          <c:val>
            <c:numRef>
              <c:f>'Medie regionali'!$AM$15:$AM$20</c:f>
              <c:numCache>
                <c:formatCode>#,##0.0</c:formatCode>
                <c:ptCount val="6"/>
                <c:pt idx="0">
                  <c:v>95.17356979336256</c:v>
                </c:pt>
                <c:pt idx="1">
                  <c:v>94.552406811815686</c:v>
                </c:pt>
                <c:pt idx="2">
                  <c:v>95.932840665621924</c:v>
                </c:pt>
                <c:pt idx="3">
                  <c:v>95.259304980751864</c:v>
                </c:pt>
                <c:pt idx="4">
                  <c:v>96.695008363935131</c:v>
                </c:pt>
                <c:pt idx="5">
                  <c:v>95.179743781153547</c:v>
                </c:pt>
              </c:numCache>
            </c:numRef>
          </c:val>
        </c:ser>
        <c:ser>
          <c:idx val="2"/>
          <c:order val="2"/>
          <c:tx>
            <c:strRef>
              <c:f>'Medie regionali'!$AN$14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4.42703068245989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513537883065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513537883066512E-3"/>
                  <c:y val="-6.4221610066104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90270757661319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027075766131939E-3"/>
                  <c:y val="5.88691291660595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902707576613302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'Medie regionali'!$AK$15:$AK$20</c:f>
              <c:strCache>
                <c:ptCount val="6"/>
                <c:pt idx="0">
                  <c:v>Nord-Ovest</c:v>
                </c:pt>
                <c:pt idx="1">
                  <c:v>Nord-Est</c:v>
                </c:pt>
                <c:pt idx="2">
                  <c:v>Centro</c:v>
                </c:pt>
                <c:pt idx="3">
                  <c:v>Sud</c:v>
                </c:pt>
                <c:pt idx="4">
                  <c:v>Isole</c:v>
                </c:pt>
                <c:pt idx="5">
                  <c:v>Italia</c:v>
                </c:pt>
              </c:strCache>
            </c:strRef>
          </c:cat>
          <c:val>
            <c:numRef>
              <c:f>'Medie regionali'!$AN$15:$AN$20</c:f>
              <c:numCache>
                <c:formatCode>#,##0.0</c:formatCode>
                <c:ptCount val="6"/>
                <c:pt idx="0">
                  <c:v>90.818581282840938</c:v>
                </c:pt>
                <c:pt idx="1">
                  <c:v>90.648747965548594</c:v>
                </c:pt>
                <c:pt idx="2">
                  <c:v>91.564777899431633</c:v>
                </c:pt>
                <c:pt idx="3">
                  <c:v>89.687259291302325</c:v>
                </c:pt>
                <c:pt idx="4">
                  <c:v>92.176503776143491</c:v>
                </c:pt>
                <c:pt idx="5">
                  <c:v>90.608807226254854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56019584"/>
        <c:axId val="56025472"/>
      </c:barChart>
      <c:catAx>
        <c:axId val="560195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56025472"/>
        <c:crosses val="autoZero"/>
        <c:auto val="1"/>
        <c:lblAlgn val="ctr"/>
        <c:lblOffset val="100"/>
        <c:noMultiLvlLbl val="0"/>
      </c:catAx>
      <c:valAx>
        <c:axId val="56025472"/>
        <c:scaling>
          <c:orientation val="minMax"/>
          <c:max val="100"/>
          <c:min val="86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it-IT" b="0"/>
                  <a:t>Numeri indice, 2013 = 100</a:t>
                </a:r>
              </a:p>
            </c:rich>
          </c:tx>
          <c:layout>
            <c:manualLayout>
              <c:xMode val="edge"/>
              <c:yMode val="edge"/>
              <c:x val="3.1191394131221371E-3"/>
              <c:y val="0.23962473341078697"/>
            </c:manualLayout>
          </c:layout>
          <c:overlay val="0"/>
        </c:title>
        <c:numFmt formatCode="#,##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56019584"/>
        <c:crosses val="autoZero"/>
        <c:crossBetween val="between"/>
        <c:majorUnit val="2"/>
      </c:valAx>
    </c:plotArea>
    <c:legend>
      <c:legendPos val="r"/>
      <c:layout>
        <c:manualLayout>
          <c:xMode val="edge"/>
          <c:yMode val="edge"/>
          <c:x val="0.86962287441364594"/>
          <c:y val="0.32441369336203923"/>
          <c:w val="0.12270020984822605"/>
          <c:h val="0.30642355163202534"/>
        </c:manualLayout>
      </c:layout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6031763666471"/>
          <c:y val="4.39079126506055E-2"/>
          <c:w val="0.85385761154855655"/>
          <c:h val="0.77025189308506126"/>
        </c:manualLayout>
      </c:layout>
      <c:lineChart>
        <c:grouping val="standard"/>
        <c:varyColors val="0"/>
        <c:ser>
          <c:idx val="0"/>
          <c:order val="0"/>
          <c:tx>
            <c:strRef>
              <c:f>'weoreptc.aspx-5'!$E$10</c:f>
              <c:strCache>
                <c:ptCount val="1"/>
                <c:pt idx="0">
                  <c:v>Pil pro-capite reale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'weoreptc.aspx-5'!$F$9:$Y$9</c:f>
              <c:numCache>
                <c:formatCode>General</c:formatCode>
                <c:ptCount val="2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</c:numCache>
            </c:numRef>
          </c:cat>
          <c:val>
            <c:numRef>
              <c:f>'weoreptc.aspx-5'!$F$10:$Y$10</c:f>
              <c:numCache>
                <c:formatCode>General</c:formatCode>
                <c:ptCount val="20"/>
                <c:pt idx="0">
                  <c:v>1</c:v>
                </c:pt>
                <c:pt idx="1">
                  <c:v>0.98226413107870592</c:v>
                </c:pt>
                <c:pt idx="2">
                  <c:v>0.92294665688754296</c:v>
                </c:pt>
                <c:pt idx="3">
                  <c:v>0.93573647826782713</c:v>
                </c:pt>
                <c:pt idx="4">
                  <c:v>0.93845322639726236</c:v>
                </c:pt>
                <c:pt idx="5">
                  <c:v>0.91200891582719701</c:v>
                </c:pt>
                <c:pt idx="6">
                  <c:v>0.89214898180637148</c:v>
                </c:pt>
                <c:pt idx="7">
                  <c:v>0.88435014872169848</c:v>
                </c:pt>
                <c:pt idx="8">
                  <c:v>0.88458945329277328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'weoreptc.aspx-5'!$E$11</c:f>
              <c:strCache>
                <c:ptCount val="1"/>
                <c:pt idx="0">
                  <c:v>con una crescita dell'1,5% all'anno</c:v>
                </c:pt>
              </c:strCache>
            </c:strRef>
          </c:tx>
          <c:spPr>
            <a:ln w="31750"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numRef>
              <c:f>'weoreptc.aspx-5'!$F$9:$Y$9</c:f>
              <c:numCache>
                <c:formatCode>General</c:formatCode>
                <c:ptCount val="2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</c:numCache>
            </c:numRef>
          </c:cat>
          <c:val>
            <c:numRef>
              <c:f>'weoreptc.aspx-5'!$F$11:$Y$11</c:f>
              <c:numCache>
                <c:formatCode>General</c:formatCode>
                <c:ptCount val="20"/>
                <c:pt idx="8">
                  <c:v>0.88458945329277328</c:v>
                </c:pt>
                <c:pt idx="9">
                  <c:v>0.89401425346180075</c:v>
                </c:pt>
                <c:pt idx="10">
                  <c:v>0.9038089327283072</c:v>
                </c:pt>
                <c:pt idx="11">
                  <c:v>0.91399522308239667</c:v>
                </c:pt>
                <c:pt idx="12">
                  <c:v>0.92427858427837395</c:v>
                </c:pt>
                <c:pt idx="13">
                  <c:v>0.93469039523039876</c:v>
                </c:pt>
                <c:pt idx="14">
                  <c:v>0.94521949312290299</c:v>
                </c:pt>
                <c:pt idx="15">
                  <c:v>0.95586719916950358</c:v>
                </c:pt>
                <c:pt idx="16">
                  <c:v>0.9666348494670215</c:v>
                </c:pt>
                <c:pt idx="17">
                  <c:v>0.97752379516313659</c:v>
                </c:pt>
                <c:pt idx="18">
                  <c:v>0.98853540262593487</c:v>
                </c:pt>
                <c:pt idx="19">
                  <c:v>0.99967105361536124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'weoreptc.aspx-5'!$E$12</c:f>
              <c:strCache>
                <c:ptCount val="1"/>
                <c:pt idx="0">
                  <c:v>con una crescita del 2,2% all'anno</c:v>
                </c:pt>
              </c:strCache>
            </c:strRef>
          </c:tx>
          <c:spPr>
            <a:ln w="31750">
              <a:solidFill>
                <a:srgbClr val="0070C0"/>
              </a:solidFill>
              <a:prstDash val="sysDot"/>
            </a:ln>
          </c:spPr>
          <c:marker>
            <c:symbol val="none"/>
          </c:marker>
          <c:cat>
            <c:numRef>
              <c:f>'weoreptc.aspx-5'!$F$9:$Y$9</c:f>
              <c:numCache>
                <c:formatCode>General</c:formatCode>
                <c:ptCount val="2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</c:numCache>
            </c:numRef>
          </c:cat>
          <c:val>
            <c:numRef>
              <c:f>'weoreptc.aspx-5'!$F$12:$Y$12</c:f>
              <c:numCache>
                <c:formatCode>General</c:formatCode>
                <c:ptCount val="20"/>
                <c:pt idx="8">
                  <c:v>0.88458945329277328</c:v>
                </c:pt>
                <c:pt idx="9">
                  <c:v>0.90017986900291669</c:v>
                </c:pt>
                <c:pt idx="10">
                  <c:v>0.91631825018010005</c:v>
                </c:pt>
                <c:pt idx="11">
                  <c:v>0.93303618437254798</c:v>
                </c:pt>
                <c:pt idx="12">
                  <c:v>0.95004090492942395</c:v>
                </c:pt>
                <c:pt idx="13">
                  <c:v>0.96736873646646193</c:v>
                </c:pt>
                <c:pt idx="14">
                  <c:v>0.9850126109698798</c:v>
                </c:pt>
                <c:pt idx="15">
                  <c:v>1.0029782927591413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42368"/>
        <c:axId val="39252352"/>
      </c:lineChart>
      <c:catAx>
        <c:axId val="3924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39252352"/>
        <c:crosses val="autoZero"/>
        <c:auto val="1"/>
        <c:lblAlgn val="ctr"/>
        <c:lblOffset val="100"/>
        <c:tickLblSkip val="1"/>
        <c:noMultiLvlLbl val="0"/>
      </c:catAx>
      <c:valAx>
        <c:axId val="39252352"/>
        <c:scaling>
          <c:orientation val="minMax"/>
          <c:max val="1.05"/>
          <c:min val="0.85000000000000009"/>
        </c:scaling>
        <c:delete val="0"/>
        <c:axPos val="l"/>
        <c:numFmt formatCode="0.00" sourceLinked="0"/>
        <c:majorTickMark val="none"/>
        <c:minorTickMark val="none"/>
        <c:tickLblPos val="nextTo"/>
        <c:crossAx val="39242368"/>
        <c:crosses val="autoZero"/>
        <c:crossBetween val="between"/>
        <c:majorUnit val="5.000000000000001E-2"/>
      </c:valAx>
    </c:plotArea>
    <c:legend>
      <c:legendPos val="r"/>
      <c:layout>
        <c:manualLayout>
          <c:xMode val="edge"/>
          <c:yMode val="edge"/>
          <c:x val="0.20264667191441327"/>
          <c:y val="1.3200990395220383E-2"/>
          <c:w val="0.45869553805774277"/>
          <c:h val="0.31248833479148441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802372438204167E-2"/>
          <c:y val="5.0858256451849104E-2"/>
          <c:w val="0.91229511587069412"/>
          <c:h val="0.81255431807045142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dati!$A$4</c:f>
              <c:strCache>
                <c:ptCount val="1"/>
                <c:pt idx="0">
                  <c:v>Sì, ci stiamo già muovendo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300" dirty="0" smtClean="0"/>
                      <a:t>4,2%</a:t>
                    </a:r>
                    <a:endParaRPr lang="en-US" sz="1300" dirty="0"/>
                  </a:p>
                  <a:p>
                    <a:r>
                      <a:rPr lang="en-US" sz="1300" dirty="0"/>
                      <a:t>(1.095.000)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51276145968212E-3"/>
                  <c:y val="-1.0674459034434794E-2"/>
                </c:manualLayout>
              </c:layout>
              <c:tx>
                <c:rich>
                  <a:bodyPr/>
                  <a:lstStyle/>
                  <a:p>
                    <a:r>
                      <a:rPr lang="en-US" sz="1300" dirty="0" smtClean="0"/>
                      <a:t>1,3%</a:t>
                    </a:r>
                    <a:endParaRPr lang="en-US" sz="1300" dirty="0"/>
                  </a:p>
                  <a:p>
                    <a:r>
                      <a:rPr lang="en-US" sz="1300" dirty="0"/>
                      <a:t>(340.000)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dirty="0" smtClean="0"/>
                      <a:t>3,0%</a:t>
                    </a:r>
                    <a:endParaRPr lang="en-US" sz="1300" dirty="0"/>
                  </a:p>
                  <a:p>
                    <a:r>
                      <a:rPr lang="en-US" sz="1300" dirty="0"/>
                      <a:t>(767.000)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dati!$B$3:$D$3</c:f>
              <c:numCache>
                <c:formatCode>0</c:formatCode>
                <c:ptCount val="3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</c:numCache>
            </c:numRef>
          </c:cat>
          <c:val>
            <c:numRef>
              <c:f>dati!$B$4:$D$4</c:f>
              <c:numCache>
                <c:formatCode>#,##0.0</c:formatCode>
                <c:ptCount val="3"/>
                <c:pt idx="0">
                  <c:v>4.2449122748078256</c:v>
                </c:pt>
                <c:pt idx="1">
                  <c:v>1.3175150678476482</c:v>
                </c:pt>
                <c:pt idx="2">
                  <c:v>2.9734280282556722</c:v>
                </c:pt>
              </c:numCache>
            </c:numRef>
          </c:val>
        </c:ser>
        <c:ser>
          <c:idx val="1"/>
          <c:order val="1"/>
          <c:tx>
            <c:strRef>
              <c:f>dati!$A$5</c:f>
              <c:strCache>
                <c:ptCount val="1"/>
                <c:pt idx="0">
                  <c:v>Sì, ci attiveremo nei prossimi mesi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300" dirty="0" smtClean="0"/>
                      <a:t>8,0%</a:t>
                    </a:r>
                    <a:endParaRPr lang="en-US" sz="1300" dirty="0"/>
                  </a:p>
                  <a:p>
                    <a:r>
                      <a:rPr lang="en-US" sz="1300" dirty="0"/>
                      <a:t>(2.064.000)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00" dirty="0" smtClean="0"/>
                      <a:t>5,3%</a:t>
                    </a:r>
                    <a:endParaRPr lang="en-US" sz="1300" dirty="0"/>
                  </a:p>
                  <a:p>
                    <a:r>
                      <a:rPr lang="en-US" sz="1300" dirty="0"/>
                      <a:t>(1.355.000)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dirty="0" smtClean="0"/>
                      <a:t>5,1%</a:t>
                    </a:r>
                    <a:endParaRPr lang="en-US" sz="1300" dirty="0"/>
                  </a:p>
                  <a:p>
                    <a:r>
                      <a:rPr lang="en-US" sz="1300" dirty="0"/>
                      <a:t>(1.303.000)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dati!$B$3:$D$3</c:f>
              <c:numCache>
                <c:formatCode>0</c:formatCode>
                <c:ptCount val="3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</c:numCache>
            </c:numRef>
          </c:cat>
          <c:val>
            <c:numRef>
              <c:f>dati!$B$5:$D$5</c:f>
              <c:numCache>
                <c:formatCode>#,##0.0</c:formatCode>
                <c:ptCount val="3"/>
                <c:pt idx="0">
                  <c:v>8.0029288291564455</c:v>
                </c:pt>
                <c:pt idx="1">
                  <c:v>5.2546221195917422</c:v>
                </c:pt>
                <c:pt idx="2">
                  <c:v>5.0530436432178298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49589248"/>
        <c:axId val="49595136"/>
      </c:barChart>
      <c:catAx>
        <c:axId val="495892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49595136"/>
        <c:crosses val="autoZero"/>
        <c:auto val="1"/>
        <c:lblAlgn val="ctr"/>
        <c:lblOffset val="100"/>
        <c:noMultiLvlLbl val="0"/>
      </c:catAx>
      <c:valAx>
        <c:axId val="49595136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low"/>
        <c:crossAx val="495892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5463342915502752"/>
          <c:y val="7.0137962846102955E-3"/>
          <c:w val="0.40970531209350697"/>
          <c:h val="0.18421770076295696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63416545909474E-2"/>
          <c:y val="5.0858256451849104E-2"/>
          <c:w val="0.86412160635459634"/>
          <c:h val="0.7372314638110839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dati!$B$3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dati!$A$4:$A$6</c:f>
              <c:strCache>
                <c:ptCount val="3"/>
                <c:pt idx="0">
                  <c:v>Prima casa o 
sostituzione prima casa</c:v>
                </c:pt>
                <c:pt idx="1">
                  <c:v>Seconda casa per uso 
del nucleo familiare</c:v>
                </c:pt>
                <c:pt idx="2">
                  <c:v>Seconda casa per investimento</c:v>
                </c:pt>
              </c:strCache>
            </c:strRef>
          </c:cat>
          <c:val>
            <c:numRef>
              <c:f>dati!$B$4:$B$6</c:f>
              <c:numCache>
                <c:formatCode>#,##0.0</c:formatCode>
                <c:ptCount val="3"/>
                <c:pt idx="0">
                  <c:v>64.611883217773581</c:v>
                </c:pt>
                <c:pt idx="1">
                  <c:v>15.693600039062163</c:v>
                </c:pt>
                <c:pt idx="2">
                  <c:v>16.093150868680812</c:v>
                </c:pt>
              </c:numCache>
            </c:numRef>
          </c:val>
        </c:ser>
        <c:ser>
          <c:idx val="0"/>
          <c:order val="1"/>
          <c:tx>
            <c:strRef>
              <c:f>dati!$C$3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dati!$A$4:$A$6</c:f>
              <c:strCache>
                <c:ptCount val="3"/>
                <c:pt idx="0">
                  <c:v>Prima casa o 
sostituzione prima casa</c:v>
                </c:pt>
                <c:pt idx="1">
                  <c:v>Seconda casa per uso 
del nucleo familiare</c:v>
                </c:pt>
                <c:pt idx="2">
                  <c:v>Seconda casa per investimento</c:v>
                </c:pt>
              </c:strCache>
            </c:strRef>
          </c:cat>
          <c:val>
            <c:numRef>
              <c:f>dati!$C$4:$C$6</c:f>
              <c:numCache>
                <c:formatCode>#,##0.0</c:formatCode>
                <c:ptCount val="3"/>
                <c:pt idx="0">
                  <c:v>57.389156300698481</c:v>
                </c:pt>
                <c:pt idx="1">
                  <c:v>30.916485770594331</c:v>
                </c:pt>
                <c:pt idx="2">
                  <c:v>10.722600689516785</c:v>
                </c:pt>
              </c:numCache>
            </c:numRef>
          </c:val>
        </c:ser>
        <c:ser>
          <c:idx val="1"/>
          <c:order val="2"/>
          <c:tx>
            <c:strRef>
              <c:f>dati!$D$3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dati!$A$4:$A$6</c:f>
              <c:strCache>
                <c:ptCount val="3"/>
                <c:pt idx="0">
                  <c:v>Prima casa o 
sostituzione prima casa</c:v>
                </c:pt>
                <c:pt idx="1">
                  <c:v>Seconda casa per uso 
del nucleo familiare</c:v>
                </c:pt>
                <c:pt idx="2">
                  <c:v>Seconda casa per investimento</c:v>
                </c:pt>
              </c:strCache>
            </c:strRef>
          </c:cat>
          <c:val>
            <c:numRef>
              <c:f>dati!$D$4:$D$6</c:f>
              <c:numCache>
                <c:formatCode>0.0</c:formatCode>
                <c:ptCount val="3"/>
                <c:pt idx="0">
                  <c:v>72.911436562864026</c:v>
                </c:pt>
                <c:pt idx="1">
                  <c:v>20.912981455064202</c:v>
                </c:pt>
                <c:pt idx="2">
                  <c:v>5.4403877181070097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49931008"/>
        <c:axId val="49932544"/>
      </c:barChart>
      <c:catAx>
        <c:axId val="4993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49932544"/>
        <c:crosses val="autoZero"/>
        <c:auto val="1"/>
        <c:lblAlgn val="ctr"/>
        <c:lblOffset val="100"/>
        <c:noMultiLvlLbl val="0"/>
      </c:catAx>
      <c:valAx>
        <c:axId val="499325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39385093719120551"/>
            </c:manualLayout>
          </c:layout>
          <c:overlay val="0"/>
        </c:title>
        <c:numFmt formatCode="#,##0" sourceLinked="0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499310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47106013834334931"/>
          <c:y val="0.11137058423913043"/>
          <c:w val="0.40740970415022215"/>
          <c:h val="0.11695424459087458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291226821788917E-2"/>
          <c:y val="8.7823140471812985E-2"/>
          <c:w val="0.64924103176613379"/>
          <c:h val="0.81255431807045142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dati!$A$5</c:f>
              <c:strCache>
                <c:ptCount val="1"/>
                <c:pt idx="0">
                  <c:v>Sicuramente sì + Probabilmente sì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39,5%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34,8%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41,1%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dati!$B$4:$D$4</c:f>
              <c:numCache>
                <c:formatCode>0</c:formatCode>
                <c:ptCount val="3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</c:numCache>
            </c:numRef>
          </c:cat>
          <c:val>
            <c:numRef>
              <c:f>dati!$B$5:$D$5</c:f>
              <c:numCache>
                <c:formatCode>#,##0.0</c:formatCode>
                <c:ptCount val="3"/>
                <c:pt idx="0">
                  <c:v>39.508499803994134</c:v>
                </c:pt>
                <c:pt idx="1">
                  <c:v>34.80055055724408</c:v>
                </c:pt>
                <c:pt idx="2">
                  <c:v>41.100486516454971</c:v>
                </c:pt>
              </c:numCache>
            </c:numRef>
          </c:val>
        </c:ser>
        <c:ser>
          <c:idx val="1"/>
          <c:order val="1"/>
          <c:tx>
            <c:strRef>
              <c:f>dati!$A$6</c:f>
              <c:strCache>
                <c:ptCount val="1"/>
                <c:pt idx="0">
                  <c:v>Probabilmente sì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23,7%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dati!$B$4:$D$4</c:f>
              <c:numCache>
                <c:formatCode>0</c:formatCode>
                <c:ptCount val="3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</c:numCache>
            </c:numRef>
          </c:cat>
          <c:val>
            <c:numRef>
              <c:f>dati!$B$6:$D$6</c:f>
              <c:numCache>
                <c:formatCode>#,##0.0</c:formatCode>
                <c:ptCount val="3"/>
                <c:pt idx="0">
                  <c:v>35.102733905704007</c:v>
                </c:pt>
                <c:pt idx="1">
                  <c:v>38.531551004483219</c:v>
                </c:pt>
                <c:pt idx="2">
                  <c:v>23.664384628322612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49986176"/>
        <c:axId val="49992064"/>
      </c:barChart>
      <c:catAx>
        <c:axId val="4998617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49992064"/>
        <c:crosses val="autoZero"/>
        <c:auto val="1"/>
        <c:lblAlgn val="ctr"/>
        <c:lblOffset val="100"/>
        <c:noMultiLvlLbl val="0"/>
      </c:catAx>
      <c:valAx>
        <c:axId val="49992064"/>
        <c:scaling>
          <c:orientation val="minMax"/>
        </c:scaling>
        <c:delete val="1"/>
        <c:axPos val="l"/>
        <c:numFmt formatCode="#,##0" sourceLinked="0"/>
        <c:majorTickMark val="out"/>
        <c:minorTickMark val="none"/>
        <c:tickLblPos val="low"/>
        <c:crossAx val="499861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631503930162532"/>
          <c:y val="0.27136286200256998"/>
          <c:w val="0.26558029147567064"/>
          <c:h val="0.33280376053283917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"/>
          <c:y val="2.7968416931308998E-2"/>
          <c:w val="0.87474732325126026"/>
          <c:h val="0.8088906773393657"/>
        </c:manualLayout>
      </c:layout>
      <c:lineChart>
        <c:grouping val="standard"/>
        <c:varyColors val="0"/>
        <c:ser>
          <c:idx val="0"/>
          <c:order val="0"/>
          <c:tx>
            <c:strRef>
              <c:f>Foglio1!$C$4</c:f>
              <c:strCache>
                <c:ptCount val="1"/>
                <c:pt idx="0">
                  <c:v>Variazione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multiLvlStrRef>
              <c:f>Foglio1!$A$5:$B$81</c:f>
              <c:multiLvlStrCache>
                <c:ptCount val="77"/>
                <c:lvl>
                  <c:pt idx="0">
                    <c:v>gen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mag</c:v>
                  </c:pt>
                  <c:pt idx="5">
                    <c:v>giu</c:v>
                  </c:pt>
                  <c:pt idx="6">
                    <c:v>lug</c:v>
                  </c:pt>
                  <c:pt idx="7">
                    <c:v>ago</c:v>
                  </c:pt>
                  <c:pt idx="8">
                    <c:v>set</c:v>
                  </c:pt>
                  <c:pt idx="9">
                    <c:v>ott</c:v>
                  </c:pt>
                  <c:pt idx="10">
                    <c:v>nov</c:v>
                  </c:pt>
                  <c:pt idx="11">
                    <c:v>dic</c:v>
                  </c:pt>
                  <c:pt idx="12">
                    <c:v>gen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mag</c:v>
                  </c:pt>
                  <c:pt idx="17">
                    <c:v>giu</c:v>
                  </c:pt>
                  <c:pt idx="18">
                    <c:v>lug</c:v>
                  </c:pt>
                  <c:pt idx="19">
                    <c:v>ago</c:v>
                  </c:pt>
                  <c:pt idx="20">
                    <c:v>set</c:v>
                  </c:pt>
                  <c:pt idx="21">
                    <c:v>ott</c:v>
                  </c:pt>
                  <c:pt idx="22">
                    <c:v>nov</c:v>
                  </c:pt>
                  <c:pt idx="23">
                    <c:v>dic</c:v>
                  </c:pt>
                  <c:pt idx="24">
                    <c:v>gen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apr</c:v>
                  </c:pt>
                  <c:pt idx="28">
                    <c:v>mag</c:v>
                  </c:pt>
                  <c:pt idx="29">
                    <c:v>giu</c:v>
                  </c:pt>
                  <c:pt idx="30">
                    <c:v>lug</c:v>
                  </c:pt>
                  <c:pt idx="31">
                    <c:v>ago</c:v>
                  </c:pt>
                  <c:pt idx="32">
                    <c:v>set</c:v>
                  </c:pt>
                  <c:pt idx="33">
                    <c:v>ott</c:v>
                  </c:pt>
                  <c:pt idx="34">
                    <c:v>nov</c:v>
                  </c:pt>
                  <c:pt idx="35">
                    <c:v>dic</c:v>
                  </c:pt>
                  <c:pt idx="36">
                    <c:v>gen</c:v>
                  </c:pt>
                  <c:pt idx="37">
                    <c:v>feb</c:v>
                  </c:pt>
                  <c:pt idx="38">
                    <c:v>mar</c:v>
                  </c:pt>
                  <c:pt idx="39">
                    <c:v>apr</c:v>
                  </c:pt>
                  <c:pt idx="40">
                    <c:v>mag</c:v>
                  </c:pt>
                  <c:pt idx="41">
                    <c:v>giu</c:v>
                  </c:pt>
                  <c:pt idx="42">
                    <c:v>lug</c:v>
                  </c:pt>
                  <c:pt idx="43">
                    <c:v>ago</c:v>
                  </c:pt>
                  <c:pt idx="44">
                    <c:v>set</c:v>
                  </c:pt>
                  <c:pt idx="45">
                    <c:v>ott</c:v>
                  </c:pt>
                  <c:pt idx="46">
                    <c:v>nov</c:v>
                  </c:pt>
                  <c:pt idx="47">
                    <c:v>dic</c:v>
                  </c:pt>
                  <c:pt idx="48">
                    <c:v>gen</c:v>
                  </c:pt>
                  <c:pt idx="49">
                    <c:v>feb</c:v>
                  </c:pt>
                  <c:pt idx="50">
                    <c:v>mar</c:v>
                  </c:pt>
                  <c:pt idx="51">
                    <c:v>apr</c:v>
                  </c:pt>
                  <c:pt idx="52">
                    <c:v>mag</c:v>
                  </c:pt>
                  <c:pt idx="53">
                    <c:v>giu</c:v>
                  </c:pt>
                  <c:pt idx="54">
                    <c:v>lug</c:v>
                  </c:pt>
                  <c:pt idx="55">
                    <c:v>ago</c:v>
                  </c:pt>
                  <c:pt idx="56">
                    <c:v>set</c:v>
                  </c:pt>
                  <c:pt idx="57">
                    <c:v>ott</c:v>
                  </c:pt>
                  <c:pt idx="58">
                    <c:v>nov</c:v>
                  </c:pt>
                  <c:pt idx="59">
                    <c:v>dic</c:v>
                  </c:pt>
                  <c:pt idx="60">
                    <c:v>gen</c:v>
                  </c:pt>
                  <c:pt idx="61">
                    <c:v>feb</c:v>
                  </c:pt>
                  <c:pt idx="62">
                    <c:v>mar</c:v>
                  </c:pt>
                  <c:pt idx="63">
                    <c:v>apr</c:v>
                  </c:pt>
                  <c:pt idx="64">
                    <c:v>mag</c:v>
                  </c:pt>
                  <c:pt idx="65">
                    <c:v>giu</c:v>
                  </c:pt>
                  <c:pt idx="66">
                    <c:v>lug</c:v>
                  </c:pt>
                  <c:pt idx="67">
                    <c:v>ago</c:v>
                  </c:pt>
                  <c:pt idx="68">
                    <c:v>set</c:v>
                  </c:pt>
                  <c:pt idx="69">
                    <c:v>ott</c:v>
                  </c:pt>
                  <c:pt idx="70">
                    <c:v>nov</c:v>
                  </c:pt>
                  <c:pt idx="71">
                    <c:v>dic</c:v>
                  </c:pt>
                  <c:pt idx="72">
                    <c:v>gen</c:v>
                  </c:pt>
                  <c:pt idx="73">
                    <c:v>feb</c:v>
                  </c:pt>
                  <c:pt idx="74">
                    <c:v>mar</c:v>
                  </c:pt>
                  <c:pt idx="75">
                    <c:v>apr</c:v>
                  </c:pt>
                  <c:pt idx="76">
                    <c:v>mag</c:v>
                  </c:pt>
                </c:lvl>
                <c:lvl>
                  <c:pt idx="0">
                    <c:v>2009</c:v>
                  </c:pt>
                  <c:pt idx="12">
                    <c:v>2010</c:v>
                  </c:pt>
                  <c:pt idx="24">
                    <c:v>2011</c:v>
                  </c:pt>
                  <c:pt idx="36">
                    <c:v>2012</c:v>
                  </c:pt>
                  <c:pt idx="48">
                    <c:v>2013</c:v>
                  </c:pt>
                  <c:pt idx="60">
                    <c:v>2014</c:v>
                  </c:pt>
                  <c:pt idx="72">
                    <c:v>2015</c:v>
                  </c:pt>
                </c:lvl>
              </c:multiLvlStrCache>
            </c:multiLvlStrRef>
          </c:cat>
          <c:val>
            <c:numRef>
              <c:f>Foglio1!$C$5:$C$81</c:f>
              <c:numCache>
                <c:formatCode>0.0%</c:formatCode>
                <c:ptCount val="77"/>
                <c:pt idx="0">
                  <c:v>-7.0269144376000001E-2</c:v>
                </c:pt>
                <c:pt idx="1">
                  <c:v>1.9052036960000001E-2</c:v>
                </c:pt>
                <c:pt idx="2">
                  <c:v>0.10087784259300001</c:v>
                </c:pt>
                <c:pt idx="3">
                  <c:v>3.8778919084000003E-2</c:v>
                </c:pt>
                <c:pt idx="4">
                  <c:v>0.133099848272</c:v>
                </c:pt>
                <c:pt idx="5">
                  <c:v>2.3831557621000001E-2</c:v>
                </c:pt>
                <c:pt idx="6">
                  <c:v>2.4208682155000001E-2</c:v>
                </c:pt>
                <c:pt idx="7">
                  <c:v>9.2185160343999997E-2</c:v>
                </c:pt>
                <c:pt idx="8">
                  <c:v>7.9694693740999994E-2</c:v>
                </c:pt>
                <c:pt idx="9">
                  <c:v>8.3629037643000004E-2</c:v>
                </c:pt>
                <c:pt idx="10">
                  <c:v>0.18152784778299999</c:v>
                </c:pt>
                <c:pt idx="11">
                  <c:v>0.18828414694199999</c:v>
                </c:pt>
                <c:pt idx="12">
                  <c:v>0.121228086979</c:v>
                </c:pt>
                <c:pt idx="13">
                  <c:v>-2.3406735878999999E-2</c:v>
                </c:pt>
                <c:pt idx="14">
                  <c:v>-2.8332580009000002E-2</c:v>
                </c:pt>
                <c:pt idx="15">
                  <c:v>-3.6324701754000002E-2</c:v>
                </c:pt>
                <c:pt idx="16">
                  <c:v>-7.1681026649999993E-2</c:v>
                </c:pt>
                <c:pt idx="17">
                  <c:v>-3.9399738702000003E-2</c:v>
                </c:pt>
                <c:pt idx="18">
                  <c:v>-0.108462650252</c:v>
                </c:pt>
                <c:pt idx="19">
                  <c:v>-5.3140988128E-2</c:v>
                </c:pt>
                <c:pt idx="20">
                  <c:v>-3.9026908238999999E-2</c:v>
                </c:pt>
                <c:pt idx="21">
                  <c:v>0.11672285234300001</c:v>
                </c:pt>
                <c:pt idx="22">
                  <c:v>0.15725189402100001</c:v>
                </c:pt>
                <c:pt idx="23">
                  <c:v>5.9835930884000001E-2</c:v>
                </c:pt>
                <c:pt idx="24">
                  <c:v>-5.5638937582000003E-2</c:v>
                </c:pt>
                <c:pt idx="25">
                  <c:v>2.379879717E-2</c:v>
                </c:pt>
                <c:pt idx="26">
                  <c:v>-7.2609409523000004E-2</c:v>
                </c:pt>
                <c:pt idx="27">
                  <c:v>-0.102594340688</c:v>
                </c:pt>
                <c:pt idx="28">
                  <c:v>-0.14251619029599999</c:v>
                </c:pt>
                <c:pt idx="29">
                  <c:v>-0.16577066593199999</c:v>
                </c:pt>
                <c:pt idx="30">
                  <c:v>-0.14461956432600001</c:v>
                </c:pt>
                <c:pt idx="31">
                  <c:v>-0.146497500211</c:v>
                </c:pt>
                <c:pt idx="32">
                  <c:v>-0.23324381122000001</c:v>
                </c:pt>
                <c:pt idx="33">
                  <c:v>-0.32987664911600001</c:v>
                </c:pt>
                <c:pt idx="34">
                  <c:v>-0.45598282578999999</c:v>
                </c:pt>
                <c:pt idx="35">
                  <c:v>-0.43500400752099999</c:v>
                </c:pt>
                <c:pt idx="36">
                  <c:v>-0.439707435167</c:v>
                </c:pt>
                <c:pt idx="37">
                  <c:v>-0.48458754920000002</c:v>
                </c:pt>
                <c:pt idx="38">
                  <c:v>-0.44856882053300001</c:v>
                </c:pt>
                <c:pt idx="39">
                  <c:v>-0.45143042090899999</c:v>
                </c:pt>
                <c:pt idx="40">
                  <c:v>-0.37530301675799999</c:v>
                </c:pt>
                <c:pt idx="41">
                  <c:v>-0.42125347499799998</c:v>
                </c:pt>
                <c:pt idx="42">
                  <c:v>-0.44223774025899998</c:v>
                </c:pt>
                <c:pt idx="43">
                  <c:v>-0.41939615340600001</c:v>
                </c:pt>
                <c:pt idx="44">
                  <c:v>-0.43121298329300001</c:v>
                </c:pt>
                <c:pt idx="45">
                  <c:v>-0.40233835143800001</c:v>
                </c:pt>
                <c:pt idx="46">
                  <c:v>-0.32196497975999999</c:v>
                </c:pt>
                <c:pt idx="47">
                  <c:v>-0.269881031183</c:v>
                </c:pt>
                <c:pt idx="48">
                  <c:v>-0.13721550627000001</c:v>
                </c:pt>
                <c:pt idx="49">
                  <c:v>-9.6465964055000006E-2</c:v>
                </c:pt>
                <c:pt idx="50">
                  <c:v>-9.2138122821999999E-2</c:v>
                </c:pt>
                <c:pt idx="51">
                  <c:v>-8.5753854921999995E-2</c:v>
                </c:pt>
                <c:pt idx="52">
                  <c:v>-0.120169591851</c:v>
                </c:pt>
                <c:pt idx="53">
                  <c:v>-5.8640455867999999E-2</c:v>
                </c:pt>
                <c:pt idx="54">
                  <c:v>1.7568337858999999E-2</c:v>
                </c:pt>
                <c:pt idx="55">
                  <c:v>4.1330215450999998E-2</c:v>
                </c:pt>
                <c:pt idx="56">
                  <c:v>7.3272807322999997E-2</c:v>
                </c:pt>
                <c:pt idx="57">
                  <c:v>1.2298920757999999E-2</c:v>
                </c:pt>
                <c:pt idx="58">
                  <c:v>7.5977556862000001E-2</c:v>
                </c:pt>
                <c:pt idx="59">
                  <c:v>6.5111603796999998E-2</c:v>
                </c:pt>
                <c:pt idx="60">
                  <c:v>0.104908742608</c:v>
                </c:pt>
                <c:pt idx="61">
                  <c:v>8.3555786497999995E-2</c:v>
                </c:pt>
                <c:pt idx="62">
                  <c:v>0.100255234448</c:v>
                </c:pt>
                <c:pt idx="63">
                  <c:v>0.12640053511999999</c:v>
                </c:pt>
                <c:pt idx="64">
                  <c:v>6.6272276645999995E-2</c:v>
                </c:pt>
                <c:pt idx="65">
                  <c:v>0.12928914097999999</c:v>
                </c:pt>
                <c:pt idx="66">
                  <c:v>0.18059900616899999</c:v>
                </c:pt>
                <c:pt idx="67">
                  <c:v>0.147486079958</c:v>
                </c:pt>
                <c:pt idx="68">
                  <c:v>0.14739703115899999</c:v>
                </c:pt>
                <c:pt idx="69">
                  <c:v>0.22102425880900001</c:v>
                </c:pt>
                <c:pt idx="70">
                  <c:v>0.2106808905</c:v>
                </c:pt>
                <c:pt idx="71">
                  <c:v>0.30564226394499999</c:v>
                </c:pt>
                <c:pt idx="72">
                  <c:v>0.225889893191</c:v>
                </c:pt>
                <c:pt idx="73">
                  <c:v>0.386718409303</c:v>
                </c:pt>
                <c:pt idx="74">
                  <c:v>0.49431674590899999</c:v>
                </c:pt>
                <c:pt idx="75">
                  <c:v>0.71929506291500001</c:v>
                </c:pt>
                <c:pt idx="76">
                  <c:v>0.84492536330000001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595328"/>
        <c:axId val="52605312"/>
      </c:lineChart>
      <c:catAx>
        <c:axId val="52595328"/>
        <c:scaling>
          <c:orientation val="minMax"/>
        </c:scaling>
        <c:delete val="0"/>
        <c:axPos val="b"/>
        <c:numFmt formatCode="[$-410]mmm\-yy;@" sourceLinked="0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/>
            </a:pPr>
            <a:endParaRPr lang="it-IT"/>
          </a:p>
        </c:txPr>
        <c:crossAx val="52605312"/>
        <c:crosses val="autoZero"/>
        <c:auto val="1"/>
        <c:lblAlgn val="ctr"/>
        <c:lblOffset val="100"/>
        <c:tickMarkSkip val="1"/>
        <c:noMultiLvlLbl val="0"/>
      </c:catAx>
      <c:valAx>
        <c:axId val="52605312"/>
        <c:scaling>
          <c:orientation val="minMax"/>
          <c:max val="1"/>
          <c:min val="-0.60000000000000009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5259532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98793329943542"/>
          <c:y val="2.5289946491495192E-2"/>
          <c:w val="0.84474779803475064"/>
          <c:h val="0.81266541958498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'd4.6; d4.7; d4.9'!$D$11</c:f>
              <c:strCache>
                <c:ptCount val="1"/>
                <c:pt idx="0">
                  <c:v>Erogazioni mutui (consuntivo)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trendline>
            <c:name>linea di tendenza (consuntivo)</c:name>
            <c:spPr>
              <a:ln w="25400">
                <a:solidFill>
                  <a:schemeClr val="tx1"/>
                </a:solidFill>
              </a:ln>
            </c:spPr>
            <c:trendlineType val="movingAvg"/>
            <c:period val="2"/>
            <c:dispRSqr val="0"/>
            <c:dispEq val="0"/>
          </c:trendline>
          <c:cat>
            <c:multiLvlStrRef>
              <c:f>'d4.6; d4.7; d4.9'!$B$64:$C$103</c:f>
              <c:multiLvlStrCache>
                <c:ptCount val="40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</c:lvl>
                <c:lvl>
                  <c:pt idx="0">
                    <c:v>2009</c:v>
                  </c:pt>
                  <c:pt idx="4">
                    <c:v>2010</c:v>
                  </c:pt>
                  <c:pt idx="8">
                    <c:v>2011</c:v>
                  </c:pt>
                  <c:pt idx="12">
                    <c:v>2012</c:v>
                  </c:pt>
                  <c:pt idx="16">
                    <c:v>2013</c:v>
                  </c:pt>
                  <c:pt idx="20">
                    <c:v>2014</c:v>
                  </c:pt>
                  <c:pt idx="24">
                    <c:v>2015</c:v>
                  </c:pt>
                  <c:pt idx="28">
                    <c:v>2016</c:v>
                  </c:pt>
                  <c:pt idx="32">
                    <c:v>2017</c:v>
                  </c:pt>
                  <c:pt idx="36">
                    <c:v>2018</c:v>
                  </c:pt>
                </c:lvl>
              </c:multiLvlStrCache>
            </c:multiLvlStrRef>
          </c:cat>
          <c:val>
            <c:numRef>
              <c:f>'d4.6; d4.7; d4.9'!$D$64:$D$103</c:f>
              <c:numCache>
                <c:formatCode>#,##0</c:formatCode>
                <c:ptCount val="40"/>
                <c:pt idx="0">
                  <c:v>11095.094999999999</c:v>
                </c:pt>
                <c:pt idx="1">
                  <c:v>13135.883</c:v>
                </c:pt>
                <c:pt idx="2">
                  <c:v>11414.467000000001</c:v>
                </c:pt>
                <c:pt idx="3">
                  <c:v>15401.42</c:v>
                </c:pt>
                <c:pt idx="4">
                  <c:v>13331.646000000001</c:v>
                </c:pt>
                <c:pt idx="5">
                  <c:v>15052.55</c:v>
                </c:pt>
                <c:pt idx="6">
                  <c:v>12344.434999999999</c:v>
                </c:pt>
                <c:pt idx="7">
                  <c:v>14862.991</c:v>
                </c:pt>
                <c:pt idx="8">
                  <c:v>13518.316999999999</c:v>
                </c:pt>
                <c:pt idx="9">
                  <c:v>14220.847</c:v>
                </c:pt>
                <c:pt idx="10">
                  <c:v>10364.198</c:v>
                </c:pt>
                <c:pt idx="11">
                  <c:v>11016.366</c:v>
                </c:pt>
                <c:pt idx="12">
                  <c:v>6243.7049999999999</c:v>
                </c:pt>
                <c:pt idx="13">
                  <c:v>6939.6689999999999</c:v>
                </c:pt>
                <c:pt idx="14">
                  <c:v>5331.5320000000002</c:v>
                </c:pt>
                <c:pt idx="15">
                  <c:v>6241.7629999999999</c:v>
                </c:pt>
                <c:pt idx="16">
                  <c:v>4949.9709999999995</c:v>
                </c:pt>
                <c:pt idx="17">
                  <c:v>5812.5339999999997</c:v>
                </c:pt>
                <c:pt idx="18">
                  <c:v>4966.2160000000003</c:v>
                </c:pt>
                <c:pt idx="19">
                  <c:v>5663.8</c:v>
                </c:pt>
                <c:pt idx="20">
                  <c:v>5237.7610000000004</c:v>
                </c:pt>
                <c:pt idx="21">
                  <c:v>6078.7619999999997</c:v>
                </c:pt>
                <c:pt idx="22">
                  <c:v>5746.1679999999997</c:v>
                </c:pt>
                <c:pt idx="23">
                  <c:v>7094.5159999999996</c:v>
                </c:pt>
                <c:pt idx="24">
                  <c:v>7072.8559999999998</c:v>
                </c:pt>
              </c:numCache>
            </c:numRef>
          </c:val>
        </c:ser>
        <c:ser>
          <c:idx val="1"/>
          <c:order val="1"/>
          <c:tx>
            <c:strRef>
              <c:f>'d4.6; d4.7; d4.9'!$E$11</c:f>
              <c:strCache>
                <c:ptCount val="1"/>
                <c:pt idx="0">
                  <c:v>Erogazioni mutui (previsioni)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>
                  <a:shade val="95000"/>
                  <a:satMod val="105000"/>
                </a:schemeClr>
              </a:solidFill>
            </a:ln>
          </c:spPr>
          <c:invertIfNegative val="0"/>
          <c:trendline>
            <c:name>linea di tendenza (previsioni)</c:name>
            <c:spPr>
              <a:ln w="25400">
                <a:solidFill>
                  <a:schemeClr val="tx1">
                    <a:shade val="95000"/>
                    <a:satMod val="105000"/>
                  </a:schemeClr>
                </a:solidFill>
                <a:prstDash val="dash"/>
              </a:ln>
            </c:spPr>
            <c:trendlineType val="movingAvg"/>
            <c:period val="2"/>
            <c:dispRSqr val="0"/>
            <c:dispEq val="0"/>
          </c:trendline>
          <c:cat>
            <c:multiLvlStrRef>
              <c:f>'d4.6; d4.7; d4.9'!$B$64:$C$103</c:f>
              <c:multiLvlStrCache>
                <c:ptCount val="40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</c:lvl>
                <c:lvl>
                  <c:pt idx="0">
                    <c:v>2009</c:v>
                  </c:pt>
                  <c:pt idx="4">
                    <c:v>2010</c:v>
                  </c:pt>
                  <c:pt idx="8">
                    <c:v>2011</c:v>
                  </c:pt>
                  <c:pt idx="12">
                    <c:v>2012</c:v>
                  </c:pt>
                  <c:pt idx="16">
                    <c:v>2013</c:v>
                  </c:pt>
                  <c:pt idx="20">
                    <c:v>2014</c:v>
                  </c:pt>
                  <c:pt idx="24">
                    <c:v>2015</c:v>
                  </c:pt>
                  <c:pt idx="28">
                    <c:v>2016</c:v>
                  </c:pt>
                  <c:pt idx="32">
                    <c:v>2017</c:v>
                  </c:pt>
                  <c:pt idx="36">
                    <c:v>2018</c:v>
                  </c:pt>
                </c:lvl>
              </c:multiLvlStrCache>
            </c:multiLvlStrRef>
          </c:cat>
          <c:val>
            <c:numRef>
              <c:f>'d4.6; d4.7; d4.9'!$E$64:$E$103</c:f>
              <c:numCache>
                <c:formatCode>General</c:formatCode>
                <c:ptCount val="40"/>
                <c:pt idx="25" formatCode="#,##0">
                  <c:v>7980.17</c:v>
                </c:pt>
                <c:pt idx="26" formatCode="#,##0">
                  <c:v>8558.65</c:v>
                </c:pt>
                <c:pt idx="27" formatCode="#,##0">
                  <c:v>9419.82</c:v>
                </c:pt>
                <c:pt idx="28" formatCode="#,##0">
                  <c:v>8884.5300000000007</c:v>
                </c:pt>
                <c:pt idx="29" formatCode="#,##0">
                  <c:v>9310.7099999999991</c:v>
                </c:pt>
                <c:pt idx="30" formatCode="#,##0">
                  <c:v>9161.86</c:v>
                </c:pt>
                <c:pt idx="31" formatCode="#,##0">
                  <c:v>10415.4</c:v>
                </c:pt>
                <c:pt idx="32" formatCode="#,##0">
                  <c:v>9464.4</c:v>
                </c:pt>
                <c:pt idx="33" formatCode="#,##0">
                  <c:v>10174.36</c:v>
                </c:pt>
                <c:pt idx="34" formatCode="#,##0">
                  <c:v>9753.7199999999993</c:v>
                </c:pt>
                <c:pt idx="35" formatCode="#,##0">
                  <c:v>11153.7</c:v>
                </c:pt>
                <c:pt idx="36" formatCode="#,##0">
                  <c:v>10067.620000000001</c:v>
                </c:pt>
                <c:pt idx="37" formatCode="#,##0">
                  <c:v>10751.524659999999</c:v>
                </c:pt>
                <c:pt idx="38" formatCode="#,##0">
                  <c:v>10253.187690000001</c:v>
                </c:pt>
                <c:pt idx="39" formatCode="#,##0">
                  <c:v>11629.963739999999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73"/>
        <c:axId val="54291456"/>
        <c:axId val="54293248"/>
      </c:barChart>
      <c:catAx>
        <c:axId val="5429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542932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4293248"/>
        <c:scaling>
          <c:orientation val="minMax"/>
          <c:max val="18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it-IT" b="0"/>
                  <a:t>Milioni €</a:t>
                </a:r>
              </a:p>
            </c:rich>
          </c:tx>
          <c:layout>
            <c:manualLayout>
              <c:xMode val="edge"/>
              <c:yMode val="edge"/>
              <c:x val="3.9929171609143677E-4"/>
              <c:y val="0.3105027601415921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54291456"/>
        <c:crosses val="autoZero"/>
        <c:crossBetween val="midCat"/>
        <c:majorUnit val="3000"/>
      </c:valAx>
    </c:plotArea>
    <c:legend>
      <c:legendPos val="r"/>
      <c:layout>
        <c:manualLayout>
          <c:xMode val="edge"/>
          <c:yMode val="edge"/>
          <c:x val="0.39312705409798887"/>
          <c:y val="5.1028842389176491E-4"/>
          <c:w val="0.36848814328390062"/>
          <c:h val="0.29206615598653829"/>
        </c:manualLayout>
      </c:layout>
      <c:overlay val="0"/>
      <c:txPr>
        <a:bodyPr/>
        <a:lstStyle/>
        <a:p>
          <a:pPr>
            <a:defRPr sz="1500"/>
          </a:pPr>
          <a:endParaRPr lang="it-I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it-IT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94837746190958"/>
          <c:y val="2.8571428571428591E-2"/>
          <c:w val="0.87385523306926294"/>
          <c:h val="0.87804724409448875"/>
        </c:manualLayout>
      </c:layout>
      <c:lineChart>
        <c:grouping val="standard"/>
        <c:varyColors val="0"/>
        <c:ser>
          <c:idx val="0"/>
          <c:order val="0"/>
          <c:tx>
            <c:strRef>
              <c:f>Dati!$B$3</c:f>
              <c:strCache>
                <c:ptCount val="1"/>
                <c:pt idx="0">
                  <c:v> Scenario base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9725514757101239E-2"/>
                  <c:y val="-4.157595425258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376097826046529E-2"/>
                  <c:y val="4.0017591535176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8305592092697079E-2"/>
                  <c:y val="-4.313437944402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059284782573556E-2"/>
                  <c:y val="3.4300792744437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7910602173829298E-2"/>
                  <c:y val="-1.7150396372218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843538260862005E-2"/>
                  <c:y val="-2.8583993953697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37606991990545E-2"/>
                  <c:y val="-4.157595425258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4754682586362087E-3"/>
                  <c:y val="-1.1433597581479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31681304347286E-3"/>
                  <c:y val="-1.1433597581479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2643349999937823E-2"/>
                  <c:y val="3.4300792744437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7376097826046529E-2"/>
                  <c:y val="-2.8583993953697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263362608694571E-2"/>
                  <c:y val="5.71679879073951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10106900869556559"/>
                  <c:y val="1.1433597581479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9.7791798107255523E-2"/>
                  <c:y val="5.7142857142857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4169422175702358E-2"/>
                  <c:y val="3.3149171270718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Dati!$A$19:$A$36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15*</c:v>
                </c:pt>
                <c:pt idx="16">
                  <c:v>16*</c:v>
                </c:pt>
                <c:pt idx="17">
                  <c:v>17*</c:v>
                </c:pt>
              </c:strCache>
            </c:strRef>
          </c:cat>
          <c:val>
            <c:numRef>
              <c:f>Dati!$B$19:$B$36</c:f>
              <c:numCache>
                <c:formatCode>#,##0</c:formatCode>
                <c:ptCount val="18"/>
                <c:pt idx="0">
                  <c:v>690478.07999999996</c:v>
                </c:pt>
                <c:pt idx="1">
                  <c:v>681264.25000000023</c:v>
                </c:pt>
                <c:pt idx="2">
                  <c:v>761522.16999999981</c:v>
                </c:pt>
                <c:pt idx="3">
                  <c:v>762085.86999999965</c:v>
                </c:pt>
                <c:pt idx="4">
                  <c:v>828036.5700000003</c:v>
                </c:pt>
                <c:pt idx="5">
                  <c:v>858476.31999999972</c:v>
                </c:pt>
                <c:pt idx="6">
                  <c:v>869307.53000000026</c:v>
                </c:pt>
                <c:pt idx="7">
                  <c:v>808827.07</c:v>
                </c:pt>
                <c:pt idx="8">
                  <c:v>684033.65000000037</c:v>
                </c:pt>
                <c:pt idx="9">
                  <c:v>609455.5</c:v>
                </c:pt>
                <c:pt idx="10">
                  <c:v>611878.02000000014</c:v>
                </c:pt>
                <c:pt idx="11">
                  <c:v>598224.08999999973</c:v>
                </c:pt>
                <c:pt idx="12">
                  <c:v>444018.00999999995</c:v>
                </c:pt>
                <c:pt idx="13">
                  <c:v>403124</c:v>
                </c:pt>
                <c:pt idx="14">
                  <c:v>417524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Dati!$C$3</c:f>
              <c:strCache>
                <c:ptCount val="1"/>
                <c:pt idx="0">
                  <c:v> Scenario tendenziale</c:v>
                </c:pt>
              </c:strCache>
            </c:strRef>
          </c:tx>
          <c:spPr>
            <a:ln w="31750">
              <a:solidFill>
                <a:schemeClr val="tx2"/>
              </a:solidFill>
              <a:prstDash val="dash"/>
            </a:ln>
          </c:spPr>
          <c:marker>
            <c:symbol val="circle"/>
            <c:size val="8"/>
            <c:spPr>
              <a:solidFill>
                <a:srgbClr val="008000"/>
              </a:solidFill>
              <a:ln>
                <a:noFill/>
              </a:ln>
            </c:spPr>
          </c:marker>
          <c:dPt>
            <c:idx val="11"/>
            <c:marker>
              <c:symbol val="none"/>
            </c:marker>
            <c:bubble3D val="0"/>
          </c:dPt>
          <c:dPt>
            <c:idx val="14"/>
            <c:marker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dPt>
            <c:idx val="15"/>
            <c:bubble3D val="0"/>
            <c:spPr>
              <a:ln w="31750">
                <a:solidFill>
                  <a:srgbClr val="008000"/>
                </a:solidFill>
                <a:prstDash val="dash"/>
              </a:ln>
            </c:spPr>
          </c:dPt>
          <c:dPt>
            <c:idx val="16"/>
            <c:bubble3D val="0"/>
            <c:spPr>
              <a:ln w="31750">
                <a:solidFill>
                  <a:srgbClr val="008000"/>
                </a:solidFill>
                <a:prstDash val="dash"/>
              </a:ln>
            </c:spPr>
          </c:dPt>
          <c:dPt>
            <c:idx val="17"/>
            <c:bubble3D val="0"/>
            <c:spPr>
              <a:ln w="31750">
                <a:solidFill>
                  <a:srgbClr val="008000"/>
                </a:solidFill>
                <a:prstDash val="dash"/>
              </a:ln>
            </c:spPr>
          </c:dPt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6.7374711665752512E-2"/>
                  <c:y val="-3.9489365846113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5.7721556955416725E-2"/>
                  <c:y val="-4.353880810976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1790400622116686E-7"/>
                  <c:y val="-5.680847925369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-0.1010690086955655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3.158406521736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0"/>
                  <c:y val="-3.4300792744437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Dati!$A$19:$A$36</c:f>
              <c:strCache>
                <c:ptCount val="18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15*</c:v>
                </c:pt>
                <c:pt idx="16">
                  <c:v>16*</c:v>
                </c:pt>
                <c:pt idx="17">
                  <c:v>17*</c:v>
                </c:pt>
              </c:strCache>
            </c:strRef>
          </c:cat>
          <c:val>
            <c:numRef>
              <c:f>Dati!$C$19:$C$36</c:f>
              <c:numCache>
                <c:formatCode>General</c:formatCode>
                <c:ptCount val="18"/>
                <c:pt idx="14" formatCode="#,##0">
                  <c:v>417524</c:v>
                </c:pt>
                <c:pt idx="15" formatCode="#,##0">
                  <c:v>445713.04393790796</c:v>
                </c:pt>
                <c:pt idx="16" formatCode="#,##0">
                  <c:v>472279.88490986545</c:v>
                </c:pt>
                <c:pt idx="17" formatCode="#,##0">
                  <c:v>490815.14022012829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223232"/>
        <c:axId val="54224768"/>
      </c:lineChart>
      <c:catAx>
        <c:axId val="5422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542247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54224768"/>
        <c:scaling>
          <c:orientation val="minMax"/>
          <c:max val="910000"/>
          <c:min val="3700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54223232"/>
        <c:crosses val="autoZero"/>
        <c:crossBetween val="between"/>
        <c:majorUnit val="60000"/>
        <c:minorUnit val="8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7485458630041"/>
          <c:y val="3.3448280705697268E-2"/>
          <c:w val="0.87746035212046547"/>
          <c:h val="0.86962027777777773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Dati!$F$5:$F$20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Dati!$G$5:$G$20</c:f>
              <c:numCache>
                <c:formatCode>0.0</c:formatCode>
                <c:ptCount val="16"/>
                <c:pt idx="0">
                  <c:v>7.6289461371335188</c:v>
                </c:pt>
                <c:pt idx="1">
                  <c:v>8.3882978844781686</c:v>
                </c:pt>
                <c:pt idx="2">
                  <c:v>9.3335592624257622</c:v>
                </c:pt>
                <c:pt idx="3">
                  <c:v>9.6165384208078741</c:v>
                </c:pt>
                <c:pt idx="4">
                  <c:v>10.791017628530453</c:v>
                </c:pt>
                <c:pt idx="5">
                  <c:v>8.4608832502359288</c:v>
                </c:pt>
                <c:pt idx="6">
                  <c:v>6.7650424855289604</c:v>
                </c:pt>
                <c:pt idx="7">
                  <c:v>5.5529131427696221</c:v>
                </c:pt>
                <c:pt idx="8">
                  <c:v>4.3035739465651757</c:v>
                </c:pt>
                <c:pt idx="9">
                  <c:v>-3.4314543769499606</c:v>
                </c:pt>
                <c:pt idx="10">
                  <c:v>-2.7836339547546829</c:v>
                </c:pt>
                <c:pt idx="11">
                  <c:v>-1.2559689117609518</c:v>
                </c:pt>
                <c:pt idx="12">
                  <c:v>-3.4313322991267214</c:v>
                </c:pt>
                <c:pt idx="13">
                  <c:v>-5.2176143727331699</c:v>
                </c:pt>
                <c:pt idx="14">
                  <c:v>-4.696717652553084</c:v>
                </c:pt>
                <c:pt idx="15">
                  <c:v>-3.1779663125741431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722368"/>
        <c:axId val="55723904"/>
      </c:lineChart>
      <c:catAx>
        <c:axId val="5572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55723904"/>
        <c:crosses val="autoZero"/>
        <c:auto val="1"/>
        <c:lblAlgn val="ctr"/>
        <c:lblOffset val="100"/>
        <c:noMultiLvlLbl val="0"/>
      </c:catAx>
      <c:valAx>
        <c:axId val="55723904"/>
        <c:scaling>
          <c:orientation val="minMax"/>
          <c:min val="-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it-IT" b="0"/>
                  <a:t>%</a:t>
                </a:r>
              </a:p>
            </c:rich>
          </c:tx>
          <c:layout>
            <c:manualLayout>
              <c:xMode val="edge"/>
              <c:yMode val="edge"/>
              <c:x val="2.5932367149758464E-3"/>
              <c:y val="0.4400186111111111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55722368"/>
        <c:crosses val="autoZero"/>
        <c:crossBetween val="between"/>
        <c:majorUnit val="2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it-IT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0.10922</cdr:x>
      <cdr:y>0.00279</cdr:y>
    </cdr:from>
    <cdr:to>
      <cdr:x>0.27078</cdr:x>
      <cdr:y>0.14764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871408" y="11017"/>
          <a:ext cx="1288974" cy="571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400" b="1" dirty="0" smtClean="0"/>
            <a:t>12,2%</a:t>
          </a:r>
          <a:endParaRPr lang="it-IT" sz="1400" b="1" dirty="0"/>
        </a:p>
        <a:p xmlns:a="http://schemas.openxmlformats.org/drawingml/2006/main">
          <a:pPr algn="ctr"/>
          <a:r>
            <a:rPr lang="it-IT" sz="1400" b="1" dirty="0"/>
            <a:t>(3.159.000)</a:t>
          </a:r>
        </a:p>
      </cdr:txBody>
    </cdr:sp>
  </cdr:relSizeAnchor>
  <cdr:relSizeAnchor xmlns:cdr="http://schemas.openxmlformats.org/drawingml/2006/chartDrawing">
    <cdr:from>
      <cdr:x>0.41182</cdr:x>
      <cdr:y>0.34254</cdr:y>
    </cdr:from>
    <cdr:to>
      <cdr:x>0.57181</cdr:x>
      <cdr:y>0.47714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3285600" y="1351459"/>
          <a:ext cx="1276459" cy="531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400" b="1" dirty="0" smtClean="0"/>
            <a:t>6,6%</a:t>
          </a:r>
          <a:endParaRPr lang="it-IT" sz="1400" b="1" dirty="0"/>
        </a:p>
        <a:p xmlns:a="http://schemas.openxmlformats.org/drawingml/2006/main">
          <a:pPr algn="ctr"/>
          <a:r>
            <a:rPr lang="it-IT" sz="1400" b="1" dirty="0"/>
            <a:t>(1.695.000)</a:t>
          </a:r>
        </a:p>
      </cdr:txBody>
    </cdr:sp>
  </cdr:relSizeAnchor>
  <cdr:relSizeAnchor xmlns:cdr="http://schemas.openxmlformats.org/drawingml/2006/chartDrawing">
    <cdr:from>
      <cdr:x>0.71724</cdr:x>
      <cdr:y>0.25965</cdr:y>
    </cdr:from>
    <cdr:to>
      <cdr:x>0.87836</cdr:x>
      <cdr:y>0.39616</cdr:y>
    </cdr:to>
    <cdr:sp macro="" textlink="">
      <cdr:nvSpPr>
        <cdr:cNvPr id="7" name="CasellaDiTesto 1"/>
        <cdr:cNvSpPr txBox="1"/>
      </cdr:nvSpPr>
      <cdr:spPr>
        <a:xfrm xmlns:a="http://schemas.openxmlformats.org/drawingml/2006/main">
          <a:off x="5722352" y="1024424"/>
          <a:ext cx="1285452" cy="538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400" b="1" dirty="0" smtClean="0"/>
            <a:t>8,0%</a:t>
          </a:r>
          <a:endParaRPr lang="it-IT" sz="1400" b="1" dirty="0"/>
        </a:p>
        <a:p xmlns:a="http://schemas.openxmlformats.org/drawingml/2006/main">
          <a:pPr algn="ctr"/>
          <a:r>
            <a:rPr lang="it-IT" sz="1400" b="1" dirty="0"/>
            <a:t>(2.070.000)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0.10019</cdr:x>
      <cdr:y>0.03977</cdr:y>
    </cdr:from>
    <cdr:to>
      <cdr:x>0.2184</cdr:x>
      <cdr:y>0.13603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76052" y="153340"/>
          <a:ext cx="915732" cy="371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400" b="1" dirty="0" smtClean="0"/>
            <a:t>74,6%</a:t>
          </a:r>
          <a:endParaRPr lang="it-IT" sz="1400" b="1" dirty="0"/>
        </a:p>
      </cdr:txBody>
    </cdr:sp>
  </cdr:relSizeAnchor>
  <cdr:relSizeAnchor xmlns:cdr="http://schemas.openxmlformats.org/drawingml/2006/chartDrawing">
    <cdr:from>
      <cdr:x>0.31737</cdr:x>
      <cdr:y>0.05406</cdr:y>
    </cdr:from>
    <cdr:to>
      <cdr:x>0.43032</cdr:x>
      <cdr:y>0.15031</cdr:y>
    </cdr:to>
    <cdr:sp macro="" textlink="">
      <cdr:nvSpPr>
        <cdr:cNvPr id="3" name="CasellaDiTesto 1"/>
        <cdr:cNvSpPr txBox="1"/>
      </cdr:nvSpPr>
      <cdr:spPr>
        <a:xfrm xmlns:a="http://schemas.openxmlformats.org/drawingml/2006/main">
          <a:off x="2458436" y="208438"/>
          <a:ext cx="874861" cy="371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400" b="1" dirty="0" smtClean="0"/>
            <a:t>73,3%</a:t>
          </a:r>
          <a:endParaRPr lang="it-IT" sz="1400" b="1" dirty="0"/>
        </a:p>
      </cdr:txBody>
    </cdr:sp>
  </cdr:relSizeAnchor>
  <cdr:relSizeAnchor xmlns:cdr="http://schemas.openxmlformats.org/drawingml/2006/chartDrawing">
    <cdr:from>
      <cdr:x>0.53243</cdr:x>
      <cdr:y>0.14547</cdr:y>
    </cdr:from>
    <cdr:to>
      <cdr:x>0.64649</cdr:x>
      <cdr:y>0.24172</cdr:y>
    </cdr:to>
    <cdr:sp macro="" textlink="">
      <cdr:nvSpPr>
        <cdr:cNvPr id="4" name="CasellaDiTesto 1"/>
        <cdr:cNvSpPr txBox="1"/>
      </cdr:nvSpPr>
      <cdr:spPr>
        <a:xfrm xmlns:a="http://schemas.openxmlformats.org/drawingml/2006/main">
          <a:off x="4124293" y="560909"/>
          <a:ext cx="883567" cy="371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400" b="1" dirty="0" smtClean="0"/>
            <a:t>64,8%</a:t>
          </a:r>
          <a:endParaRPr lang="it-IT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0.13746</cdr:x>
      <cdr:y>0.02762</cdr:y>
    </cdr:from>
    <cdr:to>
      <cdr:x>0.20393</cdr:x>
      <cdr:y>0.0884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577850" y="63500"/>
          <a:ext cx="279400" cy="13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 anchor="ctr"/>
        <a:lstStyle xmlns:a="http://schemas.openxmlformats.org/drawingml/2006/main"/>
        <a:p xmlns:a="http://schemas.openxmlformats.org/drawingml/2006/main">
          <a:pPr algn="ctr"/>
          <a:r>
            <a:rPr lang="it-IT" sz="1200" dirty="0"/>
            <a:t>51.047</a:t>
          </a:r>
        </a:p>
      </cdr:txBody>
    </cdr:sp>
  </cdr:relSizeAnchor>
  <cdr:relSizeAnchor xmlns:cdr="http://schemas.openxmlformats.org/drawingml/2006/chartDrawing">
    <cdr:from>
      <cdr:x>0.22205</cdr:x>
      <cdr:y>0.06906</cdr:y>
    </cdr:from>
    <cdr:to>
      <cdr:x>0.28852</cdr:x>
      <cdr:y>0.12983</cdr:y>
    </cdr:to>
    <cdr:sp macro="" textlink="">
      <cdr:nvSpPr>
        <cdr:cNvPr id="3" name="CasellaDiTesto 1"/>
        <cdr:cNvSpPr txBox="1"/>
      </cdr:nvSpPr>
      <cdr:spPr>
        <a:xfrm xmlns:a="http://schemas.openxmlformats.org/drawingml/2006/main">
          <a:off x="933450" y="158750"/>
          <a:ext cx="279400" cy="13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 dirty="0"/>
            <a:t>55.592</a:t>
          </a:r>
        </a:p>
      </cdr:txBody>
    </cdr:sp>
  </cdr:relSizeAnchor>
  <cdr:relSizeAnchor xmlns:cdr="http://schemas.openxmlformats.org/drawingml/2006/chartDrawing">
    <cdr:from>
      <cdr:x>0.31269</cdr:x>
      <cdr:y>0.12431</cdr:y>
    </cdr:from>
    <cdr:to>
      <cdr:x>0.37915</cdr:x>
      <cdr:y>0.18508</cdr:y>
    </cdr:to>
    <cdr:sp macro="" textlink="">
      <cdr:nvSpPr>
        <cdr:cNvPr id="4" name="CasellaDiTesto 1"/>
        <cdr:cNvSpPr txBox="1"/>
      </cdr:nvSpPr>
      <cdr:spPr>
        <a:xfrm xmlns:a="http://schemas.openxmlformats.org/drawingml/2006/main">
          <a:off x="1314450" y="285750"/>
          <a:ext cx="279400" cy="13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/>
            <a:t>49.120</a:t>
          </a:r>
        </a:p>
      </cdr:txBody>
    </cdr:sp>
  </cdr:relSizeAnchor>
  <cdr:relSizeAnchor xmlns:cdr="http://schemas.openxmlformats.org/drawingml/2006/chartDrawing">
    <cdr:from>
      <cdr:x>0.39426</cdr:x>
      <cdr:y>0.38674</cdr:y>
    </cdr:from>
    <cdr:to>
      <cdr:x>0.46073</cdr:x>
      <cdr:y>0.44751</cdr:y>
    </cdr:to>
    <cdr:sp macro="" textlink="">
      <cdr:nvSpPr>
        <cdr:cNvPr id="5" name="CasellaDiTesto 1"/>
        <cdr:cNvSpPr txBox="1"/>
      </cdr:nvSpPr>
      <cdr:spPr>
        <a:xfrm xmlns:a="http://schemas.openxmlformats.org/drawingml/2006/main">
          <a:off x="1657350" y="889000"/>
          <a:ext cx="279400" cy="13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 dirty="0"/>
            <a:t>24.757</a:t>
          </a:r>
        </a:p>
      </cdr:txBody>
    </cdr:sp>
  </cdr:relSizeAnchor>
  <cdr:relSizeAnchor xmlns:cdr="http://schemas.openxmlformats.org/drawingml/2006/chartDrawing">
    <cdr:from>
      <cdr:x>0.48036</cdr:x>
      <cdr:y>0.48343</cdr:y>
    </cdr:from>
    <cdr:to>
      <cdr:x>0.54683</cdr:x>
      <cdr:y>0.5442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2019300" y="1111250"/>
          <a:ext cx="279400" cy="13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/>
            <a:t>21.393</a:t>
          </a:r>
        </a:p>
      </cdr:txBody>
    </cdr:sp>
  </cdr:relSizeAnchor>
  <cdr:relSizeAnchor xmlns:cdr="http://schemas.openxmlformats.org/drawingml/2006/chartDrawing">
    <cdr:from>
      <cdr:x>0.56495</cdr:x>
      <cdr:y>0.43923</cdr:y>
    </cdr:from>
    <cdr:to>
      <cdr:x>0.63142</cdr:x>
      <cdr:y>0.5</cdr:y>
    </cdr:to>
    <cdr:sp macro="" textlink="">
      <cdr:nvSpPr>
        <cdr:cNvPr id="7" name="CasellaDiTesto 1"/>
        <cdr:cNvSpPr txBox="1"/>
      </cdr:nvSpPr>
      <cdr:spPr>
        <a:xfrm xmlns:a="http://schemas.openxmlformats.org/drawingml/2006/main">
          <a:off x="2374900" y="1009650"/>
          <a:ext cx="279400" cy="13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/>
            <a:t>24.157</a:t>
          </a:r>
        </a:p>
      </cdr:txBody>
    </cdr:sp>
  </cdr:relSizeAnchor>
  <cdr:relSizeAnchor xmlns:cdr="http://schemas.openxmlformats.org/drawingml/2006/chartDrawing">
    <cdr:from>
      <cdr:x>0.6435</cdr:x>
      <cdr:y>0.33425</cdr:y>
    </cdr:from>
    <cdr:to>
      <cdr:x>0.70997</cdr:x>
      <cdr:y>0.39503</cdr:y>
    </cdr:to>
    <cdr:sp macro="" textlink="">
      <cdr:nvSpPr>
        <cdr:cNvPr id="8" name="CasellaDiTesto 1"/>
        <cdr:cNvSpPr txBox="1"/>
      </cdr:nvSpPr>
      <cdr:spPr>
        <a:xfrm xmlns:a="http://schemas.openxmlformats.org/drawingml/2006/main">
          <a:off x="2705100" y="768350"/>
          <a:ext cx="279400" cy="13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 dirty="0"/>
            <a:t>33.031</a:t>
          </a:r>
        </a:p>
      </cdr:txBody>
    </cdr:sp>
  </cdr:relSizeAnchor>
  <cdr:relSizeAnchor xmlns:cdr="http://schemas.openxmlformats.org/drawingml/2006/chartDrawing">
    <cdr:from>
      <cdr:x>0.73867</cdr:x>
      <cdr:y>0.28453</cdr:y>
    </cdr:from>
    <cdr:to>
      <cdr:x>0.80514</cdr:x>
      <cdr:y>0.3453</cdr:y>
    </cdr:to>
    <cdr:sp macro="" textlink="">
      <cdr:nvSpPr>
        <cdr:cNvPr id="9" name="CasellaDiTesto 1"/>
        <cdr:cNvSpPr txBox="1"/>
      </cdr:nvSpPr>
      <cdr:spPr>
        <a:xfrm xmlns:a="http://schemas.openxmlformats.org/drawingml/2006/main">
          <a:off x="3105150" y="654050"/>
          <a:ext cx="279400" cy="13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 dirty="0"/>
            <a:t>37.773</a:t>
          </a:r>
        </a:p>
      </cdr:txBody>
    </cdr:sp>
  </cdr:relSizeAnchor>
  <cdr:relSizeAnchor xmlns:cdr="http://schemas.openxmlformats.org/drawingml/2006/chartDrawing">
    <cdr:from>
      <cdr:x>0.81873</cdr:x>
      <cdr:y>0.23204</cdr:y>
    </cdr:from>
    <cdr:to>
      <cdr:x>0.8852</cdr:x>
      <cdr:y>0.29282</cdr:y>
    </cdr:to>
    <cdr:sp macro="" textlink="">
      <cdr:nvSpPr>
        <cdr:cNvPr id="10" name="CasellaDiTesto 1"/>
        <cdr:cNvSpPr txBox="1"/>
      </cdr:nvSpPr>
      <cdr:spPr>
        <a:xfrm xmlns:a="http://schemas.openxmlformats.org/drawingml/2006/main">
          <a:off x="3441700" y="533400"/>
          <a:ext cx="279400" cy="13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/>
            <a:t>40.546</a:t>
          </a:r>
        </a:p>
      </cdr:txBody>
    </cdr:sp>
  </cdr:relSizeAnchor>
  <cdr:relSizeAnchor xmlns:cdr="http://schemas.openxmlformats.org/drawingml/2006/chartDrawing">
    <cdr:from>
      <cdr:x>0.9003</cdr:x>
      <cdr:y>0.1768</cdr:y>
    </cdr:from>
    <cdr:to>
      <cdr:x>0.96677</cdr:x>
      <cdr:y>0.23757</cdr:y>
    </cdr:to>
    <cdr:sp macro="" textlink="">
      <cdr:nvSpPr>
        <cdr:cNvPr id="11" name="CasellaDiTesto 1"/>
        <cdr:cNvSpPr txBox="1"/>
      </cdr:nvSpPr>
      <cdr:spPr>
        <a:xfrm xmlns:a="http://schemas.openxmlformats.org/drawingml/2006/main">
          <a:off x="3784600" y="406400"/>
          <a:ext cx="279400" cy="13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200" dirty="0"/>
            <a:t>42.702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0.59544</cdr:x>
      <cdr:y>0.61388</cdr:y>
    </cdr:from>
    <cdr:to>
      <cdr:x>0.97873</cdr:x>
      <cdr:y>0.90388</cdr:y>
    </cdr:to>
    <cdr:sp macro="" textlink="">
      <cdr:nvSpPr>
        <cdr:cNvPr id="3" name="Rettangolo 2"/>
        <cdr:cNvSpPr/>
      </cdr:nvSpPr>
      <cdr:spPr>
        <a:xfrm xmlns:a="http://schemas.openxmlformats.org/drawingml/2006/main">
          <a:off x="4930234" y="2209980"/>
          <a:ext cx="3173616" cy="1044000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100000">
              <a:schemeClr val="tx1">
                <a:lumMod val="65000"/>
                <a:lumOff val="35000"/>
                <a:alpha val="30000"/>
              </a:schemeClr>
            </a:gs>
            <a:gs pos="100000">
              <a:schemeClr val="bg1">
                <a:lumMod val="75000"/>
              </a:schemeClr>
            </a:gs>
            <a:gs pos="100000">
              <a:srgbClr val="D1C39F"/>
            </a:gs>
          </a:gsLst>
          <a:lin ang="5400000" scaled="0"/>
          <a:tileRect/>
        </a:gra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0.10414</cdr:x>
      <cdr:y>0.03741</cdr:y>
    </cdr:from>
    <cdr:to>
      <cdr:x>0.59554</cdr:x>
      <cdr:y>0.61241</cdr:y>
    </cdr:to>
    <cdr:sp macro="" textlink="">
      <cdr:nvSpPr>
        <cdr:cNvPr id="4" name="Rettangolo 3"/>
        <cdr:cNvSpPr/>
      </cdr:nvSpPr>
      <cdr:spPr>
        <a:xfrm xmlns:a="http://schemas.openxmlformats.org/drawingml/2006/main">
          <a:off x="862279" y="134676"/>
          <a:ext cx="4068792" cy="2070000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100000">
              <a:schemeClr val="tx2">
                <a:lumMod val="65000"/>
                <a:lumOff val="35000"/>
                <a:alpha val="30000"/>
              </a:schemeClr>
            </a:gs>
            <a:gs pos="100000">
              <a:schemeClr val="bg1">
                <a:lumMod val="75000"/>
              </a:schemeClr>
            </a:gs>
            <a:gs pos="100000">
              <a:srgbClr val="D1C39F"/>
            </a:gs>
          </a:gsLst>
          <a:lin ang="5400000" scaled="0"/>
          <a:tileRect/>
        </a:gra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0.27334</cdr:x>
      <cdr:y>0.22237</cdr:y>
    </cdr:from>
    <cdr:to>
      <cdr:x>0.38772</cdr:x>
      <cdr:y>0.3282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263235" y="800519"/>
          <a:ext cx="947057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600" b="1" dirty="0" smtClean="0"/>
            <a:t>+83,5%</a:t>
          </a:r>
          <a:endParaRPr lang="it-IT" sz="1600" b="1" dirty="0"/>
        </a:p>
      </cdr:txBody>
    </cdr:sp>
  </cdr:relSizeAnchor>
  <cdr:relSizeAnchor xmlns:cdr="http://schemas.openxmlformats.org/drawingml/2006/chartDrawing">
    <cdr:from>
      <cdr:x>0.80667</cdr:x>
      <cdr:y>0.6961</cdr:y>
    </cdr:from>
    <cdr:to>
      <cdr:x>0.92105</cdr:x>
      <cdr:y>0.80193</cdr:y>
    </cdr:to>
    <cdr:sp macro="" textlink="">
      <cdr:nvSpPr>
        <cdr:cNvPr id="5" name="CasellaDiTesto 1"/>
        <cdr:cNvSpPr txBox="1"/>
      </cdr:nvSpPr>
      <cdr:spPr>
        <a:xfrm xmlns:a="http://schemas.openxmlformats.org/drawingml/2006/main">
          <a:off x="6679206" y="2505947"/>
          <a:ext cx="947057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600" b="1" dirty="0" smtClean="0"/>
            <a:t>-21,7%</a:t>
          </a:r>
          <a:endParaRPr lang="it-IT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7203E-CB99-4FD2-8882-61BB963ECE73}" type="datetimeFigureOut">
              <a:rPr lang="it-IT" smtClean="0"/>
              <a:t>28/07/2015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5A765-7F70-428B-A864-073FC9FB7C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685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34C4B-E4E8-4E29-AFE9-1CEF34DD6CCB}" type="datetimeFigureOut">
              <a:rPr lang="it-IT" smtClean="0"/>
              <a:t>28/07/2015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5D167-D8F2-44B0-A7E5-5BB9944C0D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9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0BB60-F3A4-4AAF-8C3D-93D31F4E7FB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674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120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120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120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120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948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552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014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014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014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120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120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880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E91045-F671-4388-B444-AFEF7500B338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12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6EAA-4BCA-472D-972E-A689FE48C348}" type="datetime1">
              <a:rPr lang="it-IT" smtClean="0"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598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A80D-D443-45D6-9F8B-2DE49BF91641}" type="datetime1">
              <a:rPr lang="it-IT" smtClean="0"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01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EE94-0E67-4433-B9C1-BABA1A7D7E82}" type="datetime1">
              <a:rPr lang="it-IT" smtClean="0"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09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44A5-5F8E-4DFB-AF72-EC3D0BDC183B}" type="datetime1">
              <a:rPr lang="it-IT" smtClean="0"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46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59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988" y="692697"/>
            <a:ext cx="4613515" cy="164134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06" y="2852936"/>
            <a:ext cx="897099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4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>
            <a:lvl1pPr>
              <a:defRPr sz="1100">
                <a:solidFill>
                  <a:srgbClr val="336699"/>
                </a:solidFill>
                <a:latin typeface="+mn-lt"/>
              </a:defRPr>
            </a:lvl1pPr>
          </a:lstStyle>
          <a:p>
            <a:fld id="{48474A71-44D1-4A33-A079-9049C0E67782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95301" y="6545237"/>
            <a:ext cx="888568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/>
          <p:cNvSpPr txBox="1">
            <a:spLocks/>
          </p:cNvSpPr>
          <p:nvPr userDrawn="1"/>
        </p:nvSpPr>
        <p:spPr>
          <a:xfrm>
            <a:off x="495300" y="274638"/>
            <a:ext cx="7344021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100" b="0" kern="1200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Roma, 29 luglio 2015</a:t>
            </a:r>
          </a:p>
          <a:p>
            <a:pPr algn="l">
              <a:spcBef>
                <a:spcPts val="600"/>
              </a:spcBef>
            </a:pPr>
            <a:r>
              <a:rPr lang="it-IT" sz="1100" b="1" kern="1200" dirty="0" smtClean="0">
                <a:solidFill>
                  <a:srgbClr val="336699"/>
                </a:solidFill>
                <a:effectLst/>
                <a:latin typeface="+mj-lt"/>
                <a:ea typeface="+mj-ea"/>
                <a:cs typeface="+mj-cs"/>
              </a:rPr>
              <a:t>OSSERVATORIO NAZIONALE IMMOBILIARE TURISTICO </a:t>
            </a:r>
            <a:r>
              <a:rPr lang="it-IT" sz="1100" b="1" kern="1200" dirty="0" smtClean="0">
                <a:solidFill>
                  <a:srgbClr val="336699"/>
                </a:solidFill>
                <a:effectLst/>
                <a:latin typeface="+mj-lt"/>
                <a:ea typeface="+mj-ea"/>
                <a:cs typeface="+mj-cs"/>
              </a:rPr>
              <a:t>2015</a:t>
            </a:r>
            <a:endParaRPr lang="it-IT" sz="1100" dirty="0">
              <a:solidFill>
                <a:srgbClr val="336699"/>
              </a:solidFill>
              <a:latin typeface="+mn-lt"/>
            </a:endParaRP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579" y="310170"/>
            <a:ext cx="2007924" cy="71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50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6F2B-DBED-4501-ACC4-165C31F6479B}" type="datetime1">
              <a:rPr lang="it-IT" smtClean="0"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00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284C-2B4C-4705-B1B0-EE009FAB63E6}" type="datetime1">
              <a:rPr lang="it-IT" smtClean="0"/>
              <a:t>28/07/2015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374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862-A8EA-433C-9435-E5EC16C783C4}" type="datetime1">
              <a:rPr lang="it-IT" smtClean="0"/>
              <a:t>28/07/2015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8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5EF8-615A-4988-B044-3B32E03BD96E}" type="datetime1">
              <a:rPr lang="it-IT" smtClean="0"/>
              <a:t>28/07/2015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802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0395-E402-41F1-9CC8-E5275AD67B7A}" type="datetime1">
              <a:rPr lang="it-IT" smtClean="0"/>
              <a:t>28/07/2015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5567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E72A-1D7B-4D90-83C2-6C0F28988D04}" type="datetime1">
              <a:rPr lang="it-IT" smtClean="0"/>
              <a:t>28/07/2015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2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C571-CE78-41D0-B072-0EECF9F05E51}" type="datetime1">
              <a:rPr lang="it-IT" smtClean="0"/>
              <a:t>28/07/2015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64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685C-FCB8-4236-8957-DC62E1C34D77}" type="datetime1">
              <a:rPr lang="it-IT" smtClean="0"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6A32-5251-449E-90E3-942B51DB9A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32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3" r:id="rId23"/>
    <p:sldLayoutId id="2147483676" r:id="rId24"/>
    <p:sldLayoutId id="2147483678" r:id="rId25"/>
    <p:sldLayoutId id="2147483680" r:id="rId2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421052" y="6144398"/>
            <a:ext cx="390043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t-IT" sz="1600" dirty="0" smtClean="0">
                <a:solidFill>
                  <a:srgbClr val="336699"/>
                </a:solidFill>
              </a:rPr>
              <a:t>Roma, 29 luglio 2015</a:t>
            </a:r>
            <a:endParaRPr lang="it-IT" sz="1600" dirty="0">
              <a:solidFill>
                <a:srgbClr val="33669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34306" y="3556174"/>
            <a:ext cx="80871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dirty="0" smtClean="0">
                <a:solidFill>
                  <a:schemeClr val="bg1"/>
                </a:solidFill>
              </a:rPr>
              <a:t>OSSERVATORIO NAZIONALE IMMOBILIARE TURISTICO 2015 </a:t>
            </a:r>
          </a:p>
          <a:p>
            <a:pPr algn="r"/>
            <a:endParaRPr lang="it-IT" sz="2800" dirty="0">
              <a:solidFill>
                <a:schemeClr val="bg1"/>
              </a:solidFill>
            </a:endParaRPr>
          </a:p>
          <a:p>
            <a:pPr algn="r"/>
            <a:r>
              <a:rPr lang="it-IT" sz="2800" dirty="0" smtClean="0">
                <a:solidFill>
                  <a:schemeClr val="bg1"/>
                </a:solidFill>
              </a:rPr>
              <a:t>Il mercato delle case per vacanza</a:t>
            </a:r>
          </a:p>
        </p:txBody>
      </p:sp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844321"/>
            <a:ext cx="827224" cy="88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0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12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10</a:t>
            </a:fld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767312" y="5904953"/>
            <a:ext cx="804618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200" dirty="0"/>
              <a:t>Nota: dati Banca d’Italia per consuntivo; stima Nomisma per il II trimestre 2015; previsioni Nomisma dal III trimestre 2015.</a:t>
            </a:r>
          </a:p>
          <a:p>
            <a:pPr algn="just">
              <a:spcBef>
                <a:spcPts val="600"/>
              </a:spcBef>
            </a:pPr>
            <a:r>
              <a:rPr lang="it-IT" sz="1400" dirty="0"/>
              <a:t>Fonte: elaborazione Nomisma su dati Banca </a:t>
            </a:r>
            <a:r>
              <a:rPr lang="it-IT" sz="1400" dirty="0" smtClean="0"/>
              <a:t>d’Italia</a:t>
            </a:r>
            <a:endParaRPr lang="it-IT" sz="1400" dirty="0"/>
          </a:p>
        </p:txBody>
      </p:sp>
      <p:graphicFrame>
        <p:nvGraphicFramePr>
          <p:cNvPr id="16" name="Grafic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929993"/>
              </p:ext>
            </p:extLst>
          </p:nvPr>
        </p:nvGraphicFramePr>
        <p:xfrm>
          <a:off x="617517" y="2005070"/>
          <a:ext cx="8621485" cy="3602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493581" y="1084757"/>
            <a:ext cx="8905913" cy="707886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Italia – Importi erogati alle famiglie per l’acquisto di abitazioni: consuntivo e previsioni </a:t>
            </a:r>
            <a:r>
              <a:rPr lang="it-IT" b="0" i="1" dirty="0" smtClean="0"/>
              <a:t>(</a:t>
            </a:r>
            <a:r>
              <a:rPr lang="it-IT" b="0" i="1" dirty="0"/>
              <a:t>dati trimestrali a consuntivo in milioni di euro e previsioni)</a:t>
            </a: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806379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3" name="Rettangolo 2"/>
          <p:cNvSpPr/>
          <p:nvPr/>
        </p:nvSpPr>
        <p:spPr>
          <a:xfrm>
            <a:off x="781807" y="6032746"/>
            <a:ext cx="208813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dirty="0"/>
              <a:t>Fonte: </a:t>
            </a:r>
            <a:r>
              <a:rPr lang="it-IT" sz="1300" dirty="0" smtClean="0"/>
              <a:t>Agenzia delle Entrate</a:t>
            </a:r>
            <a:endParaRPr lang="it-IT" sz="1300" dirty="0"/>
          </a:p>
        </p:txBody>
      </p:sp>
      <p:sp>
        <p:nvSpPr>
          <p:cNvPr id="9" name="Rettangolo 8"/>
          <p:cNvSpPr/>
          <p:nvPr/>
        </p:nvSpPr>
        <p:spPr>
          <a:xfrm>
            <a:off x="816762" y="5672706"/>
            <a:ext cx="164840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dirty="0" smtClean="0"/>
              <a:t>* Previsioni Nomisma</a:t>
            </a:r>
            <a:endParaRPr lang="it-IT" sz="1300" dirty="0"/>
          </a:p>
        </p:txBody>
      </p:sp>
      <p:sp>
        <p:nvSpPr>
          <p:cNvPr id="14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11</a:t>
            </a:fld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493581" y="1238645"/>
            <a:ext cx="890591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Italia – Numero di compravendite residenziali annuali e previsioni</a:t>
            </a:r>
          </a:p>
        </p:txBody>
      </p:sp>
      <p:graphicFrame>
        <p:nvGraphicFramePr>
          <p:cNvPr id="19" name="Grafico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54509"/>
              </p:ext>
            </p:extLst>
          </p:nvPr>
        </p:nvGraphicFramePr>
        <p:xfrm>
          <a:off x="662524" y="1935678"/>
          <a:ext cx="8481476" cy="3491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6661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9" name="Rettangolo 8"/>
          <p:cNvSpPr/>
          <p:nvPr/>
        </p:nvSpPr>
        <p:spPr>
          <a:xfrm>
            <a:off x="703756" y="5886881"/>
            <a:ext cx="130112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300" dirty="0"/>
              <a:t>Fonte: </a:t>
            </a:r>
            <a:r>
              <a:rPr lang="it-IT" sz="1300" dirty="0" smtClean="0"/>
              <a:t>Nomisma</a:t>
            </a:r>
            <a:endParaRPr lang="it-IT" sz="1300" dirty="0"/>
          </a:p>
        </p:txBody>
      </p:sp>
      <p:sp>
        <p:nvSpPr>
          <p:cNvPr id="13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6A32-5251-449E-90E3-942B51DB9A92}" type="slidenum">
              <a:rPr lang="it-IT" smtClean="0"/>
              <a:t>12</a:t>
            </a:fld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493581" y="1238645"/>
            <a:ext cx="890591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13 grandi città – Variazioni semestrali dei prezzi correnti degli immobili </a:t>
            </a:r>
            <a:r>
              <a:rPr lang="it-IT" b="0" i="1" dirty="0"/>
              <a:t>(%)</a:t>
            </a:r>
            <a:endParaRPr lang="it-IT" b="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515136"/>
              </p:ext>
            </p:extLst>
          </p:nvPr>
        </p:nvGraphicFramePr>
        <p:xfrm>
          <a:off x="674576" y="2101932"/>
          <a:ext cx="8543922" cy="34082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442342"/>
                <a:gridCol w="1220316"/>
                <a:gridCol w="1220316"/>
                <a:gridCol w="1220316"/>
                <a:gridCol w="1220316"/>
                <a:gridCol w="1220316"/>
              </a:tblGrid>
              <a:tr h="681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 2013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II 2013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 2014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II 2014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 2015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1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Abitazioni nuove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-2,9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-2,0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-2,2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-1,7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-1,0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1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Abitazioni usate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-3,2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-2,2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-2,6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-1,8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-1,4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1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Uffici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-3,3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-2,3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-2,7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-1,7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-1,8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1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Negozi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-2,5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-1,9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-2,5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-1,7</a:t>
                      </a:r>
                      <a:endParaRPr lang="it-IT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-1,2</a:t>
                      </a:r>
                      <a:endParaRPr lang="it-IT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492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Rettangolo 7"/>
          <p:cNvSpPr/>
          <p:nvPr/>
        </p:nvSpPr>
        <p:spPr>
          <a:xfrm>
            <a:off x="826292" y="6018545"/>
            <a:ext cx="7216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</a:t>
            </a:r>
            <a:r>
              <a:rPr lang="it-IT" sz="1400" dirty="0" smtClean="0"/>
              <a:t>Nomisma</a:t>
            </a:r>
            <a:endParaRPr lang="it-IT" sz="1400" dirty="0"/>
          </a:p>
        </p:txBody>
      </p:sp>
      <p:sp>
        <p:nvSpPr>
          <p:cNvPr id="7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5456" y="1283185"/>
            <a:ext cx="890591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13 grandi città – Evoluzione dei prezzi delle abitazioni nel periodo </a:t>
            </a:r>
            <a:r>
              <a:rPr lang="it-IT" dirty="0" smtClean="0"/>
              <a:t>2000-2015</a:t>
            </a:r>
            <a:endParaRPr lang="it-IT" dirty="0"/>
          </a:p>
        </p:txBody>
      </p:sp>
      <p:graphicFrame>
        <p:nvGraphicFramePr>
          <p:cNvPr id="12" name="Grafic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08642"/>
              </p:ext>
            </p:extLst>
          </p:nvPr>
        </p:nvGraphicFramePr>
        <p:xfrm>
          <a:off x="794542" y="2010969"/>
          <a:ext cx="828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1466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Rettangolo 7"/>
          <p:cNvSpPr/>
          <p:nvPr/>
        </p:nvSpPr>
        <p:spPr>
          <a:xfrm>
            <a:off x="1795784" y="4864409"/>
            <a:ext cx="39109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Nomisma e </a:t>
            </a:r>
            <a:r>
              <a:rPr lang="it-IT" sz="1400" dirty="0" err="1"/>
              <a:t>Fimaa</a:t>
            </a:r>
            <a:r>
              <a:rPr lang="it-IT" sz="1400" dirty="0"/>
              <a:t>-Confcommercio</a:t>
            </a:r>
          </a:p>
        </p:txBody>
      </p:sp>
      <p:sp>
        <p:nvSpPr>
          <p:cNvPr id="7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5456" y="1283185"/>
            <a:ext cx="890591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Italia – Motivazione all’acquisto delle case per vacanze</a:t>
            </a:r>
            <a:endParaRPr lang="it-IT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810633"/>
              </p:ext>
            </p:extLst>
          </p:nvPr>
        </p:nvGraphicFramePr>
        <p:xfrm>
          <a:off x="1762704" y="2357608"/>
          <a:ext cx="5640637" cy="2071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2511"/>
                <a:gridCol w="1388126"/>
              </a:tblGrid>
              <a:tr h="662171">
                <a:tc>
                  <a:txBody>
                    <a:bodyPr/>
                    <a:lstStyle/>
                    <a:p>
                      <a:pPr marL="0" indent="271463" algn="l" fontAlgn="b"/>
                      <a:r>
                        <a:rPr lang="it-IT" sz="2000" u="none" strike="noStrike" dirty="0" smtClean="0">
                          <a:effectLst/>
                        </a:rPr>
                        <a:t>Per uso </a:t>
                      </a:r>
                      <a:r>
                        <a:rPr lang="it-IT" sz="2000" u="none" strike="noStrike" dirty="0">
                          <a:effectLst/>
                        </a:rPr>
                        <a:t>personale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61,6%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04500">
                <a:tc>
                  <a:txBody>
                    <a:bodyPr/>
                    <a:lstStyle/>
                    <a:p>
                      <a:pPr marL="0" indent="271463" algn="l" fontAlgn="b"/>
                      <a:r>
                        <a:rPr lang="it-IT" sz="2000" u="none" strike="noStrike" dirty="0">
                          <a:effectLst/>
                        </a:rPr>
                        <a:t>Per investimento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16,8%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04500">
                <a:tc>
                  <a:txBody>
                    <a:bodyPr/>
                    <a:lstStyle/>
                    <a:p>
                      <a:pPr marL="0" indent="271463" algn="l" fontAlgn="b"/>
                      <a:r>
                        <a:rPr lang="it-IT" sz="2000" u="none" strike="noStrike" dirty="0" smtClean="0">
                          <a:effectLst/>
                        </a:rPr>
                        <a:t>Misto (investimento e uso personale)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21,6%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88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8" name="Rettangolo 7"/>
          <p:cNvSpPr/>
          <p:nvPr/>
        </p:nvSpPr>
        <p:spPr>
          <a:xfrm>
            <a:off x="672060" y="5701691"/>
            <a:ext cx="39109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Nomisma e </a:t>
            </a:r>
            <a:r>
              <a:rPr lang="it-IT" sz="1400" dirty="0" err="1"/>
              <a:t>Fimaa</a:t>
            </a:r>
            <a:r>
              <a:rPr lang="it-IT" sz="1400" dirty="0"/>
              <a:t>-Confcommercio</a:t>
            </a:r>
          </a:p>
        </p:txBody>
      </p:sp>
      <p:sp>
        <p:nvSpPr>
          <p:cNvPr id="7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5456" y="1129297"/>
            <a:ext cx="8905913" cy="707886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Numero </a:t>
            </a:r>
            <a:r>
              <a:rPr lang="it-IT" dirty="0"/>
              <a:t>di compravendite di abitazioni </a:t>
            </a:r>
            <a:r>
              <a:rPr lang="it-IT" dirty="0" smtClean="0"/>
              <a:t>nelle località turistiche</a:t>
            </a:r>
            <a:br>
              <a:rPr lang="it-IT" dirty="0" smtClean="0"/>
            </a:br>
            <a:r>
              <a:rPr lang="it-IT" b="0" i="1" dirty="0" smtClean="0"/>
              <a:t>(variazioni </a:t>
            </a:r>
            <a:r>
              <a:rPr lang="it-IT" b="0" i="1" dirty="0"/>
              <a:t>% </a:t>
            </a:r>
            <a:r>
              <a:rPr lang="it-IT" b="0" i="1" dirty="0" smtClean="0"/>
              <a:t>annuali)</a:t>
            </a:r>
            <a:endParaRPr lang="it-IT" b="0" i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65693"/>
              </p:ext>
            </p:extLst>
          </p:nvPr>
        </p:nvGraphicFramePr>
        <p:xfrm>
          <a:off x="686450" y="2401675"/>
          <a:ext cx="8543925" cy="276523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203972"/>
                <a:gridCol w="1780554"/>
                <a:gridCol w="1780554"/>
                <a:gridCol w="1778845"/>
              </a:tblGrid>
              <a:tr h="55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 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2012/2011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2013/2012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2014/2013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30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0" cap="none" baseline="0" dirty="0" smtClean="0">
                          <a:effectLst/>
                        </a:rPr>
                        <a:t>Località marine </a:t>
                      </a:r>
                      <a:r>
                        <a:rPr lang="it-IT" sz="1400" b="0" cap="none" baseline="0" dirty="0" smtClean="0">
                          <a:effectLst/>
                        </a:rPr>
                        <a:t>(</a:t>
                      </a:r>
                      <a:r>
                        <a:rPr lang="it-IT" sz="1400" b="0" cap="none" baseline="0" dirty="0">
                          <a:effectLst/>
                        </a:rPr>
                        <a:t>118)</a:t>
                      </a:r>
                      <a:endParaRPr lang="it-IT" sz="1800" b="0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-27,3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-9,9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+4,6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30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0" cap="none" baseline="0" dirty="0" smtClean="0">
                          <a:effectLst/>
                        </a:rPr>
                        <a:t>Località montane </a:t>
                      </a:r>
                      <a:r>
                        <a:rPr lang="it-IT" sz="1400" b="0" cap="none" baseline="0" dirty="0" smtClean="0">
                          <a:effectLst/>
                        </a:rPr>
                        <a:t>(45)</a:t>
                      </a:r>
                      <a:endParaRPr lang="it-IT" sz="1400" b="0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-24,6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-6,9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-1,0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30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0" cap="none" baseline="0" dirty="0" smtClean="0">
                          <a:effectLst/>
                        </a:rPr>
                        <a:t>Località lacuali </a:t>
                      </a:r>
                      <a:r>
                        <a:rPr lang="it-IT" sz="1400" b="0" cap="none" baseline="0" dirty="0">
                          <a:effectLst/>
                        </a:rPr>
                        <a:t>(12)</a:t>
                      </a:r>
                      <a:endParaRPr lang="it-IT" sz="1400" b="0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-19,9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-3,4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-4,6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30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cap="none" baseline="0" dirty="0">
                          <a:effectLst/>
                        </a:rPr>
                        <a:t>Totale località turistiche</a:t>
                      </a:r>
                      <a:endParaRPr lang="it-IT" sz="1800" b="1" cap="none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cap="all" dirty="0">
                          <a:effectLst/>
                        </a:rPr>
                        <a:t>-26,5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cap="all" dirty="0">
                          <a:effectLst/>
                        </a:rPr>
                        <a:t>-9,1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cap="all" dirty="0">
                          <a:effectLst/>
                        </a:rPr>
                        <a:t>+3,2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362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7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5456" y="1283185"/>
            <a:ext cx="890591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Italia –</a:t>
            </a:r>
            <a:r>
              <a:rPr lang="it-IT" dirty="0" smtClean="0"/>
              <a:t> Prezzo </a:t>
            </a:r>
            <a:r>
              <a:rPr lang="it-IT" dirty="0"/>
              <a:t>medio di un’abitazione turistica </a:t>
            </a:r>
            <a:r>
              <a:rPr lang="it-IT" b="0" i="1" dirty="0" smtClean="0"/>
              <a:t>(variazioni </a:t>
            </a:r>
            <a:r>
              <a:rPr lang="it-IT" b="0" i="1" dirty="0"/>
              <a:t>% </a:t>
            </a:r>
            <a:r>
              <a:rPr lang="it-IT" b="0" i="1" dirty="0" smtClean="0"/>
              <a:t>annuali)</a:t>
            </a:r>
            <a:endParaRPr lang="it-IT" b="0" i="1" dirty="0"/>
          </a:p>
        </p:txBody>
      </p:sp>
      <p:sp>
        <p:nvSpPr>
          <p:cNvPr id="6" name="Rettangolo 5"/>
          <p:cNvSpPr/>
          <p:nvPr/>
        </p:nvSpPr>
        <p:spPr>
          <a:xfrm>
            <a:off x="738162" y="5701691"/>
            <a:ext cx="39109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Nomisma e </a:t>
            </a:r>
            <a:r>
              <a:rPr lang="it-IT" sz="1400" dirty="0" err="1"/>
              <a:t>Fimaa</a:t>
            </a:r>
            <a:r>
              <a:rPr lang="it-IT" sz="1400" dirty="0"/>
              <a:t>-Confcommercio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14264"/>
              </p:ext>
            </p:extLst>
          </p:nvPr>
        </p:nvGraphicFramePr>
        <p:xfrm>
          <a:off x="814608" y="1992680"/>
          <a:ext cx="8287608" cy="342761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03966"/>
                <a:gridCol w="682899"/>
                <a:gridCol w="759145"/>
                <a:gridCol w="795610"/>
                <a:gridCol w="797268"/>
                <a:gridCol w="835391"/>
                <a:gridCol w="838706"/>
                <a:gridCol w="974623"/>
              </a:tblGrid>
              <a:tr h="532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 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none" baseline="0" dirty="0">
                          <a:effectLst/>
                        </a:rPr>
                        <a:t>Top nuovi</a:t>
                      </a:r>
                      <a:endParaRPr lang="it-IT" sz="1800" b="1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none" baseline="0" dirty="0">
                          <a:effectLst/>
                        </a:rPr>
                        <a:t>Centrali usati</a:t>
                      </a:r>
                      <a:endParaRPr lang="it-IT" sz="1800" b="1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none" baseline="0" dirty="0">
                          <a:effectLst/>
                        </a:rPr>
                        <a:t>Periferici usati</a:t>
                      </a:r>
                      <a:endParaRPr lang="it-IT" sz="1800" b="1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none" baseline="0" dirty="0">
                          <a:effectLst/>
                        </a:rPr>
                        <a:t>Media</a:t>
                      </a:r>
                      <a:endParaRPr lang="it-IT" sz="1800" b="1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23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cap="none" baseline="0" dirty="0">
                          <a:effectLst/>
                        </a:rPr>
                        <a:t> </a:t>
                      </a:r>
                      <a:endParaRPr lang="it-IT" sz="1800" b="1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none" baseline="0" dirty="0" err="1" smtClean="0">
                          <a:effectLst/>
                        </a:rPr>
                        <a:t>Min</a:t>
                      </a:r>
                      <a:endParaRPr lang="it-IT" sz="1800" b="1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none" baseline="0">
                          <a:effectLst/>
                        </a:rPr>
                        <a:t>Max</a:t>
                      </a:r>
                      <a:endParaRPr lang="it-IT" sz="1800" b="1" cap="none" baseline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none" baseline="0" dirty="0" err="1">
                          <a:effectLst/>
                        </a:rPr>
                        <a:t>Min</a:t>
                      </a:r>
                      <a:endParaRPr lang="it-IT" sz="1800" b="1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none" baseline="0">
                          <a:effectLst/>
                        </a:rPr>
                        <a:t>Max</a:t>
                      </a:r>
                      <a:endParaRPr lang="it-IT" sz="1800" b="1" cap="none" baseline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none" baseline="0">
                          <a:effectLst/>
                        </a:rPr>
                        <a:t>Min</a:t>
                      </a:r>
                      <a:endParaRPr lang="it-IT" sz="1800" b="1" cap="none" baseline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none" baseline="0" dirty="0">
                          <a:effectLst/>
                        </a:rPr>
                        <a:t>Max</a:t>
                      </a:r>
                      <a:endParaRPr lang="it-IT" sz="1800" b="1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907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0" cap="none" baseline="0" dirty="0">
                          <a:effectLst/>
                        </a:rPr>
                        <a:t>Località marine</a:t>
                      </a:r>
                      <a:endParaRPr lang="it-IT" sz="1800" b="0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-5,0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-3,2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-6,4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-4,4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-7,2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-7,0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-5,2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7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0" cap="none" baseline="0" dirty="0">
                          <a:effectLst/>
                        </a:rPr>
                        <a:t>Località montane</a:t>
                      </a:r>
                      <a:endParaRPr lang="it-IT" sz="1800" b="0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-4,4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-3,2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-5,9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-4,0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-6,7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-6,1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-4,8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7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b="0" cap="none" baseline="0" dirty="0">
                          <a:effectLst/>
                        </a:rPr>
                        <a:t>Località lacuali</a:t>
                      </a:r>
                      <a:endParaRPr lang="it-IT" sz="1800" b="0" cap="none" baseline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-5,0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-3,3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-5,1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-5,2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>
                          <a:effectLst/>
                        </a:rPr>
                        <a:t>-7,0</a:t>
                      </a:r>
                      <a:endParaRPr lang="it-IT" sz="1800" b="1" cap="all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-5,7</a:t>
                      </a:r>
                      <a:endParaRPr lang="it-IT" sz="1800" b="1" cap="all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cap="all" dirty="0">
                          <a:effectLst/>
                        </a:rPr>
                        <a:t>-4,9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7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800" cap="none" baseline="0" dirty="0">
                          <a:effectLst/>
                        </a:rPr>
                        <a:t>Totale località turistiche</a:t>
                      </a:r>
                      <a:endParaRPr lang="it-IT" sz="1800" b="1" cap="none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cap="all" dirty="0">
                          <a:effectLst/>
                        </a:rPr>
                        <a:t>-4,8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cap="all" dirty="0">
                          <a:effectLst/>
                        </a:rPr>
                        <a:t>-3,2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cap="all" dirty="0">
                          <a:effectLst/>
                        </a:rPr>
                        <a:t>-6,2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cap="all" dirty="0">
                          <a:effectLst/>
                        </a:rPr>
                        <a:t>-4,3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cap="all" dirty="0">
                          <a:effectLst/>
                        </a:rPr>
                        <a:t>-7,1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cap="all" dirty="0">
                          <a:effectLst/>
                        </a:rPr>
                        <a:t>-6,6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cap="all" dirty="0">
                          <a:effectLst/>
                        </a:rPr>
                        <a:t>-5,0</a:t>
                      </a:r>
                      <a:endParaRPr lang="it-IT" sz="1800" b="1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110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7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5456" y="1129297"/>
            <a:ext cx="8905913" cy="707886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Italia – </a:t>
            </a:r>
            <a:r>
              <a:rPr lang="it-IT" dirty="0"/>
              <a:t>Evoluzione dei prezzi medi di compravendita delle case </a:t>
            </a:r>
            <a:r>
              <a:rPr lang="it-IT" dirty="0" smtClean="0"/>
              <a:t>per vacanza</a:t>
            </a:r>
            <a:br>
              <a:rPr lang="it-IT" dirty="0" smtClean="0"/>
            </a:br>
            <a:r>
              <a:rPr lang="it-IT" b="0" i="1" dirty="0" smtClean="0"/>
              <a:t>(</a:t>
            </a:r>
            <a:r>
              <a:rPr lang="it-IT" b="0" i="1" dirty="0"/>
              <a:t>Numeri indice, 2013 = </a:t>
            </a:r>
            <a:r>
              <a:rPr lang="it-IT" b="0" i="1" dirty="0" smtClean="0"/>
              <a:t>100)</a:t>
            </a:r>
            <a:endParaRPr lang="it-IT" b="0" i="1" dirty="0"/>
          </a:p>
        </p:txBody>
      </p:sp>
      <p:sp>
        <p:nvSpPr>
          <p:cNvPr id="6" name="Rettangolo 5"/>
          <p:cNvSpPr/>
          <p:nvPr/>
        </p:nvSpPr>
        <p:spPr>
          <a:xfrm>
            <a:off x="881383" y="6021184"/>
            <a:ext cx="39109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Nomisma e </a:t>
            </a:r>
            <a:r>
              <a:rPr lang="it-IT" sz="1400" dirty="0" err="1"/>
              <a:t>Fimaa</a:t>
            </a:r>
            <a:r>
              <a:rPr lang="it-IT" sz="1400" dirty="0"/>
              <a:t>-Confcommercio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869127"/>
              </p:ext>
            </p:extLst>
          </p:nvPr>
        </p:nvGraphicFramePr>
        <p:xfrm>
          <a:off x="788987" y="1905917"/>
          <a:ext cx="8338850" cy="395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4110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7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5456" y="1283185"/>
            <a:ext cx="890591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Variazione % annuale dei prezzi </a:t>
            </a:r>
            <a:r>
              <a:rPr lang="it-IT" dirty="0"/>
              <a:t>medi </a:t>
            </a:r>
            <a:r>
              <a:rPr lang="it-IT" dirty="0" smtClean="0"/>
              <a:t>delle </a:t>
            </a:r>
            <a:r>
              <a:rPr lang="it-IT" dirty="0"/>
              <a:t>case per </a:t>
            </a:r>
            <a:r>
              <a:rPr lang="it-IT" dirty="0" smtClean="0"/>
              <a:t>vacanze, per regione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771213" y="5789827"/>
            <a:ext cx="39109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Nomisma e </a:t>
            </a:r>
            <a:r>
              <a:rPr lang="it-IT" sz="1400" dirty="0" err="1"/>
              <a:t>Fimaa</a:t>
            </a:r>
            <a:r>
              <a:rPr lang="it-IT" sz="1400" dirty="0"/>
              <a:t>-Confcommercio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89389"/>
              </p:ext>
            </p:extLst>
          </p:nvPr>
        </p:nvGraphicFramePr>
        <p:xfrm>
          <a:off x="816631" y="1914130"/>
          <a:ext cx="8283563" cy="36493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08757"/>
                <a:gridCol w="951972"/>
                <a:gridCol w="1035586"/>
                <a:gridCol w="2038120"/>
                <a:gridCol w="1343877"/>
                <a:gridCol w="1156352"/>
                <a:gridCol w="848899"/>
              </a:tblGrid>
              <a:tr h="754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700" b="1" dirty="0">
                          <a:solidFill>
                            <a:schemeClr val="bg1"/>
                          </a:solidFill>
                          <a:effectLst/>
                        </a:rPr>
                        <a:t>-9%</a:t>
                      </a:r>
                      <a:endParaRPr lang="it-IT" sz="17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700" b="1" dirty="0">
                          <a:solidFill>
                            <a:schemeClr val="bg1"/>
                          </a:solidFill>
                          <a:effectLst/>
                        </a:rPr>
                        <a:t>-7,5%</a:t>
                      </a:r>
                      <a:endParaRPr lang="it-IT" sz="17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700" b="1" dirty="0">
                          <a:solidFill>
                            <a:schemeClr val="bg1"/>
                          </a:solidFill>
                          <a:effectLst/>
                        </a:rPr>
                        <a:t>-6%</a:t>
                      </a:r>
                      <a:endParaRPr lang="it-IT" sz="17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700" b="1" dirty="0">
                          <a:solidFill>
                            <a:schemeClr val="bg1"/>
                          </a:solidFill>
                          <a:effectLst/>
                        </a:rPr>
                        <a:t>Media località turistiche: -5%</a:t>
                      </a:r>
                      <a:endParaRPr lang="it-IT" sz="17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700" b="1" dirty="0">
                          <a:solidFill>
                            <a:schemeClr val="bg1"/>
                          </a:solidFill>
                          <a:effectLst/>
                        </a:rPr>
                        <a:t>-4%</a:t>
                      </a:r>
                      <a:endParaRPr lang="it-IT" sz="17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700" b="1" dirty="0">
                          <a:solidFill>
                            <a:schemeClr val="bg1"/>
                          </a:solidFill>
                          <a:effectLst/>
                        </a:rPr>
                        <a:t>-3%</a:t>
                      </a:r>
                      <a:endParaRPr lang="it-IT" sz="17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700" b="1" dirty="0">
                          <a:solidFill>
                            <a:schemeClr val="bg1"/>
                          </a:solidFill>
                          <a:effectLst/>
                        </a:rPr>
                        <a:t>-1%</a:t>
                      </a:r>
                      <a:endParaRPr lang="it-IT" sz="17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54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Abruzzo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Calabria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Basilicata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Emilia Romagna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Liguria</a:t>
                      </a:r>
                      <a:endParaRPr lang="it-IT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Friuli </a:t>
                      </a:r>
                      <a:r>
                        <a:rPr lang="it-IT" sz="1600" dirty="0" smtClean="0">
                          <a:effectLst/>
                        </a:rPr>
                        <a:t>Venezia</a:t>
                      </a:r>
                      <a:endParaRPr lang="it-IT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Giulia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Umbria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5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Marche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Lombardia - Toscana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Piemonte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5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Molise</a:t>
                      </a:r>
                      <a:endParaRPr lang="it-IT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Valle d'Aosta - Veneto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Puglia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5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Campania - Lazio</a:t>
                      </a:r>
                      <a:endParaRPr lang="it-IT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Trentino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Alto Adige</a:t>
                      </a:r>
                      <a:endParaRPr lang="it-IT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5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Sardegna - Sicilia</a:t>
                      </a:r>
                      <a:endParaRPr lang="it-IT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6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110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7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5456" y="1129297"/>
            <a:ext cx="8905913" cy="707886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Prime 15 località per prezzi massimi di compravendita di appartamenti</a:t>
            </a:r>
            <a:br>
              <a:rPr lang="it-IT" dirty="0"/>
            </a:br>
            <a:r>
              <a:rPr lang="it-IT" dirty="0"/>
              <a:t>top o nuovi </a:t>
            </a:r>
            <a:r>
              <a:rPr lang="it-IT" b="0" i="1" dirty="0"/>
              <a:t>(€/mq)</a:t>
            </a:r>
            <a:endParaRPr lang="it-IT" b="0" dirty="0"/>
          </a:p>
        </p:txBody>
      </p:sp>
      <p:sp>
        <p:nvSpPr>
          <p:cNvPr id="6" name="Rettangolo 5"/>
          <p:cNvSpPr/>
          <p:nvPr/>
        </p:nvSpPr>
        <p:spPr>
          <a:xfrm>
            <a:off x="484377" y="6245534"/>
            <a:ext cx="39109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Nomisma e </a:t>
            </a:r>
            <a:r>
              <a:rPr lang="it-IT" sz="1400" dirty="0" err="1"/>
              <a:t>Fimaa</a:t>
            </a:r>
            <a:r>
              <a:rPr lang="it-IT" sz="1400" dirty="0"/>
              <a:t>-Confcommercio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253817"/>
              </p:ext>
            </p:extLst>
          </p:nvPr>
        </p:nvGraphicFramePr>
        <p:xfrm>
          <a:off x="505458" y="1969805"/>
          <a:ext cx="8905911" cy="4324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2768"/>
                <a:gridCol w="1941800"/>
                <a:gridCol w="4111343"/>
              </a:tblGrid>
              <a:tr h="399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Località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Prezzi (€/mq)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bg1"/>
                          </a:solidFill>
                          <a:effectLst/>
                        </a:rPr>
                        <a:t>Movimento rispetto alla posizione occupata nel 2014</a:t>
                      </a:r>
                      <a:endParaRPr lang="it-IT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1. Santa Margherita Ligure (GE)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14.500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2. Forte dei Marmi (LU)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14.000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3. Capri (NA)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13.500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4. Madonna di Campiglio (TN)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12.700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5. Courmayeur (AO)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11.400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6. Cortina D'Ampezzo (BL)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11.000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7. Selva di Val Gardena (BZ)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9.800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8. Porto Cervo (OT)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9.600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9. Anacapri (NA)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9.300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0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10. Porto Rotondo (OT)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8.700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11. Sirmione (BS)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8.500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-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12. Corvara (BZ)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8.400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-1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13. Sestri Levante (GE)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8.300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14. Alassio (SV)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8.200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-2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14. Ortisei (BZ)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8.200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0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14. Sorrento (NA)</a:t>
                      </a:r>
                      <a:endParaRPr lang="it-IT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8.200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-2</a:t>
                      </a:r>
                      <a:endParaRPr lang="it-IT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694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84129" y="5959158"/>
            <a:ext cx="7722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Fonte: </a:t>
            </a:r>
            <a:r>
              <a:rPr lang="it-IT" sz="1400" dirty="0" err="1"/>
              <a:t>Oecd</a:t>
            </a:r>
            <a:r>
              <a:rPr lang="it-IT" sz="1400" dirty="0"/>
              <a:t>, </a:t>
            </a:r>
            <a:r>
              <a:rPr lang="it-IT" sz="1400" dirty="0" err="1"/>
              <a:t>Economic</a:t>
            </a:r>
            <a:r>
              <a:rPr lang="it-IT" sz="1400" dirty="0"/>
              <a:t> Outlook, giugno 2015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93581" y="1155521"/>
            <a:ext cx="890591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Previsioni di crescita del PIL </a:t>
            </a:r>
            <a:r>
              <a:rPr lang="it-IT" sz="2000" i="1" dirty="0">
                <a:solidFill>
                  <a:schemeClr val="bg1"/>
                </a:solidFill>
              </a:rPr>
              <a:t>(variazioni %)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4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2</a:t>
            </a:fld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257097"/>
              </p:ext>
            </p:extLst>
          </p:nvPr>
        </p:nvGraphicFramePr>
        <p:xfrm>
          <a:off x="584128" y="1995049"/>
          <a:ext cx="8702375" cy="3420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475"/>
                <a:gridCol w="1740475"/>
                <a:gridCol w="1740475"/>
                <a:gridCol w="1740475"/>
                <a:gridCol w="1740475"/>
              </a:tblGrid>
              <a:tr h="356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2013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2014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2015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2016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61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Mondo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3,3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3,3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3,1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3,8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61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STATI UNITI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2,2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2,4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2,0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2,8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61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GIAPPONE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1,6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-0,1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0,7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1,4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61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CINA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7,7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7,4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6,8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6,7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61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AREA EURO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-0,3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0,9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1,4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2,1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8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    Germania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0,2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1,6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1,6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2,3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8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    Francia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0,7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0,2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1,1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1,7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8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    Spagna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-1,2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1,4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2,9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2,8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8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    Italia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-1,7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-0,4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0,6</a:t>
                      </a:r>
                      <a:endParaRPr lang="it-IT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1,5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1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93581" y="1155521"/>
            <a:ext cx="890591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Spesa per consumi e fiducia delle famiglie</a:t>
            </a:r>
          </a:p>
        </p:txBody>
      </p:sp>
      <p:sp>
        <p:nvSpPr>
          <p:cNvPr id="4" name="Rettangolo 3"/>
          <p:cNvSpPr/>
          <p:nvPr/>
        </p:nvSpPr>
        <p:spPr>
          <a:xfrm>
            <a:off x="493581" y="5951908"/>
            <a:ext cx="3203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Fonte: elaborazioni Nomisma su dati Istat</a:t>
            </a:r>
          </a:p>
        </p:txBody>
      </p:sp>
      <p:graphicFrame>
        <p:nvGraphicFramePr>
          <p:cNvPr id="5" name="Gra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75810"/>
              </p:ext>
            </p:extLst>
          </p:nvPr>
        </p:nvGraphicFramePr>
        <p:xfrm>
          <a:off x="676895" y="1888177"/>
          <a:ext cx="8514606" cy="3752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44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085106"/>
              </p:ext>
            </p:extLst>
          </p:nvPr>
        </p:nvGraphicFramePr>
        <p:xfrm>
          <a:off x="1108177" y="2037113"/>
          <a:ext cx="7877667" cy="358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tangolo 5"/>
          <p:cNvSpPr/>
          <p:nvPr/>
        </p:nvSpPr>
        <p:spPr>
          <a:xfrm>
            <a:off x="624069" y="6014968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elaborazioni </a:t>
            </a:r>
            <a:r>
              <a:rPr lang="it-IT" sz="1400" dirty="0"/>
              <a:t>Nomisma su dati Istat e stime Nomisma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93581" y="1155521"/>
            <a:ext cx="890591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 err="1"/>
              <a:t>Pil</a:t>
            </a:r>
            <a:r>
              <a:rPr lang="it-IT" dirty="0"/>
              <a:t> pro-capite reale (2007=1): quando verrà recuperato il livello pre-crisi</a:t>
            </a:r>
          </a:p>
        </p:txBody>
      </p:sp>
      <p:sp>
        <p:nvSpPr>
          <p:cNvPr id="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24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4" name="Rettangolo 3"/>
          <p:cNvSpPr/>
          <p:nvPr/>
        </p:nvSpPr>
        <p:spPr>
          <a:xfrm>
            <a:off x="1154698" y="5989209"/>
            <a:ext cx="27122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</a:t>
            </a:r>
            <a:r>
              <a:rPr lang="it-IT" sz="1400" dirty="0" smtClean="0"/>
              <a:t>Indagine Nomisma </a:t>
            </a:r>
            <a:r>
              <a:rPr lang="it-IT" sz="1400" dirty="0"/>
              <a:t>2015</a:t>
            </a:r>
          </a:p>
        </p:txBody>
      </p:sp>
      <p:graphicFrame>
        <p:nvGraphicFramePr>
          <p:cNvPr id="10" name="Grafic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319374"/>
              </p:ext>
            </p:extLst>
          </p:nvPr>
        </p:nvGraphicFramePr>
        <p:xfrm>
          <a:off x="957392" y="2028484"/>
          <a:ext cx="7978290" cy="394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493581" y="1155521"/>
            <a:ext cx="8905913" cy="400110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Manifestazioni di interesse all’acquisto delle famiglie nei prossimi 12 mesi</a:t>
            </a:r>
            <a:endParaRPr lang="it-IT" altLang="it-IT" i="1" baseline="30000" dirty="0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9736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023158"/>
              </p:ext>
            </p:extLst>
          </p:nvPr>
        </p:nvGraphicFramePr>
        <p:xfrm>
          <a:off x="603846" y="1946699"/>
          <a:ext cx="8704430" cy="414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493581" y="1084758"/>
            <a:ext cx="8905913" cy="707886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Tipologia di utilizzo da parte di chi manifesta interesse all’acquisto di un'abitazione nei prossimi 12 mesi</a:t>
            </a:r>
            <a:endParaRPr lang="it-IT" altLang="it-IT" i="1" baseline="30000" dirty="0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044528" y="6022260"/>
            <a:ext cx="27122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</a:t>
            </a:r>
            <a:r>
              <a:rPr lang="it-IT" sz="1400" dirty="0" smtClean="0"/>
              <a:t>Indagine Nomisma </a:t>
            </a:r>
            <a:r>
              <a:rPr lang="it-IT" sz="1400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1106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53777"/>
              </p:ext>
            </p:extLst>
          </p:nvPr>
        </p:nvGraphicFramePr>
        <p:xfrm>
          <a:off x="1073450" y="1961002"/>
          <a:ext cx="7746174" cy="385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493581" y="1084758"/>
            <a:ext cx="8905913" cy="707886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Intenzione di accendere un mutuo per le famiglie che manifestano un interesse all’acquisto </a:t>
            </a:r>
            <a:r>
              <a:rPr lang="it-IT" dirty="0" smtClean="0"/>
              <a:t>di </a:t>
            </a:r>
            <a:r>
              <a:rPr lang="it-IT" dirty="0"/>
              <a:t>un'abitazione nei prossimi 12 mesi</a:t>
            </a:r>
            <a:endParaRPr lang="it-IT" altLang="it-IT" i="1" baseline="30000" dirty="0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330970" y="6022260"/>
            <a:ext cx="27122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</a:t>
            </a:r>
            <a:r>
              <a:rPr lang="it-IT" sz="1400" dirty="0" smtClean="0"/>
              <a:t>Indagine Nomisma </a:t>
            </a:r>
            <a:r>
              <a:rPr lang="it-IT" sz="1400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54713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93581" y="1084758"/>
            <a:ext cx="8905913" cy="707886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Andamento della domanda di mutui dal </a:t>
            </a:r>
            <a:r>
              <a:rPr lang="it-IT" dirty="0" smtClean="0"/>
              <a:t>2009 al </a:t>
            </a:r>
            <a:r>
              <a:rPr lang="it-IT" dirty="0"/>
              <a:t>2015 </a:t>
            </a:r>
            <a:r>
              <a:rPr lang="it-IT" b="0" i="1" dirty="0"/>
              <a:t>(variazione % su anno precedente; domanda ponderata sui giorni lavorativi)</a:t>
            </a:r>
            <a:endParaRPr lang="it-IT" altLang="it-IT" b="0" i="1" baseline="30000" dirty="0"/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8</a:t>
            </a:fld>
            <a:endParaRPr lang="it-IT" dirty="0"/>
          </a:p>
        </p:txBody>
      </p:sp>
      <p:graphicFrame>
        <p:nvGraphicFramePr>
          <p:cNvPr id="6" name="Gra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15559"/>
              </p:ext>
            </p:extLst>
          </p:nvPr>
        </p:nvGraphicFramePr>
        <p:xfrm>
          <a:off x="688769" y="1995055"/>
          <a:ext cx="8514608" cy="3752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tangolo 6"/>
          <p:cNvSpPr/>
          <p:nvPr/>
        </p:nvSpPr>
        <p:spPr>
          <a:xfrm>
            <a:off x="988548" y="6043018"/>
            <a:ext cx="10936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</a:t>
            </a:r>
            <a:r>
              <a:rPr lang="it-IT" sz="1400" dirty="0" err="1" smtClean="0"/>
              <a:t>Crif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3424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 altLang="it-IT"/>
          </a:p>
        </p:txBody>
      </p:sp>
      <p:sp>
        <p:nvSpPr>
          <p:cNvPr id="18" name="Rettangolo 17"/>
          <p:cNvSpPr/>
          <p:nvPr/>
        </p:nvSpPr>
        <p:spPr>
          <a:xfrm>
            <a:off x="643356" y="5937578"/>
            <a:ext cx="8736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/>
              <a:t>Fonte: </a:t>
            </a:r>
            <a:r>
              <a:rPr lang="it-IT" sz="1400" dirty="0" smtClean="0"/>
              <a:t>Banca </a:t>
            </a:r>
            <a:r>
              <a:rPr lang="it-IT" sz="1400" dirty="0"/>
              <a:t>d’Italia - Segnalazioni di vigilanza consolidate per i gruppi bancari e individuali per le banche non appartenenti a gruppi.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t="18750" b="17187"/>
          <a:stretch>
            <a:fillRect/>
          </a:stretch>
        </p:blipFill>
        <p:spPr bwMode="auto">
          <a:xfrm>
            <a:off x="493582" y="1851940"/>
            <a:ext cx="890591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818541" y="5019001"/>
            <a:ext cx="8561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Note:</a:t>
            </a:r>
          </a:p>
          <a:p>
            <a:pPr marL="228600" indent="-228600">
              <a:buAutoNum type="arabicParenBoth"/>
            </a:pPr>
            <a:r>
              <a:rPr lang="it-IT" sz="1200" dirty="0" smtClean="0"/>
              <a:t>Sono </a:t>
            </a:r>
            <a:r>
              <a:rPr lang="it-IT" sz="1200" dirty="0"/>
              <a:t>compresi i gruppi e le banche filiazioni di intermediari esteri. </a:t>
            </a:r>
            <a:endParaRPr lang="it-IT" sz="1200" dirty="0" smtClean="0"/>
          </a:p>
          <a:p>
            <a:pPr marL="228600" indent="-228600">
              <a:buAutoNum type="arabicParenBoth"/>
            </a:pPr>
            <a:r>
              <a:rPr lang="it-IT" sz="1200" dirty="0" smtClean="0"/>
              <a:t>Scala </a:t>
            </a:r>
            <a:r>
              <a:rPr lang="it-IT" sz="1200" dirty="0"/>
              <a:t>di destra</a:t>
            </a:r>
            <a:r>
              <a:rPr lang="it-IT" sz="1200" dirty="0" smtClean="0"/>
              <a:t>.</a:t>
            </a:r>
          </a:p>
          <a:p>
            <a:r>
              <a:rPr lang="it-IT" sz="1200" dirty="0" smtClean="0"/>
              <a:t>(</a:t>
            </a:r>
            <a:r>
              <a:rPr lang="it-IT" sz="1200" dirty="0"/>
              <a:t>3) Dati provvisori.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93581" y="1084758"/>
            <a:ext cx="8905913" cy="707886"/>
          </a:xfrm>
          <a:prstGeom prst="rect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Qualità del credito delle banche e dei gruppi bancari italiani:</a:t>
            </a:r>
          </a:p>
          <a:p>
            <a:r>
              <a:rPr lang="it-IT" dirty="0"/>
              <a:t>incidenze e tassi di copertura dei crediti deteriorati </a:t>
            </a:r>
            <a:r>
              <a:rPr lang="it-IT" b="0" i="1" dirty="0"/>
              <a:t>(valori percentuali)</a:t>
            </a:r>
            <a:endParaRPr lang="it-IT" b="0" dirty="0"/>
          </a:p>
        </p:txBody>
      </p:sp>
      <p:sp>
        <p:nvSpPr>
          <p:cNvPr id="7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99300" y="6520260"/>
            <a:ext cx="2311400" cy="365125"/>
          </a:xfrm>
        </p:spPr>
        <p:txBody>
          <a:bodyPr/>
          <a:lstStyle/>
          <a:p>
            <a:fld id="{48474A71-44D1-4A33-A079-9049C0E67782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2600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6482</TotalTime>
  <Words>1043</Words>
  <Application>Microsoft Office PowerPoint</Application>
  <PresentationFormat>A4 (21x29,7 cm)</PresentationFormat>
  <Paragraphs>379</Paragraphs>
  <Slides>19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Morachioli</dc:creator>
  <cp:lastModifiedBy>Ragaini</cp:lastModifiedBy>
  <cp:revision>202</cp:revision>
  <dcterms:created xsi:type="dcterms:W3CDTF">2015-06-05T09:56:32Z</dcterms:created>
  <dcterms:modified xsi:type="dcterms:W3CDTF">2015-07-28T08:10:01Z</dcterms:modified>
</cp:coreProperties>
</file>