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944" r:id="rId2"/>
    <p:sldId id="708" r:id="rId3"/>
    <p:sldId id="925" r:id="rId4"/>
    <p:sldId id="1179" r:id="rId5"/>
    <p:sldId id="1223" r:id="rId6"/>
    <p:sldId id="1214" r:id="rId7"/>
    <p:sldId id="1135" r:id="rId8"/>
    <p:sldId id="1115" r:id="rId9"/>
    <p:sldId id="1116" r:id="rId10"/>
    <p:sldId id="1117" r:id="rId11"/>
    <p:sldId id="1215" r:id="rId12"/>
    <p:sldId id="1118" r:id="rId13"/>
    <p:sldId id="1220" r:id="rId14"/>
    <p:sldId id="1119" r:id="rId15"/>
    <p:sldId id="1138" r:id="rId16"/>
    <p:sldId id="1120" r:id="rId17"/>
    <p:sldId id="1121" r:id="rId18"/>
    <p:sldId id="1139" r:id="rId19"/>
    <p:sldId id="1207" r:id="rId20"/>
    <p:sldId id="1209" r:id="rId21"/>
    <p:sldId id="1210" r:id="rId22"/>
    <p:sldId id="1221" r:id="rId23"/>
    <p:sldId id="1211" r:id="rId24"/>
    <p:sldId id="1212" r:id="rId25"/>
    <p:sldId id="1213" r:id="rId26"/>
    <p:sldId id="1122" r:id="rId27"/>
    <p:sldId id="1123" r:id="rId28"/>
    <p:sldId id="1204" r:id="rId29"/>
    <p:sldId id="1206" r:id="rId30"/>
    <p:sldId id="1140" r:id="rId31"/>
    <p:sldId id="1124" r:id="rId32"/>
    <p:sldId id="1125" r:id="rId33"/>
    <p:sldId id="1216" r:id="rId34"/>
    <p:sldId id="1178" r:id="rId35"/>
    <p:sldId id="1177" r:id="rId36"/>
    <p:sldId id="1126" r:id="rId37"/>
    <p:sldId id="1136" r:id="rId38"/>
    <p:sldId id="1128" r:id="rId39"/>
    <p:sldId id="1127" r:id="rId40"/>
    <p:sldId id="1129" r:id="rId41"/>
    <p:sldId id="1130" r:id="rId42"/>
    <p:sldId id="1131" r:id="rId43"/>
    <p:sldId id="1132" r:id="rId44"/>
    <p:sldId id="1133" r:id="rId45"/>
    <p:sldId id="1134" r:id="rId46"/>
    <p:sldId id="1217" r:id="rId47"/>
    <p:sldId id="1224" r:id="rId48"/>
    <p:sldId id="1144" r:id="rId49"/>
    <p:sldId id="1146" r:id="rId50"/>
    <p:sldId id="1147" r:id="rId51"/>
    <p:sldId id="1218" r:id="rId52"/>
    <p:sldId id="1188" r:id="rId53"/>
    <p:sldId id="1189" r:id="rId54"/>
    <p:sldId id="1219" r:id="rId55"/>
    <p:sldId id="545" r:id="rId56"/>
    <p:sldId id="546" r:id="rId57"/>
    <p:sldId id="1038" r:id="rId58"/>
    <p:sldId id="1047" r:id="rId59"/>
    <p:sldId id="1048" r:id="rId60"/>
    <p:sldId id="1049" r:id="rId61"/>
    <p:sldId id="1050" r:id="rId62"/>
    <p:sldId id="1067" r:id="rId63"/>
    <p:sldId id="1105" r:id="rId64"/>
    <p:sldId id="1066" r:id="rId65"/>
  </p:sldIdLst>
  <p:sldSz cx="9144000" cy="6858000" type="screen4x3"/>
  <p:notesSz cx="6797675" cy="9926638"/>
  <p:defaultTex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79646"/>
    <a:srgbClr val="FF0000"/>
    <a:srgbClr val="DA3E3E"/>
    <a:srgbClr val="D63030"/>
    <a:srgbClr val="574E4C"/>
    <a:srgbClr val="3F3635"/>
    <a:srgbClr val="FFB27F"/>
    <a:srgbClr val="1F4E79"/>
    <a:srgbClr val="FB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35" autoAdjust="0"/>
    <p:restoredTop sz="95828" autoAdjust="0"/>
  </p:normalViewPr>
  <p:slideViewPr>
    <p:cSldViewPr showGuides="1">
      <p:cViewPr>
        <p:scale>
          <a:sx n="60" d="100"/>
          <a:sy n="60" d="100"/>
        </p:scale>
        <p:origin x="-1008" y="-5"/>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0906"/>
    </p:cViewPr>
  </p:sorterViewPr>
  <p:notesViewPr>
    <p:cSldViewPr showGuides="1">
      <p:cViewPr varScale="1">
        <p:scale>
          <a:sx n="59" d="100"/>
          <a:sy n="59" d="100"/>
        </p:scale>
        <p:origin x="261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862" cy="495793"/>
          </a:xfrm>
          <a:prstGeom prst="rect">
            <a:avLst/>
          </a:prstGeom>
        </p:spPr>
        <p:txBody>
          <a:bodyPr vert="horz" lIns="88221" tIns="44111" rIns="88221" bIns="44111" rtlCol="0"/>
          <a:lstStyle>
            <a:lvl1pPr algn="l" eaLnBrk="1" hangingPunct="1">
              <a:defRPr sz="1200" b="0">
                <a:latin typeface="Arial" charset="0"/>
                <a:ea typeface="ＭＳ Ｐゴシック" charset="0"/>
                <a:cs typeface="ＭＳ Ｐゴシック" charset="0"/>
              </a:defRPr>
            </a:lvl1pPr>
          </a:lstStyle>
          <a:p>
            <a:pPr>
              <a:defRPr/>
            </a:pPr>
            <a:endParaRPr lang="it-IT" dirty="0"/>
          </a:p>
        </p:txBody>
      </p:sp>
      <p:sp>
        <p:nvSpPr>
          <p:cNvPr id="3" name="Segnaposto data 2"/>
          <p:cNvSpPr>
            <a:spLocks noGrp="1"/>
          </p:cNvSpPr>
          <p:nvPr>
            <p:ph type="dt" sz="quarter" idx="1"/>
          </p:nvPr>
        </p:nvSpPr>
        <p:spPr>
          <a:xfrm>
            <a:off x="3850295" y="1"/>
            <a:ext cx="2945862" cy="495793"/>
          </a:xfrm>
          <a:prstGeom prst="rect">
            <a:avLst/>
          </a:prstGeom>
        </p:spPr>
        <p:txBody>
          <a:bodyPr vert="horz" wrap="square" lIns="88221" tIns="44111" rIns="88221" bIns="44111" numCol="1" anchor="t" anchorCtr="0" compatLnSpc="1">
            <a:prstTxWarp prst="textNoShape">
              <a:avLst/>
            </a:prstTxWarp>
          </a:bodyPr>
          <a:lstStyle>
            <a:lvl1pPr algn="r" eaLnBrk="1" hangingPunct="1">
              <a:defRPr sz="1200" b="0"/>
            </a:lvl1pPr>
          </a:lstStyle>
          <a:p>
            <a:fld id="{FA0B4F66-87AC-44F7-A4FD-2FF368A4A35F}" type="datetimeFigureOut">
              <a:rPr lang="it-IT" altLang="it-IT"/>
              <a:pPr/>
              <a:t>27/07/2017</a:t>
            </a:fld>
            <a:endParaRPr lang="it-IT" altLang="it-IT" dirty="0"/>
          </a:p>
        </p:txBody>
      </p:sp>
      <p:sp>
        <p:nvSpPr>
          <p:cNvPr id="4" name="Segnaposto piè di pagina 3"/>
          <p:cNvSpPr>
            <a:spLocks noGrp="1"/>
          </p:cNvSpPr>
          <p:nvPr>
            <p:ph type="ftr" sz="quarter" idx="2"/>
          </p:nvPr>
        </p:nvSpPr>
        <p:spPr>
          <a:xfrm>
            <a:off x="0" y="9429306"/>
            <a:ext cx="2945862" cy="495793"/>
          </a:xfrm>
          <a:prstGeom prst="rect">
            <a:avLst/>
          </a:prstGeom>
        </p:spPr>
        <p:txBody>
          <a:bodyPr vert="horz" lIns="88221" tIns="44111" rIns="88221" bIns="44111" rtlCol="0" anchor="b"/>
          <a:lstStyle>
            <a:lvl1pPr algn="l" eaLnBrk="1" hangingPunct="1">
              <a:defRPr sz="1200" b="0">
                <a:latin typeface="Arial" charset="0"/>
                <a:ea typeface="ＭＳ Ｐゴシック" charset="0"/>
                <a:cs typeface="ＭＳ Ｐゴシック" charset="0"/>
              </a:defRPr>
            </a:lvl1pPr>
          </a:lstStyle>
          <a:p>
            <a:pPr>
              <a:defRPr/>
            </a:pPr>
            <a:endParaRPr lang="it-IT" dirty="0"/>
          </a:p>
        </p:txBody>
      </p:sp>
      <p:sp>
        <p:nvSpPr>
          <p:cNvPr id="5" name="Segnaposto numero diapositiva 4"/>
          <p:cNvSpPr>
            <a:spLocks noGrp="1"/>
          </p:cNvSpPr>
          <p:nvPr>
            <p:ph type="sldNum" sz="quarter" idx="3"/>
          </p:nvPr>
        </p:nvSpPr>
        <p:spPr>
          <a:xfrm>
            <a:off x="3850295" y="9429306"/>
            <a:ext cx="2945862" cy="495793"/>
          </a:xfrm>
          <a:prstGeom prst="rect">
            <a:avLst/>
          </a:prstGeom>
        </p:spPr>
        <p:txBody>
          <a:bodyPr vert="horz" wrap="square" lIns="88221" tIns="44111" rIns="88221" bIns="44111" numCol="1" anchor="b" anchorCtr="0" compatLnSpc="1">
            <a:prstTxWarp prst="textNoShape">
              <a:avLst/>
            </a:prstTxWarp>
          </a:bodyPr>
          <a:lstStyle>
            <a:lvl1pPr algn="r" eaLnBrk="1" hangingPunct="1">
              <a:defRPr sz="1200" b="0"/>
            </a:lvl1pPr>
          </a:lstStyle>
          <a:p>
            <a:fld id="{2774779B-AE93-41F4-B554-EED16AFD1A27}" type="slidenum">
              <a:rPr lang="it-IT" altLang="it-IT"/>
              <a:pPr/>
              <a:t>‹N›</a:t>
            </a:fld>
            <a:endParaRPr lang="it-IT" altLang="it-IT" dirty="0"/>
          </a:p>
        </p:txBody>
      </p:sp>
    </p:spTree>
    <p:extLst>
      <p:ext uri="{BB962C8B-B14F-4D97-AF65-F5344CB8AC3E}">
        <p14:creationId xmlns:p14="http://schemas.microsoft.com/office/powerpoint/2010/main" val="71212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1"/>
            <a:ext cx="2944342" cy="495793"/>
          </a:xfrm>
          <a:prstGeom prst="rect">
            <a:avLst/>
          </a:prstGeom>
          <a:noFill/>
          <a:ln>
            <a:noFill/>
          </a:ln>
          <a:extLst/>
        </p:spPr>
        <p:txBody>
          <a:bodyPr vert="horz" wrap="square" lIns="91553" tIns="45777" rIns="91553" bIns="45777" numCol="1" anchor="t"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312323" name="Rectangle 3"/>
          <p:cNvSpPr>
            <a:spLocks noGrp="1" noChangeArrowheads="1"/>
          </p:cNvSpPr>
          <p:nvPr>
            <p:ph type="dt" idx="1"/>
          </p:nvPr>
        </p:nvSpPr>
        <p:spPr bwMode="auto">
          <a:xfrm>
            <a:off x="3851813" y="1"/>
            <a:ext cx="2944342" cy="495793"/>
          </a:xfrm>
          <a:prstGeom prst="rect">
            <a:avLst/>
          </a:prstGeom>
          <a:noFill/>
          <a:ln>
            <a:noFill/>
          </a:ln>
          <a:extLst/>
        </p:spPr>
        <p:txBody>
          <a:bodyPr vert="horz" wrap="square" lIns="91553" tIns="45777" rIns="91553" bIns="45777" numCol="1" anchor="t" anchorCtr="0" compatLnSpc="1">
            <a:prstTxWarp prst="textNoShape">
              <a:avLst/>
            </a:prstTxWarp>
          </a:bodyPr>
          <a:lstStyle>
            <a:lvl1pPr algn="r"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410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5" name="Rectangle 5"/>
          <p:cNvSpPr>
            <a:spLocks noGrp="1" noChangeArrowheads="1"/>
          </p:cNvSpPr>
          <p:nvPr>
            <p:ph type="body" sz="quarter" idx="3"/>
          </p:nvPr>
        </p:nvSpPr>
        <p:spPr bwMode="auto">
          <a:xfrm>
            <a:off x="679464" y="4714654"/>
            <a:ext cx="5438748" cy="4466755"/>
          </a:xfrm>
          <a:prstGeom prst="rect">
            <a:avLst/>
          </a:prstGeom>
          <a:noFill/>
          <a:ln>
            <a:noFill/>
          </a:ln>
          <a:extLst/>
        </p:spPr>
        <p:txBody>
          <a:bodyPr vert="horz" wrap="square" lIns="91553" tIns="45777" rIns="91553" bIns="45777"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429306"/>
            <a:ext cx="2944342" cy="495793"/>
          </a:xfrm>
          <a:prstGeom prst="rect">
            <a:avLst/>
          </a:prstGeom>
          <a:noFill/>
          <a:ln>
            <a:noFill/>
          </a:ln>
          <a:extLst/>
        </p:spPr>
        <p:txBody>
          <a:bodyPr vert="horz" wrap="square" lIns="91553" tIns="45777" rIns="91553" bIns="45777" numCol="1" anchor="b"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312327" name="Rectangle 7"/>
          <p:cNvSpPr>
            <a:spLocks noGrp="1" noChangeArrowheads="1"/>
          </p:cNvSpPr>
          <p:nvPr>
            <p:ph type="sldNum" sz="quarter" idx="5"/>
          </p:nvPr>
        </p:nvSpPr>
        <p:spPr bwMode="auto">
          <a:xfrm>
            <a:off x="3851813" y="9429306"/>
            <a:ext cx="2944342" cy="495793"/>
          </a:xfrm>
          <a:prstGeom prst="rect">
            <a:avLst/>
          </a:prstGeom>
          <a:noFill/>
          <a:ln>
            <a:noFill/>
          </a:ln>
          <a:extLst/>
        </p:spPr>
        <p:txBody>
          <a:bodyPr vert="horz" wrap="square" lIns="91553" tIns="45777" rIns="91553" bIns="45777" numCol="1" anchor="b" anchorCtr="0" compatLnSpc="1">
            <a:prstTxWarp prst="textNoShape">
              <a:avLst/>
            </a:prstTxWarp>
          </a:bodyPr>
          <a:lstStyle>
            <a:lvl1pPr algn="r" defTabSz="915909" eaLnBrk="1" hangingPunct="1">
              <a:defRPr sz="1200" b="0"/>
            </a:lvl1pPr>
          </a:lstStyle>
          <a:p>
            <a:fld id="{53EF1138-AD7D-49AC-9DC3-D43F1324F6BD}" type="slidenum">
              <a:rPr lang="it-IT" altLang="it-IT"/>
              <a:pPr/>
              <a:t>‹N›</a:t>
            </a:fld>
            <a:endParaRPr lang="it-IT" altLang="it-IT" dirty="0"/>
          </a:p>
        </p:txBody>
      </p:sp>
    </p:spTree>
    <p:extLst>
      <p:ext uri="{BB962C8B-B14F-4D97-AF65-F5344CB8AC3E}">
        <p14:creationId xmlns:p14="http://schemas.microsoft.com/office/powerpoint/2010/main" val="3188289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2</a:t>
            </a:fld>
            <a:endParaRPr lang="it-IT" altLang="it-IT" sz="1200" b="0" dirty="0"/>
          </a:p>
        </p:txBody>
      </p:sp>
    </p:spTree>
    <p:extLst>
      <p:ext uri="{BB962C8B-B14F-4D97-AF65-F5344CB8AC3E}">
        <p14:creationId xmlns:p14="http://schemas.microsoft.com/office/powerpoint/2010/main" val="426536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23</a:t>
            </a:fld>
            <a:endParaRPr lang="it-IT" sz="1200" b="0" dirty="0"/>
          </a:p>
        </p:txBody>
      </p:sp>
    </p:spTree>
    <p:extLst>
      <p:ext uri="{BB962C8B-B14F-4D97-AF65-F5344CB8AC3E}">
        <p14:creationId xmlns:p14="http://schemas.microsoft.com/office/powerpoint/2010/main" val="15613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24</a:t>
            </a:fld>
            <a:endParaRPr lang="it-IT" sz="1200" b="0" dirty="0"/>
          </a:p>
        </p:txBody>
      </p:sp>
    </p:spTree>
    <p:extLst>
      <p:ext uri="{BB962C8B-B14F-4D97-AF65-F5344CB8AC3E}">
        <p14:creationId xmlns:p14="http://schemas.microsoft.com/office/powerpoint/2010/main" val="225607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25</a:t>
            </a:fld>
            <a:endParaRPr lang="it-IT" sz="1200" b="0" dirty="0"/>
          </a:p>
        </p:txBody>
      </p:sp>
    </p:spTree>
    <p:extLst>
      <p:ext uri="{BB962C8B-B14F-4D97-AF65-F5344CB8AC3E}">
        <p14:creationId xmlns:p14="http://schemas.microsoft.com/office/powerpoint/2010/main" val="60418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28</a:t>
            </a:fld>
            <a:endParaRPr lang="it-IT" sz="1200" b="0" dirty="0"/>
          </a:p>
        </p:txBody>
      </p:sp>
    </p:spTree>
    <p:extLst>
      <p:ext uri="{BB962C8B-B14F-4D97-AF65-F5344CB8AC3E}">
        <p14:creationId xmlns:p14="http://schemas.microsoft.com/office/powerpoint/2010/main" val="3105676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29</a:t>
            </a:fld>
            <a:endParaRPr lang="it-IT" sz="1200" b="0" dirty="0"/>
          </a:p>
        </p:txBody>
      </p:sp>
    </p:spTree>
    <p:extLst>
      <p:ext uri="{BB962C8B-B14F-4D97-AF65-F5344CB8AC3E}">
        <p14:creationId xmlns:p14="http://schemas.microsoft.com/office/powerpoint/2010/main" val="310383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33</a:t>
            </a:fld>
            <a:endParaRPr lang="it-IT" altLang="it-IT" sz="1200" b="0" dirty="0"/>
          </a:p>
        </p:txBody>
      </p:sp>
    </p:spTree>
    <p:extLst>
      <p:ext uri="{BB962C8B-B14F-4D97-AF65-F5344CB8AC3E}">
        <p14:creationId xmlns:p14="http://schemas.microsoft.com/office/powerpoint/2010/main" val="3374628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46</a:t>
            </a:fld>
            <a:endParaRPr lang="it-IT" altLang="it-IT" sz="1200" b="0" dirty="0"/>
          </a:p>
        </p:txBody>
      </p:sp>
    </p:spTree>
    <p:extLst>
      <p:ext uri="{BB962C8B-B14F-4D97-AF65-F5344CB8AC3E}">
        <p14:creationId xmlns:p14="http://schemas.microsoft.com/office/powerpoint/2010/main" val="134824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51</a:t>
            </a:fld>
            <a:endParaRPr lang="it-IT" altLang="it-IT" sz="1200" b="0" dirty="0"/>
          </a:p>
        </p:txBody>
      </p:sp>
    </p:spTree>
    <p:extLst>
      <p:ext uri="{BB962C8B-B14F-4D97-AF65-F5344CB8AC3E}">
        <p14:creationId xmlns:p14="http://schemas.microsoft.com/office/powerpoint/2010/main" val="2940125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54</a:t>
            </a:fld>
            <a:endParaRPr lang="it-IT" altLang="it-IT" sz="1200" b="0" dirty="0"/>
          </a:p>
        </p:txBody>
      </p:sp>
    </p:spTree>
    <p:extLst>
      <p:ext uri="{BB962C8B-B14F-4D97-AF65-F5344CB8AC3E}">
        <p14:creationId xmlns:p14="http://schemas.microsoft.com/office/powerpoint/2010/main" val="400703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243650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6</a:t>
            </a:fld>
            <a:endParaRPr lang="it-IT" altLang="it-IT" sz="1200" b="0" dirty="0"/>
          </a:p>
        </p:txBody>
      </p:sp>
    </p:spTree>
    <p:extLst>
      <p:ext uri="{BB962C8B-B14F-4D97-AF65-F5344CB8AC3E}">
        <p14:creationId xmlns:p14="http://schemas.microsoft.com/office/powerpoint/2010/main" val="68784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7</a:t>
            </a:fld>
            <a:endParaRPr lang="it-IT" sz="1200" b="0" dirty="0"/>
          </a:p>
        </p:txBody>
      </p:sp>
    </p:spTree>
    <p:extLst>
      <p:ext uri="{BB962C8B-B14F-4D97-AF65-F5344CB8AC3E}">
        <p14:creationId xmlns:p14="http://schemas.microsoft.com/office/powerpoint/2010/main" val="290440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11</a:t>
            </a:fld>
            <a:endParaRPr lang="it-IT" altLang="it-IT" sz="1200" b="0" dirty="0"/>
          </a:p>
        </p:txBody>
      </p:sp>
    </p:spTree>
    <p:extLst>
      <p:ext uri="{BB962C8B-B14F-4D97-AF65-F5344CB8AC3E}">
        <p14:creationId xmlns:p14="http://schemas.microsoft.com/office/powerpoint/2010/main" val="309849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19</a:t>
            </a:fld>
            <a:endParaRPr lang="it-IT" sz="1200" b="0" dirty="0"/>
          </a:p>
        </p:txBody>
      </p:sp>
    </p:spTree>
    <p:extLst>
      <p:ext uri="{BB962C8B-B14F-4D97-AF65-F5344CB8AC3E}">
        <p14:creationId xmlns:p14="http://schemas.microsoft.com/office/powerpoint/2010/main" val="132005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20</a:t>
            </a:fld>
            <a:endParaRPr lang="it-IT" sz="1200" b="0" dirty="0"/>
          </a:p>
        </p:txBody>
      </p:sp>
    </p:spTree>
    <p:extLst>
      <p:ext uri="{BB962C8B-B14F-4D97-AF65-F5344CB8AC3E}">
        <p14:creationId xmlns:p14="http://schemas.microsoft.com/office/powerpoint/2010/main" val="282240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21</a:t>
            </a:fld>
            <a:endParaRPr lang="it-IT" sz="1200" b="0" dirty="0"/>
          </a:p>
        </p:txBody>
      </p:sp>
    </p:spTree>
    <p:extLst>
      <p:ext uri="{BB962C8B-B14F-4D97-AF65-F5344CB8AC3E}">
        <p14:creationId xmlns:p14="http://schemas.microsoft.com/office/powerpoint/2010/main" val="3005671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22</a:t>
            </a:fld>
            <a:endParaRPr lang="it-IT" sz="1200" b="0" dirty="0"/>
          </a:p>
        </p:txBody>
      </p:sp>
    </p:spTree>
    <p:extLst>
      <p:ext uri="{BB962C8B-B14F-4D97-AF65-F5344CB8AC3E}">
        <p14:creationId xmlns:p14="http://schemas.microsoft.com/office/powerpoint/2010/main" val="2445850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Immagine 6" descr="forma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376238"/>
            <a:ext cx="24780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3276600" y="2130425"/>
            <a:ext cx="51816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371600" y="2133600"/>
            <a:ext cx="1905000" cy="1752600"/>
          </a:xfrm>
        </p:spPr>
        <p:txBody>
          <a:bodyPr/>
          <a:lstStyle>
            <a:lvl1pPr marL="0" indent="0">
              <a:buFontTx/>
              <a:buNone/>
              <a:defRPr sz="1000"/>
            </a:lvl1pPr>
          </a:lstStyle>
          <a:p>
            <a:r>
              <a:rPr lang="it-IT"/>
              <a:t>Fare clic per modificare lo stile del sottotitolo dello schema</a:t>
            </a:r>
          </a:p>
        </p:txBody>
      </p:sp>
    </p:spTree>
    <p:extLst>
      <p:ext uri="{BB962C8B-B14F-4D97-AF65-F5344CB8AC3E}">
        <p14:creationId xmlns:p14="http://schemas.microsoft.com/office/powerpoint/2010/main" val="77902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86993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05588" y="188913"/>
            <a:ext cx="2070100"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95288" y="188913"/>
            <a:ext cx="60579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7366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8212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quarter" idx="1"/>
          </p:nvPr>
        </p:nvSpPr>
        <p:spPr>
          <a:xfrm>
            <a:off x="395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395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8319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6099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81432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86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9905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2116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70674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90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20682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33994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395288" y="11255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pic>
        <p:nvPicPr>
          <p:cNvPr id="1028" name="Immagine 6" descr="format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225" y="6324600"/>
            <a:ext cx="10779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userDrawn="1"/>
        </p:nvSpPr>
        <p:spPr bwMode="auto">
          <a:xfrm>
            <a:off x="2814638" y="6564313"/>
            <a:ext cx="6337300" cy="304800"/>
          </a:xfrm>
          <a:prstGeom prst="rect">
            <a:avLst/>
          </a:prstGeom>
          <a:noFill/>
          <a:ln w="9525">
            <a:noFill/>
            <a:miter lim="800000"/>
            <a:headEnd/>
            <a:tailEnd/>
          </a:ln>
          <a:effec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900" b="0" dirty="0" err="1">
                <a:solidFill>
                  <a:srgbClr val="1F497D"/>
                </a:solidFill>
                <a:latin typeface="Calibri" panose="020F0502020204030204" pitchFamily="34" charset="0"/>
                <a:cs typeface="Arial" panose="020B0604020202020204" pitchFamily="34" charset="0"/>
              </a:rPr>
              <a:t>roma</a:t>
            </a:r>
            <a:r>
              <a:rPr lang="it-IT" altLang="it-IT" sz="900" b="0" dirty="0">
                <a:solidFill>
                  <a:srgbClr val="1F497D"/>
                </a:solidFill>
                <a:latin typeface="Calibri" panose="020F0502020204030204" pitchFamily="34" charset="0"/>
                <a:cs typeface="Arial" panose="020B0604020202020204" pitchFamily="34" charset="0"/>
              </a:rPr>
              <a:t>, 11 luglio</a:t>
            </a:r>
            <a:r>
              <a:rPr lang="it-IT" altLang="it-IT" sz="900" b="0" dirty="0">
                <a:solidFill>
                  <a:srgbClr val="364E88"/>
                </a:solidFill>
                <a:latin typeface="Calibri" panose="020F0502020204030204" pitchFamily="34" charset="0"/>
                <a:cs typeface="Arial" panose="020B0604020202020204" pitchFamily="34" charset="0"/>
              </a:rPr>
              <a:t> 2017 </a:t>
            </a:r>
            <a:r>
              <a:rPr lang="it-IT" altLang="it-IT" sz="1400" dirty="0">
                <a:solidFill>
                  <a:srgbClr val="1F497D"/>
                </a:solidFill>
                <a:latin typeface="Calibri" panose="020F0502020204030204" pitchFamily="34" charset="0"/>
                <a:cs typeface="Arial" panose="020B0604020202020204" pitchFamily="34" charset="0"/>
              </a:rPr>
              <a:t>|</a:t>
            </a:r>
            <a:r>
              <a:rPr lang="it-IT" altLang="it-IT" sz="1400" b="0" dirty="0">
                <a:solidFill>
                  <a:srgbClr val="1F497D"/>
                </a:solidFill>
                <a:latin typeface="Calibri" panose="020F0502020204030204" pitchFamily="34" charset="0"/>
                <a:cs typeface="Arial" panose="020B0604020202020204" pitchFamily="34" charset="0"/>
              </a:rPr>
              <a:t> </a:t>
            </a:r>
            <a:fld id="{35951204-B1B5-4D31-A335-840840788950}" type="slidenum">
              <a:rPr lang="it-IT" altLang="it-IT" sz="1400">
                <a:latin typeface="Calibri" panose="020F0502020204030204" pitchFamily="34" charset="0"/>
                <a:cs typeface="Arial" panose="020B0604020202020204" pitchFamily="34" charset="0"/>
              </a:rPr>
              <a:pPr algn="r" eaLnBrk="1" hangingPunct="1">
                <a:spcBef>
                  <a:spcPct val="50000"/>
                </a:spcBef>
              </a:pPr>
              <a:t>‹N›</a:t>
            </a:fld>
            <a:endParaRPr lang="it-IT" altLang="it-IT" sz="1400" dirty="0">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783" r:id="rId1"/>
    <p:sldLayoutId id="2147486771" r:id="rId2"/>
    <p:sldLayoutId id="2147486772" r:id="rId3"/>
    <p:sldLayoutId id="2147486773" r:id="rId4"/>
    <p:sldLayoutId id="2147486774" r:id="rId5"/>
    <p:sldLayoutId id="2147486775" r:id="rId6"/>
    <p:sldLayoutId id="2147486776" r:id="rId7"/>
    <p:sldLayoutId id="2147486777" r:id="rId8"/>
    <p:sldLayoutId id="2147486778" r:id="rId9"/>
    <p:sldLayoutId id="2147486779" r:id="rId10"/>
    <p:sldLayoutId id="2147486780" r:id="rId11"/>
    <p:sldLayoutId id="2147486781" r:id="rId12"/>
    <p:sldLayoutId id="2147486782" r:id="rId13"/>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8.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3.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4.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2.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6.emf"/><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1.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6.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1.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6.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emf"/></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81.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jpeg"/></Relationships>
</file>

<file path=ppt/slides/_rels/slide48.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emf"/><Relationship Id="rId7" Type="http://schemas.openxmlformats.org/officeDocument/2006/relationships/image" Target="../media/image95.jpeg"/><Relationship Id="rId2" Type="http://schemas.openxmlformats.org/officeDocument/2006/relationships/image" Target="../media/image90.emf"/><Relationship Id="rId1" Type="http://schemas.openxmlformats.org/officeDocument/2006/relationships/slideLayout" Target="../slideLayouts/slideLayout7.xml"/><Relationship Id="rId6" Type="http://schemas.openxmlformats.org/officeDocument/2006/relationships/image" Target="../media/image94.emf"/><Relationship Id="rId5" Type="http://schemas.openxmlformats.org/officeDocument/2006/relationships/image" Target="../media/image93.jpeg"/><Relationship Id="rId10" Type="http://schemas.openxmlformats.org/officeDocument/2006/relationships/image" Target="../media/image98.jpeg"/><Relationship Id="rId4" Type="http://schemas.openxmlformats.org/officeDocument/2006/relationships/image" Target="../media/image92.emf"/><Relationship Id="rId9" Type="http://schemas.openxmlformats.org/officeDocument/2006/relationships/image" Target="../media/image97.emf"/></Relationships>
</file>

<file path=ppt/slides/_rels/slide49.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
          <p:cNvPicPr>
            <a:picLocks noChangeAspect="1"/>
          </p:cNvPicPr>
          <p:nvPr/>
        </p:nvPicPr>
        <p:blipFill>
          <a:blip r:embed="rId2"/>
          <a:srcRect/>
          <a:stretch>
            <a:fillRect/>
          </a:stretch>
        </p:blipFill>
        <p:spPr bwMode="auto">
          <a:xfrm>
            <a:off x="985081" y="1745052"/>
            <a:ext cx="4747321" cy="1731192"/>
          </a:xfrm>
          <a:prstGeom prst="rect">
            <a:avLst/>
          </a:prstGeom>
          <a:noFill/>
          <a:ln w="9525">
            <a:noFill/>
            <a:miter lim="800000"/>
            <a:headEnd/>
            <a:tailEnd/>
          </a:ln>
        </p:spPr>
      </p:pic>
      <p:sp>
        <p:nvSpPr>
          <p:cNvPr id="12" name="CasellaDiTesto 8"/>
          <p:cNvSpPr txBox="1">
            <a:spLocks noChangeArrowheads="1"/>
          </p:cNvSpPr>
          <p:nvPr/>
        </p:nvSpPr>
        <p:spPr bwMode="auto">
          <a:xfrm>
            <a:off x="903530" y="3485499"/>
            <a:ext cx="7392814" cy="1931939"/>
          </a:xfrm>
          <a:prstGeom prst="rect">
            <a:avLst/>
          </a:prstGeom>
          <a:noFill/>
          <a:ln w="9525">
            <a:noFill/>
            <a:miter lim="800000"/>
            <a:headEnd/>
            <a:tailEnd/>
          </a:ln>
        </p:spPr>
        <p:txBody>
          <a:bodyPr wrap="square">
            <a:spAutoFit/>
          </a:bodyPr>
          <a:lstStyle/>
          <a:p>
            <a:r>
              <a:rPr lang="it-IT" sz="3000" dirty="0">
                <a:latin typeface="Calibri" panose="020F0502020204030204" pitchFamily="34" charset="0"/>
              </a:rPr>
              <a:t>osservatorio congiunturale sulle imprese del commercio al dettaglio dell’alimentazione |</a:t>
            </a:r>
            <a:r>
              <a:rPr lang="it-IT" sz="3000" dirty="0">
                <a:solidFill>
                  <a:srgbClr val="008000"/>
                </a:solidFill>
                <a:latin typeface="Calibri" panose="020F0502020204030204" pitchFamily="34" charset="0"/>
              </a:rPr>
              <a:t> </a:t>
            </a:r>
            <a:r>
              <a:rPr lang="it-IT" sz="3000" b="0" dirty="0">
                <a:solidFill>
                  <a:srgbClr val="FF6600"/>
                </a:solidFill>
                <a:latin typeface="Calibri" panose="020F0502020204030204" pitchFamily="34" charset="0"/>
              </a:rPr>
              <a:t>luglio 2017</a:t>
            </a:r>
          </a:p>
          <a:p>
            <a:endParaRPr lang="it-IT" sz="1200" b="0" dirty="0">
              <a:latin typeface="Calibri" panose="020F0502020204030204" pitchFamily="34" charset="0"/>
            </a:endParaRPr>
          </a:p>
          <a:p>
            <a:pPr>
              <a:lnSpc>
                <a:spcPct val="114000"/>
              </a:lnSpc>
              <a:spcBef>
                <a:spcPts val="600"/>
              </a:spcBef>
            </a:pPr>
            <a:r>
              <a:rPr lang="it-IT" sz="1100" b="0" dirty="0">
                <a:latin typeface="Calibri" panose="020F0502020204030204" pitchFamily="34" charset="0"/>
              </a:rPr>
              <a:t>roma, 11 luglio 2017 (161770m R02)</a:t>
            </a:r>
          </a:p>
        </p:txBody>
      </p:sp>
      <p:pic>
        <p:nvPicPr>
          <p:cNvPr id="5" name="Picture 2" descr="F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578" y="5583492"/>
            <a:ext cx="36480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68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p:txBody>
          <a:bodyPr/>
          <a:lstStyle/>
          <a:p>
            <a:pPr eaLnBrk="1" hangingPunct="1"/>
            <a:r>
              <a:rPr lang="it-IT" altLang="it-IT" dirty="0">
                <a:solidFill>
                  <a:srgbClr val="364E88"/>
                </a:solidFill>
                <a:latin typeface="Calibri" panose="020F0502020204030204" pitchFamily="34" charset="0"/>
                <a:cs typeface="Arial" panose="020B0604020202020204" pitchFamily="34" charset="0"/>
              </a:rPr>
              <a:t>fiducia ANDAMENTO IMPRESA </a:t>
            </a:r>
            <a:r>
              <a:rPr lang="it-IT" dirty="0">
                <a:solidFill>
                  <a:srgbClr val="1F497D"/>
                </a:solidFill>
                <a:latin typeface="Calibri" panose="020F0502020204030204" pitchFamily="34" charset="0"/>
                <a:ea typeface="MS PGothic" charset="0"/>
                <a:cs typeface="Arial" charset="0"/>
              </a:rPr>
              <a:t>| </a:t>
            </a:r>
            <a:r>
              <a:rPr lang="it-IT" dirty="0">
                <a:solidFill>
                  <a:schemeClr val="tx1"/>
                </a:solidFill>
                <a:latin typeface="Calibri" panose="020F0502020204030204" pitchFamily="34" charset="0"/>
                <a:ea typeface="MS PGothic" charset="0"/>
                <a:cs typeface="Arial" charset="0"/>
              </a:rPr>
              <a:t>l’andamento della propria impresa...</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p>
        </p:txBody>
      </p:sp>
      <p:pic>
        <p:nvPicPr>
          <p:cNvPr id="3" name="Immagine 2"/>
          <p:cNvPicPr>
            <a:picLocks noChangeAspect="1"/>
          </p:cNvPicPr>
          <p:nvPr/>
        </p:nvPicPr>
        <p:blipFill>
          <a:blip r:embed="rId2"/>
          <a:stretch>
            <a:fillRect/>
          </a:stretch>
        </p:blipFill>
        <p:spPr>
          <a:xfrm>
            <a:off x="433636" y="2159360"/>
            <a:ext cx="1528558" cy="986453"/>
          </a:xfrm>
          <a:prstGeom prst="rect">
            <a:avLst/>
          </a:prstGeom>
        </p:spPr>
      </p:pic>
      <p:pic>
        <p:nvPicPr>
          <p:cNvPr id="4" name="Immagine 3"/>
          <p:cNvPicPr>
            <a:picLocks noChangeAspect="1"/>
          </p:cNvPicPr>
          <p:nvPr/>
        </p:nvPicPr>
        <p:blipFill>
          <a:blip r:embed="rId3"/>
          <a:stretch>
            <a:fillRect/>
          </a:stretch>
        </p:blipFill>
        <p:spPr>
          <a:xfrm>
            <a:off x="6071505" y="2236514"/>
            <a:ext cx="1308807" cy="832144"/>
          </a:xfrm>
          <a:prstGeom prst="rect">
            <a:avLst/>
          </a:prstGeom>
        </p:spPr>
      </p:pic>
      <p:sp>
        <p:nvSpPr>
          <p:cNvPr id="5" name="Rettangolo 4"/>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ttangolo 5"/>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pic>
        <p:nvPicPr>
          <p:cNvPr id="10" name="Immagine 9"/>
          <p:cNvPicPr>
            <a:picLocks noChangeAspect="1"/>
          </p:cNvPicPr>
          <p:nvPr/>
        </p:nvPicPr>
        <p:blipFill>
          <a:blip r:embed="rId4"/>
          <a:stretch>
            <a:fillRect/>
          </a:stretch>
        </p:blipFill>
        <p:spPr>
          <a:xfrm>
            <a:off x="3373264" y="2177134"/>
            <a:ext cx="1204184" cy="950905"/>
          </a:xfrm>
          <a:prstGeom prst="rect">
            <a:avLst/>
          </a:prstGeom>
        </p:spPr>
      </p:pic>
      <p:sp>
        <p:nvSpPr>
          <p:cNvPr id="11" name="Rettangolo 10"/>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2" name="CasellaDiTesto 9"/>
          <p:cNvSpPr txBox="1">
            <a:spLocks noChangeArrowheads="1"/>
          </p:cNvSpPr>
          <p:nvPr/>
        </p:nvSpPr>
        <p:spPr bwMode="auto">
          <a:xfrm>
            <a:off x="395288" y="1196752"/>
            <a:ext cx="842486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Come giudica </a:t>
            </a:r>
            <a:r>
              <a:rPr lang="it-IT" altLang="ja-JP" sz="1600" u="sng" dirty="0">
                <a:latin typeface="Calibri" panose="020F0502020204030204" pitchFamily="34" charset="0"/>
              </a:rPr>
              <a:t>l’andamento economico generale della Sua impresa</a:t>
            </a:r>
            <a:r>
              <a:rPr lang="it-IT" altLang="ja-JP" sz="1600" b="0" dirty="0">
                <a:latin typeface="Calibri" panose="020F0502020204030204" pitchFamily="34" charset="0"/>
              </a:rPr>
              <a:t> negli ultimi tre mesi, rispetto ai tre mesi precedenti…?</a:t>
            </a:r>
          </a:p>
        </p:txBody>
      </p:sp>
      <p:sp>
        <p:nvSpPr>
          <p:cNvPr id="13" name="Text Box 49"/>
          <p:cNvSpPr txBox="1">
            <a:spLocks noChangeArrowheads="1"/>
          </p:cNvSpPr>
          <p:nvPr/>
        </p:nvSpPr>
        <p:spPr bwMode="auto">
          <a:xfrm>
            <a:off x="395288" y="6070600"/>
            <a:ext cx="8672511"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7" name="CasellaDiTesto 16"/>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49,2</a:t>
            </a:r>
          </a:p>
        </p:txBody>
      </p:sp>
      <p:sp>
        <p:nvSpPr>
          <p:cNvPr id="18" name="CasellaDiTesto 17"/>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39,9</a:t>
            </a:r>
          </a:p>
        </p:txBody>
      </p:sp>
      <p:sp>
        <p:nvSpPr>
          <p:cNvPr id="19" name="CasellaDiTesto 18"/>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47,8</a:t>
            </a:r>
          </a:p>
        </p:txBody>
      </p:sp>
      <p:sp>
        <p:nvSpPr>
          <p:cNvPr id="20" name="CasellaDiTesto 19"/>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+0,2</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21" name="CasellaDiTesto 20"/>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-0,5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22" name="CasellaDiTesto 21"/>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+1,6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14" name="Immagine 13"/>
          <p:cNvPicPr>
            <a:picLocks noChangeAspect="1"/>
          </p:cNvPicPr>
          <p:nvPr/>
        </p:nvPicPr>
        <p:blipFill>
          <a:blip r:embed="rId5"/>
          <a:stretch>
            <a:fillRect/>
          </a:stretch>
        </p:blipFill>
        <p:spPr>
          <a:xfrm>
            <a:off x="36000" y="3114000"/>
            <a:ext cx="3516696" cy="2113200"/>
          </a:xfrm>
          <a:prstGeom prst="rect">
            <a:avLst/>
          </a:prstGeom>
        </p:spPr>
      </p:pic>
      <p:pic>
        <p:nvPicPr>
          <p:cNvPr id="15" name="Immagine 14"/>
          <p:cNvPicPr>
            <a:picLocks noChangeAspect="1"/>
          </p:cNvPicPr>
          <p:nvPr/>
        </p:nvPicPr>
        <p:blipFill>
          <a:blip r:embed="rId6"/>
          <a:stretch>
            <a:fillRect/>
          </a:stretch>
        </p:blipFill>
        <p:spPr>
          <a:xfrm>
            <a:off x="2836800" y="3114000"/>
            <a:ext cx="3516696" cy="2113200"/>
          </a:xfrm>
          <a:prstGeom prst="rect">
            <a:avLst/>
          </a:prstGeom>
        </p:spPr>
      </p:pic>
      <p:pic>
        <p:nvPicPr>
          <p:cNvPr id="16" name="Immagine 15"/>
          <p:cNvPicPr>
            <a:picLocks noChangeAspect="1"/>
          </p:cNvPicPr>
          <p:nvPr/>
        </p:nvPicPr>
        <p:blipFill>
          <a:blip r:embed="rId7"/>
          <a:stretch>
            <a:fillRect/>
          </a:stretch>
        </p:blipFill>
        <p:spPr>
          <a:xfrm>
            <a:off x="5677200" y="3114000"/>
            <a:ext cx="3516696" cy="2113200"/>
          </a:xfrm>
          <a:prstGeom prst="rect">
            <a:avLst/>
          </a:prstGeom>
        </p:spPr>
      </p:pic>
      <p:sp>
        <p:nvSpPr>
          <p:cNvPr id="32" name="Rettangolo 31">
            <a:extLst>
              <a:ext uri="{FF2B5EF4-FFF2-40B4-BE49-F238E27FC236}">
                <a16:creationId xmlns:a16="http://schemas.microsoft.com/office/drawing/2014/main" xmlns="" id="{1EF08F0A-B3E0-45FF-915C-FB0390C03878}"/>
              </a:ext>
            </a:extLst>
          </p:cNvPr>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xmlns="" id="{2C49A4B5-B047-4BC6-A4F7-4E524ECC1896}"/>
              </a:ext>
            </a:extLst>
          </p:cNvPr>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Rettangolo 33">
            <a:extLst>
              <a:ext uri="{FF2B5EF4-FFF2-40B4-BE49-F238E27FC236}">
                <a16:creationId xmlns:a16="http://schemas.microsoft.com/office/drawing/2014/main" xmlns="" id="{71D7F3B4-DE1E-4E98-B81B-39A542264D69}"/>
              </a:ext>
            </a:extLst>
          </p:cNvPr>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CasellaDiTesto 34">
            <a:extLst>
              <a:ext uri="{FF2B5EF4-FFF2-40B4-BE49-F238E27FC236}">
                <a16:creationId xmlns:a16="http://schemas.microsoft.com/office/drawing/2014/main" xmlns="" id="{68F8251B-7F84-4DA5-814E-A6F32DD3D082}"/>
              </a:ext>
            </a:extLst>
          </p:cNvPr>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36" name="CasellaDiTesto 35">
            <a:extLst>
              <a:ext uri="{FF2B5EF4-FFF2-40B4-BE49-F238E27FC236}">
                <a16:creationId xmlns:a16="http://schemas.microsoft.com/office/drawing/2014/main" xmlns="" id="{1902448F-5957-4771-AB1A-DBF80C563B4D}"/>
              </a:ext>
            </a:extLst>
          </p:cNvPr>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37" name="CasellaDiTesto 36">
            <a:extLst>
              <a:ext uri="{FF2B5EF4-FFF2-40B4-BE49-F238E27FC236}">
                <a16:creationId xmlns:a16="http://schemas.microsoft.com/office/drawing/2014/main" xmlns="" id="{0CDDC4F1-EDF4-42AE-A7EC-BA58FD8965B9}"/>
              </a:ext>
            </a:extLst>
          </p:cNvPr>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Tree>
    <p:extLst>
      <p:ext uri="{BB962C8B-B14F-4D97-AF65-F5344CB8AC3E}">
        <p14:creationId xmlns:p14="http://schemas.microsoft.com/office/powerpoint/2010/main" val="60146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64704"/>
            <a:ext cx="2881312" cy="923330"/>
          </a:xfrm>
          <a:prstGeom prst="rect">
            <a:avLst/>
          </a:prstGeom>
          <a:noFill/>
          <a:ln>
            <a:noFill/>
          </a:ln>
          <a:extLst/>
        </p:spPr>
        <p:txBody>
          <a:bodyPr>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131840" y="1779472"/>
            <a:ext cx="5257105" cy="4595745"/>
          </a:xfrm>
          <a:prstGeom prst="rect">
            <a:avLst/>
          </a:prstGeom>
          <a:noFill/>
          <a:ln>
            <a:noFill/>
          </a:ln>
          <a:extLst/>
        </p:spPr>
        <p:txBody>
          <a:bodyPr>
            <a:spAutoFit/>
          </a:bodyPr>
          <a:lstStyle/>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premessa</a:t>
            </a:r>
          </a:p>
          <a:p>
            <a:pPr>
              <a:lnSpc>
                <a:spcPct val="70000"/>
              </a:lnSpc>
              <a:spcBef>
                <a:spcPts val="0"/>
              </a:spcBef>
              <a:defRPr/>
            </a:pPr>
            <a:endParaRPr lang="it-IT" sz="3200" b="0" dirty="0">
              <a:solidFill>
                <a:srgbClr val="008000"/>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clima di fiducia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dirty="0">
                <a:solidFill>
                  <a:srgbClr val="364E88"/>
                </a:solidFill>
                <a:latin typeface="Calibri" panose="020F0502020204030204" pitchFamily="34" charset="0"/>
                <a:ea typeface="ＭＳ Ｐゴシック" charset="0"/>
                <a:cs typeface="Arial" charset="0"/>
              </a:rPr>
              <a:t>congiuntura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sfera politica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pressione fiscale </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metodo</a:t>
            </a:r>
          </a:p>
        </p:txBody>
      </p:sp>
      <p:cxnSp>
        <p:nvCxnSpPr>
          <p:cNvPr id="3" name="Connettore diritto 2"/>
          <p:cNvCxnSpPr/>
          <p:nvPr/>
        </p:nvCxnSpPr>
        <p:spPr bwMode="auto">
          <a:xfrm>
            <a:off x="2873304" y="1629344"/>
            <a:ext cx="0" cy="4896000"/>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918842" y="1916832"/>
            <a:ext cx="1278999" cy="1198088"/>
          </a:xfrm>
          <a:prstGeom prst="rect">
            <a:avLst/>
          </a:prstGeom>
        </p:spPr>
      </p:pic>
    </p:spTree>
    <p:extLst>
      <p:ext uri="{BB962C8B-B14F-4D97-AF65-F5344CB8AC3E}">
        <p14:creationId xmlns:p14="http://schemas.microsoft.com/office/powerpoint/2010/main" val="226643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78800" y="2376000"/>
            <a:ext cx="3196210" cy="2534400"/>
          </a:xfrm>
          <a:prstGeom prst="rect">
            <a:avLst/>
          </a:prstGeom>
        </p:spPr>
      </p:pic>
      <p:pic>
        <p:nvPicPr>
          <p:cNvPr id="4" name="Immagine 3"/>
          <p:cNvPicPr>
            <a:picLocks noChangeAspect="1"/>
          </p:cNvPicPr>
          <p:nvPr/>
        </p:nvPicPr>
        <p:blipFill>
          <a:blip r:embed="rId3"/>
          <a:stretch>
            <a:fillRect/>
          </a:stretch>
        </p:blipFill>
        <p:spPr>
          <a:xfrm>
            <a:off x="4212000" y="2448000"/>
            <a:ext cx="4123342" cy="2617200"/>
          </a:xfrm>
          <a:prstGeom prst="rect">
            <a:avLst/>
          </a:prstGeom>
        </p:spPr>
      </p:pic>
      <p:sp>
        <p:nvSpPr>
          <p:cNvPr id="46" name="CasellaDiTesto 9"/>
          <p:cNvSpPr txBox="1">
            <a:spLocks noChangeArrowheads="1"/>
          </p:cNvSpPr>
          <p:nvPr/>
        </p:nvSpPr>
        <p:spPr bwMode="auto">
          <a:xfrm>
            <a:off x="395288" y="1591200"/>
            <a:ext cx="842486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Tenuto conto dei fattori stagionali, nel semestre considerato, i </a:t>
            </a:r>
            <a:r>
              <a:rPr lang="it-IT" altLang="ja-JP" sz="1600" u="sng" dirty="0">
                <a:latin typeface="Calibri" panose="020F0502020204030204" pitchFamily="34" charset="0"/>
              </a:rPr>
              <a:t>ricavi</a:t>
            </a:r>
            <a:r>
              <a:rPr lang="it-IT" altLang="ja-JP" sz="1600" b="0" dirty="0">
                <a:latin typeface="Calibri" panose="020F0502020204030204" pitchFamily="34" charset="0"/>
              </a:rPr>
              <a:t> della Sua impresa rispetto al semestre precedente sono…?</a:t>
            </a:r>
          </a:p>
        </p:txBody>
      </p:sp>
      <p:sp>
        <p:nvSpPr>
          <p:cNvPr id="47"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andamento dei RICAVI </a:t>
            </a:r>
            <a:r>
              <a:rPr lang="it-IT" altLang="it-IT" sz="2000" dirty="0">
                <a:solidFill>
                  <a:srgbClr val="364E88"/>
                </a:solidFill>
                <a:latin typeface="Calibri" panose="020F0502020204030204" pitchFamily="34" charset="0"/>
                <a:cs typeface="Arial" panose="020B0604020202020204" pitchFamily="34" charset="0"/>
              </a:rPr>
              <a:t>| </a:t>
            </a:r>
            <a:r>
              <a:rPr lang="it-IT" altLang="it-IT" sz="2000" u="sng" dirty="0">
                <a:latin typeface="Calibri" panose="020F0502020204030204" pitchFamily="34" charset="0"/>
                <a:cs typeface="Arial" panose="020B0604020202020204" pitchFamily="34" charset="0"/>
              </a:rPr>
              <a:t>peggiorano leggermente</a:t>
            </a:r>
            <a:r>
              <a:rPr lang="it-IT" altLang="it-IT" sz="2000" dirty="0">
                <a:latin typeface="Calibri" panose="020F0502020204030204" pitchFamily="34" charset="0"/>
                <a:cs typeface="Arial" panose="020B0604020202020204" pitchFamily="34" charset="0"/>
              </a:rPr>
              <a:t> i giudizi delle imprese del dettaglio alimentare con riferimento al </a:t>
            </a:r>
            <a:r>
              <a:rPr lang="it-IT" altLang="it-IT" sz="2000" u="sng" dirty="0">
                <a:latin typeface="Calibri" panose="020F0502020204030204" pitchFamily="34" charset="0"/>
                <a:cs typeface="Arial" panose="020B0604020202020204" pitchFamily="34" charset="0"/>
              </a:rPr>
              <a:t>livello dei ricavi</a:t>
            </a:r>
            <a:r>
              <a:rPr lang="it-IT" altLang="it-IT" sz="2000" dirty="0">
                <a:latin typeface="Calibri" panose="020F0502020204030204" pitchFamily="34" charset="0"/>
                <a:cs typeface="Arial" panose="020B0604020202020204" pitchFamily="34" charset="0"/>
              </a:rPr>
              <a:t>… la situazione risente della </a:t>
            </a:r>
            <a:r>
              <a:rPr lang="it-IT" altLang="it-IT" sz="2000" u="sng" dirty="0">
                <a:latin typeface="Calibri" panose="020F0502020204030204" pitchFamily="34" charset="0"/>
                <a:cs typeface="Arial" panose="020B0604020202020204" pitchFamily="34" charset="0"/>
              </a:rPr>
              <a:t>stagnazione dei consumi</a:t>
            </a:r>
            <a:r>
              <a:rPr lang="it-IT" altLang="it-IT" sz="2000" dirty="0">
                <a:latin typeface="Calibri" panose="020F0502020204030204" pitchFamily="34" charset="0"/>
                <a:cs typeface="Arial" panose="020B0604020202020204" pitchFamily="34" charset="0"/>
              </a:rPr>
              <a:t>, che faticano a ripartire per quel che riguarda il comparto alimentare… </a:t>
            </a:r>
            <a:r>
              <a:rPr lang="it-IT" altLang="it-IT" sz="2000" dirty="0" err="1">
                <a:latin typeface="Calibri" panose="020F0502020204030204" pitchFamily="34" charset="0"/>
                <a:cs typeface="Arial" panose="020B0604020202020204" pitchFamily="34" charset="0"/>
              </a:rPr>
              <a:t>l’</a:t>
            </a:r>
            <a:r>
              <a:rPr lang="it-IT" altLang="it-IT" sz="2000" i="1" dirty="0" err="1">
                <a:latin typeface="Calibri" panose="020F0502020204030204" pitchFamily="34" charset="0"/>
                <a:cs typeface="Arial" panose="020B0604020202020204" pitchFamily="34" charset="0"/>
              </a:rPr>
              <a:t>outlook</a:t>
            </a:r>
            <a:r>
              <a:rPr lang="it-IT" altLang="it-IT" sz="2000" dirty="0">
                <a:latin typeface="Calibri" panose="020F0502020204030204" pitchFamily="34" charset="0"/>
                <a:cs typeface="Arial" panose="020B0604020202020204" pitchFamily="34" charset="0"/>
              </a:rPr>
              <a:t> fa sperare in un’inversione di tendenza…</a:t>
            </a:r>
          </a:p>
        </p:txBody>
      </p:sp>
      <p:sp>
        <p:nvSpPr>
          <p:cNvPr id="16"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28" name="Text Box 49">
            <a:extLst>
              <a:ext uri="{FF2B5EF4-FFF2-40B4-BE49-F238E27FC236}">
                <a16:creationId xmlns:a16="http://schemas.microsoft.com/office/drawing/2014/main" xmlns="" id="{6AA3B05B-F701-46B6-A0B9-AE299DF80A98}"/>
              </a:ext>
            </a:extLst>
          </p:cNvPr>
          <p:cNvSpPr txBox="1">
            <a:spLocks noChangeArrowheads="1"/>
          </p:cNvSpPr>
          <p:nvPr/>
        </p:nvSpPr>
        <p:spPr bwMode="auto">
          <a:xfrm>
            <a:off x="395536" y="5135070"/>
            <a:ext cx="3689660" cy="397032"/>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r>
              <a:rPr lang="it-IT" altLang="it-IT" sz="900" i="1" dirty="0">
                <a:solidFill>
                  <a:srgbClr val="1F4E79"/>
                </a:solidFill>
                <a:latin typeface="Calibri" panose="020F0502020204030204" pitchFamily="34" charset="0"/>
              </a:rPr>
              <a:t/>
            </a:r>
            <a:br>
              <a:rPr lang="it-IT" altLang="it-IT" sz="900" i="1" dirty="0">
                <a:solidFill>
                  <a:srgbClr val="1F4E79"/>
                </a:solidFill>
                <a:latin typeface="Calibri" panose="020F0502020204030204" pitchFamily="34" charset="0"/>
              </a:rPr>
            </a:br>
            <a:r>
              <a:rPr lang="it-IT" altLang="it-IT" sz="900" i="1" dirty="0">
                <a:solidFill>
                  <a:srgbClr val="FF0000"/>
                </a:solidFill>
                <a:latin typeface="Calibri" panose="020F0502020204030204" pitchFamily="34" charset="0"/>
              </a:rPr>
              <a:t>In rosso è riportata la previsione relativa al semestre successivo.</a:t>
            </a:r>
          </a:p>
        </p:txBody>
      </p:sp>
      <p:sp>
        <p:nvSpPr>
          <p:cNvPr id="29" name="Text Box 49">
            <a:extLst>
              <a:ext uri="{FF2B5EF4-FFF2-40B4-BE49-F238E27FC236}">
                <a16:creationId xmlns:a16="http://schemas.microsoft.com/office/drawing/2014/main" xmlns="" id="{4AA3E7FE-2068-442F-8283-F2D38A0A0FDC}"/>
              </a:ext>
            </a:extLst>
          </p:cNvPr>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pic>
        <p:nvPicPr>
          <p:cNvPr id="30" name="Picture 4" descr="https://image.freepik.com/icone-gratis/insegnante-che-punta-una-scheda-con-un-bastone_318-61893.png">
            <a:extLst>
              <a:ext uri="{FF2B5EF4-FFF2-40B4-BE49-F238E27FC236}">
                <a16:creationId xmlns:a16="http://schemas.microsoft.com/office/drawing/2014/main" xmlns="" id="{A82D9B65-8D94-45F1-A583-84EB9BDE2E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
        <p:nvSpPr>
          <p:cNvPr id="31" name="Segnaposto contenuto 2">
            <a:extLst>
              <a:ext uri="{FF2B5EF4-FFF2-40B4-BE49-F238E27FC236}">
                <a16:creationId xmlns:a16="http://schemas.microsoft.com/office/drawing/2014/main" xmlns="" id="{100BD83A-E918-4E87-9E12-3E30D2C0BBD8}"/>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32" name="Immagine 31">
            <a:extLst>
              <a:ext uri="{FF2B5EF4-FFF2-40B4-BE49-F238E27FC236}">
                <a16:creationId xmlns:a16="http://schemas.microsoft.com/office/drawing/2014/main" xmlns="" id="{6B175657-8993-4F83-84C0-26A764D6DC1B}"/>
              </a:ext>
            </a:extLst>
          </p:cNvPr>
          <p:cNvPicPr>
            <a:picLocks noChangeAspect="1"/>
          </p:cNvPicPr>
          <p:nvPr/>
        </p:nvPicPr>
        <p:blipFill>
          <a:blip r:embed="rId5"/>
          <a:stretch>
            <a:fillRect/>
          </a:stretch>
        </p:blipFill>
        <p:spPr>
          <a:xfrm>
            <a:off x="3050379" y="4119794"/>
            <a:ext cx="916061" cy="1134045"/>
          </a:xfrm>
          <a:prstGeom prst="rect">
            <a:avLst/>
          </a:prstGeom>
        </p:spPr>
      </p:pic>
      <p:cxnSp>
        <p:nvCxnSpPr>
          <p:cNvPr id="17" name="Connettore 2 16">
            <a:extLst>
              <a:ext uri="{FF2B5EF4-FFF2-40B4-BE49-F238E27FC236}">
                <a16:creationId xmlns:a16="http://schemas.microsoft.com/office/drawing/2014/main" xmlns="" id="{383EC6C8-E4E8-4B20-810E-7929DEBFB682}"/>
              </a:ext>
            </a:extLst>
          </p:cNvPr>
          <p:cNvCxnSpPr/>
          <p:nvPr/>
        </p:nvCxnSpPr>
        <p:spPr bwMode="auto">
          <a:xfrm>
            <a:off x="4681290" y="320398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8" name="Connettore 2 17">
            <a:extLst>
              <a:ext uri="{FF2B5EF4-FFF2-40B4-BE49-F238E27FC236}">
                <a16:creationId xmlns:a16="http://schemas.microsoft.com/office/drawing/2014/main" xmlns="" id="{7E0A729F-9B41-45B6-86F5-A84F722C88C8}"/>
              </a:ext>
            </a:extLst>
          </p:cNvPr>
          <p:cNvCxnSpPr/>
          <p:nvPr/>
        </p:nvCxnSpPr>
        <p:spPr bwMode="auto">
          <a:xfrm rot="10800000">
            <a:off x="5076056" y="2824120"/>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20" name="CasellaDiTesto 19">
            <a:extLst>
              <a:ext uri="{FF2B5EF4-FFF2-40B4-BE49-F238E27FC236}">
                <a16:creationId xmlns:a16="http://schemas.microsoft.com/office/drawing/2014/main" xmlns="" id="{09D74290-5562-4A43-8F11-F6DF8E790844}"/>
              </a:ext>
            </a:extLst>
          </p:cNvPr>
          <p:cNvSpPr txBox="1"/>
          <p:nvPr/>
        </p:nvSpPr>
        <p:spPr>
          <a:xfrm>
            <a:off x="4722565" y="3127785"/>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21" name="CasellaDiTesto 20">
            <a:extLst>
              <a:ext uri="{FF2B5EF4-FFF2-40B4-BE49-F238E27FC236}">
                <a16:creationId xmlns:a16="http://schemas.microsoft.com/office/drawing/2014/main" xmlns="" id="{410E9F4A-DA41-4EB0-A8DB-DE0FA6F2768A}"/>
              </a:ext>
            </a:extLst>
          </p:cNvPr>
          <p:cNvSpPr txBox="1"/>
          <p:nvPr/>
        </p:nvSpPr>
        <p:spPr>
          <a:xfrm>
            <a:off x="5083993" y="2866983"/>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cxnSp>
        <p:nvCxnSpPr>
          <p:cNvPr id="22" name="Connettore 1 36">
            <a:extLst>
              <a:ext uri="{FF2B5EF4-FFF2-40B4-BE49-F238E27FC236}">
                <a16:creationId xmlns:a16="http://schemas.microsoft.com/office/drawing/2014/main" xmlns="" id="{13CAA648-E89F-4734-9138-8E168DBDD731}"/>
              </a:ext>
            </a:extLst>
          </p:cNvPr>
          <p:cNvCxnSpPr/>
          <p:nvPr/>
        </p:nvCxnSpPr>
        <p:spPr bwMode="auto">
          <a:xfrm flipV="1">
            <a:off x="7068799" y="2541051"/>
            <a:ext cx="0" cy="219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24" name="CasellaDiTesto 10">
            <a:extLst>
              <a:ext uri="{FF2B5EF4-FFF2-40B4-BE49-F238E27FC236}">
                <a16:creationId xmlns:a16="http://schemas.microsoft.com/office/drawing/2014/main" xmlns="" id="{6335EBB4-3370-42A0-8F3E-F754FB7319C7}"/>
              </a:ext>
            </a:extLst>
          </p:cNvPr>
          <p:cNvSpPr txBox="1">
            <a:spLocks noChangeArrowheads="1"/>
          </p:cNvSpPr>
          <p:nvPr/>
        </p:nvSpPr>
        <p:spPr bwMode="auto">
          <a:xfrm>
            <a:off x="7031827" y="2703898"/>
            <a:ext cx="927100" cy="369332"/>
          </a:xfrm>
          <a:prstGeom prst="rect">
            <a:avLst/>
          </a:prstGeom>
          <a:noFill/>
          <a:ln w="9525">
            <a:noFill/>
            <a:miter lim="800000"/>
            <a:headEnd/>
            <a:tailEnd/>
          </a:ln>
        </p:spPr>
        <p:txBody>
          <a:bodyPr>
            <a:spAutoFit/>
          </a:bodyPr>
          <a:lstStyle/>
          <a:p>
            <a:r>
              <a:rPr lang="it-IT" altLang="it-IT" sz="900" b="0" i="1" dirty="0">
                <a:solidFill>
                  <a:srgbClr val="C00000"/>
                </a:solidFill>
                <a:latin typeface="Calibri" panose="020F0502020204030204" pitchFamily="34" charset="0"/>
              </a:rPr>
              <a:t>Previsione </a:t>
            </a:r>
            <a:br>
              <a:rPr lang="it-IT" altLang="it-IT" sz="900" b="0" i="1" dirty="0">
                <a:solidFill>
                  <a:srgbClr val="C00000"/>
                </a:solidFill>
                <a:latin typeface="Calibri" panose="020F0502020204030204" pitchFamily="34" charset="0"/>
              </a:rPr>
            </a:br>
            <a:r>
              <a:rPr lang="it-IT" altLang="it-IT" sz="900" b="0" i="1" dirty="0">
                <a:solidFill>
                  <a:srgbClr val="C00000"/>
                </a:solidFill>
                <a:latin typeface="Calibri" panose="020F0502020204030204" pitchFamily="34" charset="0"/>
              </a:rPr>
              <a:t>II </a:t>
            </a:r>
            <a:r>
              <a:rPr lang="it-IT" altLang="it-IT" sz="900" b="0" i="1" dirty="0" err="1">
                <a:solidFill>
                  <a:srgbClr val="C00000"/>
                </a:solidFill>
                <a:latin typeface="Calibri" panose="020F0502020204030204" pitchFamily="34" charset="0"/>
              </a:rPr>
              <a:t>sem</a:t>
            </a:r>
            <a:r>
              <a:rPr lang="it-IT" altLang="it-IT" sz="900" b="0" i="1" dirty="0">
                <a:solidFill>
                  <a:srgbClr val="C00000"/>
                </a:solidFill>
                <a:latin typeface="Calibri" panose="020F0502020204030204" pitchFamily="34" charset="0"/>
              </a:rPr>
              <a:t> 2017</a:t>
            </a:r>
          </a:p>
        </p:txBody>
      </p:sp>
      <p:sp>
        <p:nvSpPr>
          <p:cNvPr id="33" name="CasellaDiTesto 20">
            <a:extLst>
              <a:ext uri="{FF2B5EF4-FFF2-40B4-BE49-F238E27FC236}">
                <a16:creationId xmlns:a16="http://schemas.microsoft.com/office/drawing/2014/main" xmlns="" id="{97D7C6F1-A181-49F5-9CD2-5C18A669598B}"/>
              </a:ext>
            </a:extLst>
          </p:cNvPr>
          <p:cNvSpPr txBox="1">
            <a:spLocks noChangeArrowheads="1"/>
          </p:cNvSpPr>
          <p:nvPr/>
        </p:nvSpPr>
        <p:spPr bwMode="auto">
          <a:xfrm>
            <a:off x="5908348" y="2703898"/>
            <a:ext cx="1190625" cy="369332"/>
          </a:xfrm>
          <a:prstGeom prst="rect">
            <a:avLst/>
          </a:prstGeom>
          <a:noFill/>
          <a:ln w="9525">
            <a:noFill/>
            <a:miter lim="800000"/>
            <a:headEnd/>
            <a:tailEnd/>
          </a:ln>
        </p:spPr>
        <p:txBody>
          <a:bodyPr>
            <a:spAutoFit/>
          </a:bodyPr>
          <a:lstStyle/>
          <a:p>
            <a:pPr algn="r"/>
            <a:r>
              <a:rPr lang="it-IT" altLang="it-IT" sz="900" b="0" i="1" dirty="0">
                <a:latin typeface="Calibri" panose="020F0502020204030204" pitchFamily="34" charset="0"/>
              </a:rPr>
              <a:t>Aggiornamento </a:t>
            </a:r>
            <a:br>
              <a:rPr lang="it-IT" altLang="it-IT" sz="900" b="0" i="1" dirty="0">
                <a:latin typeface="Calibri" panose="020F0502020204030204" pitchFamily="34" charset="0"/>
              </a:rPr>
            </a:br>
            <a:r>
              <a:rPr lang="it-IT" altLang="it-IT" sz="900" b="0" i="1" dirty="0">
                <a:latin typeface="Calibri" panose="020F0502020204030204" pitchFamily="34" charset="0"/>
              </a:rPr>
              <a:t>I </a:t>
            </a:r>
            <a:r>
              <a:rPr lang="it-IT" altLang="it-IT" sz="900" b="0" i="1" dirty="0" err="1">
                <a:latin typeface="Calibri" panose="020F0502020204030204" pitchFamily="34" charset="0"/>
              </a:rPr>
              <a:t>sem</a:t>
            </a:r>
            <a:r>
              <a:rPr lang="it-IT" altLang="it-IT" sz="900" b="0" i="1" dirty="0">
                <a:latin typeface="Calibri" panose="020F0502020204030204" pitchFamily="34" charset="0"/>
              </a:rPr>
              <a:t> 2017</a:t>
            </a:r>
          </a:p>
        </p:txBody>
      </p:sp>
    </p:spTree>
    <p:extLst>
      <p:ext uri="{BB962C8B-B14F-4D97-AF65-F5344CB8AC3E}">
        <p14:creationId xmlns:p14="http://schemas.microsoft.com/office/powerpoint/2010/main" val="400974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9">
            <a:extLst>
              <a:ext uri="{FF2B5EF4-FFF2-40B4-BE49-F238E27FC236}">
                <a16:creationId xmlns:a16="http://schemas.microsoft.com/office/drawing/2014/main" xmlns="" id="{7F9A437A-6BAB-4C2F-8257-C31004A1793F}"/>
              </a:ext>
            </a:extLst>
          </p:cNvPr>
          <p:cNvSpPr txBox="1">
            <a:spLocks noChangeArrowheads="1"/>
          </p:cNvSpPr>
          <p:nvPr/>
        </p:nvSpPr>
        <p:spPr bwMode="auto">
          <a:xfrm>
            <a:off x="395288" y="1484784"/>
            <a:ext cx="8569200" cy="7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l">
              <a:lnSpc>
                <a:spcPct val="110000"/>
              </a:lnSpc>
              <a:spcBef>
                <a:spcPts val="600"/>
              </a:spcBef>
            </a:pPr>
            <a:r>
              <a:rPr lang="it-IT" altLang="ja-JP" sz="2000" dirty="0">
                <a:latin typeface="Calibri" panose="020F0502020204030204" pitchFamily="34" charset="0"/>
              </a:rPr>
              <a:t>Andamento dei ricavi / Andamento dei consumi alimentari</a:t>
            </a:r>
            <a:r>
              <a:rPr lang="it-IT" altLang="ja-JP" sz="1800" b="0" i="1" dirty="0">
                <a:latin typeface="Calibri" panose="020F0502020204030204" pitchFamily="34" charset="0"/>
              </a:rPr>
              <a:t/>
            </a:r>
            <a:br>
              <a:rPr lang="it-IT" altLang="ja-JP" sz="1800" b="0" i="1" dirty="0">
                <a:latin typeface="Calibri" panose="020F0502020204030204" pitchFamily="34" charset="0"/>
              </a:rPr>
            </a:br>
            <a:r>
              <a:rPr lang="it-IT" altLang="ja-JP" sz="1800" b="0" i="1" dirty="0">
                <a:latin typeface="Calibri" panose="020F0502020204030204" pitchFamily="34" charset="0"/>
              </a:rPr>
              <a:t>(Osservatorio Fida / Format </a:t>
            </a:r>
            <a:r>
              <a:rPr lang="it-IT" altLang="ja-JP" sz="1800" b="0" i="1" dirty="0" err="1">
                <a:latin typeface="Calibri" panose="020F0502020204030204" pitchFamily="34" charset="0"/>
              </a:rPr>
              <a:t>Research</a:t>
            </a:r>
            <a:r>
              <a:rPr lang="it-IT" altLang="ja-JP" sz="1800" b="0" i="1" dirty="0">
                <a:latin typeface="Calibri" panose="020F0502020204030204" pitchFamily="34" charset="0"/>
              </a:rPr>
              <a:t> – Bollettino «Commercio al dettaglio» ISTAT)</a:t>
            </a:r>
          </a:p>
        </p:txBody>
      </p:sp>
      <p:sp>
        <p:nvSpPr>
          <p:cNvPr id="18" name="Text Box 49">
            <a:extLst>
              <a:ext uri="{FF2B5EF4-FFF2-40B4-BE49-F238E27FC236}">
                <a16:creationId xmlns:a16="http://schemas.microsoft.com/office/drawing/2014/main" xmlns="" id="{62FD16A5-4E42-4F27-8FF4-709DDA46DC6D}"/>
              </a:ext>
            </a:extLst>
          </p:cNvPr>
          <p:cNvSpPr txBox="1">
            <a:spLocks noChangeArrowheads="1"/>
          </p:cNvSpPr>
          <p:nvPr/>
        </p:nvSpPr>
        <p:spPr bwMode="auto">
          <a:xfrm>
            <a:off x="5868145" y="2803135"/>
            <a:ext cx="2376263" cy="14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nSpc>
                <a:spcPct val="110000"/>
              </a:lnSpc>
              <a:spcBef>
                <a:spcPts val="600"/>
              </a:spcBef>
            </a:pPr>
            <a:r>
              <a:rPr lang="it-IT" sz="1800" i="1" dirty="0">
                <a:solidFill>
                  <a:srgbClr val="F79646"/>
                </a:solidFill>
                <a:latin typeface="Calibri" panose="020F0502020204030204" pitchFamily="34" charset="0"/>
              </a:rPr>
              <a:t>FIDA / FORMAT</a:t>
            </a:r>
            <a:br>
              <a:rPr lang="it-IT" sz="1800" i="1" dirty="0">
                <a:solidFill>
                  <a:srgbClr val="F79646"/>
                </a:solidFill>
                <a:latin typeface="Calibri" panose="020F0502020204030204" pitchFamily="34" charset="0"/>
              </a:rPr>
            </a:br>
            <a:r>
              <a:rPr lang="it-IT" sz="1600" b="0" i="1" dirty="0">
                <a:latin typeface="Calibri" panose="020F0502020204030204" pitchFamily="34" charset="0"/>
              </a:rPr>
              <a:t>«</a:t>
            </a:r>
            <a:r>
              <a:rPr lang="it-IT" altLang="ja-JP" sz="1600" b="0" i="1" dirty="0">
                <a:latin typeface="Calibri" panose="020F0502020204030204" pitchFamily="34" charset="0"/>
              </a:rPr>
              <a:t>Osservatorio Fida / Format </a:t>
            </a:r>
            <a:r>
              <a:rPr lang="it-IT" altLang="ja-JP" sz="1600" b="0" i="1" dirty="0" err="1">
                <a:latin typeface="Calibri" panose="020F0502020204030204" pitchFamily="34" charset="0"/>
              </a:rPr>
              <a:t>Research</a:t>
            </a:r>
            <a:r>
              <a:rPr lang="it-IT" altLang="ja-JP" sz="1600" b="0" i="1" dirty="0">
                <a:latin typeface="Calibri" panose="020F0502020204030204" pitchFamily="34" charset="0"/>
              </a:rPr>
              <a:t> </a:t>
            </a:r>
            <a:r>
              <a:rPr lang="it-IT" sz="1600" b="0" i="1" dirty="0">
                <a:latin typeface="Calibri" panose="020F0502020204030204" pitchFamily="34" charset="0"/>
              </a:rPr>
              <a:t>», giudizio delle imprese circa il livello dei ricavi</a:t>
            </a:r>
            <a:endParaRPr lang="it-IT" sz="1800" i="1" dirty="0">
              <a:latin typeface="Calibri" panose="020F0502020204030204" pitchFamily="34" charset="0"/>
            </a:endParaRPr>
          </a:p>
        </p:txBody>
      </p:sp>
      <p:sp>
        <p:nvSpPr>
          <p:cNvPr id="20" name="CasellaDiTesto 19">
            <a:extLst>
              <a:ext uri="{FF2B5EF4-FFF2-40B4-BE49-F238E27FC236}">
                <a16:creationId xmlns:a16="http://schemas.microsoft.com/office/drawing/2014/main" xmlns="" id="{FF9534EB-DCCB-43F5-A5C0-73D197A5A321}"/>
              </a:ext>
            </a:extLst>
          </p:cNvPr>
          <p:cNvSpPr txBox="1"/>
          <p:nvPr/>
        </p:nvSpPr>
        <p:spPr bwMode="auto">
          <a:xfrm>
            <a:off x="395288" y="5877272"/>
            <a:ext cx="8425184" cy="461665"/>
          </a:xfrm>
          <a:prstGeom prst="rect">
            <a:avLst/>
          </a:prstGeom>
          <a:noFill/>
          <a:ln w="9525">
            <a:noFill/>
            <a:miter lim="800000"/>
            <a:headEnd/>
            <a:tailEnd/>
          </a:ln>
        </p:spPr>
        <p:txBody>
          <a:bodyPr wrap="square" rtlCol="0">
            <a:spAutoFit/>
          </a:bodyPr>
          <a:lstStyle/>
          <a:p>
            <a:r>
              <a:rPr lang="it-IT" sz="1200" b="0" i="1" dirty="0">
                <a:latin typeface="Calibri" panose="020F0502020204030204" pitchFamily="34" charset="0"/>
              </a:rPr>
              <a:t>I dati ISTAT riportano il volume delle vendite del commercio fisso al dettaglio (base 2010=100) per il solo settore alimentare. </a:t>
            </a:r>
          </a:p>
          <a:p>
            <a:r>
              <a:rPr lang="it-IT" sz="1200" b="0" i="1" dirty="0">
                <a:latin typeface="Calibri" panose="020F0502020204030204" pitchFamily="34" charset="0"/>
              </a:rPr>
              <a:t>Dati destagionalizzati (variazioni percentuali).</a:t>
            </a:r>
          </a:p>
        </p:txBody>
      </p:sp>
      <p:sp>
        <p:nvSpPr>
          <p:cNvPr id="21" name="Rettangolo 20">
            <a:extLst>
              <a:ext uri="{FF2B5EF4-FFF2-40B4-BE49-F238E27FC236}">
                <a16:creationId xmlns:a16="http://schemas.microsoft.com/office/drawing/2014/main" xmlns="" id="{F7CC76A4-9CB8-4B57-9C09-CC07BC482D2B}"/>
              </a:ext>
            </a:extLst>
          </p:cNvPr>
          <p:cNvSpPr/>
          <p:nvPr/>
        </p:nvSpPr>
        <p:spPr bwMode="auto">
          <a:xfrm>
            <a:off x="395288" y="2382788"/>
            <a:ext cx="8425184" cy="3371128"/>
          </a:xfrm>
          <a:prstGeom prst="rect">
            <a:avLst/>
          </a:prstGeom>
          <a:no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2" name="Rectangle 13">
            <a:extLst>
              <a:ext uri="{FF2B5EF4-FFF2-40B4-BE49-F238E27FC236}">
                <a16:creationId xmlns:a16="http://schemas.microsoft.com/office/drawing/2014/main" xmlns="" id="{6E28D230-FAF4-4A69-8056-58BA57D71D3F}"/>
              </a:ext>
            </a:extLst>
          </p:cNvPr>
          <p:cNvSpPr txBox="1">
            <a:spLocks noChangeArrowheads="1"/>
          </p:cNvSpPr>
          <p:nvPr/>
        </p:nvSpPr>
        <p:spPr bwMode="auto">
          <a:xfrm>
            <a:off x="395289" y="188913"/>
            <a:ext cx="842518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dirty="0">
                <a:solidFill>
                  <a:srgbClr val="1F497D"/>
                </a:solidFill>
                <a:latin typeface="Calibri" panose="020F0502020204030204" pitchFamily="34" charset="0"/>
                <a:ea typeface="MS PGothic" charset="0"/>
                <a:cs typeface="Arial" charset="0"/>
              </a:rPr>
              <a:t>andamento dei RICAVI </a:t>
            </a:r>
            <a:r>
              <a:rPr lang="it-IT" altLang="it-IT" kern="0" dirty="0">
                <a:solidFill>
                  <a:srgbClr val="1F497D"/>
                </a:solidFill>
                <a:latin typeface="Calibri" panose="020F0502020204030204" pitchFamily="34" charset="0"/>
                <a:cs typeface="Arial" panose="020B0604020202020204" pitchFamily="34" charset="0"/>
              </a:rPr>
              <a:t>| </a:t>
            </a:r>
            <a:r>
              <a:rPr lang="it-IT" altLang="it-IT" kern="0" dirty="0">
                <a:solidFill>
                  <a:schemeClr val="tx1"/>
                </a:solidFill>
                <a:latin typeface="Calibri" panose="020F0502020204030204" pitchFamily="34" charset="0"/>
                <a:cs typeface="Arial" panose="020B0604020202020204" pitchFamily="34" charset="0"/>
              </a:rPr>
              <a:t>la curva dei consumi alimentari ISTAT fa il match con il trend rilevato presso le imprese del settore: diminuiscono i consumi alimentari… diminuiscono i ricavi delle imprese della distribuzione alimentare</a:t>
            </a:r>
          </a:p>
        </p:txBody>
      </p:sp>
      <p:sp>
        <p:nvSpPr>
          <p:cNvPr id="35" name="Text Box 49">
            <a:extLst>
              <a:ext uri="{FF2B5EF4-FFF2-40B4-BE49-F238E27FC236}">
                <a16:creationId xmlns:a16="http://schemas.microsoft.com/office/drawing/2014/main" xmlns="" id="{95B5B1E1-CB5C-476F-9FFE-1FBE7DC1E508}"/>
              </a:ext>
            </a:extLst>
          </p:cNvPr>
          <p:cNvSpPr txBox="1">
            <a:spLocks noChangeArrowheads="1"/>
          </p:cNvSpPr>
          <p:nvPr/>
        </p:nvSpPr>
        <p:spPr bwMode="auto">
          <a:xfrm>
            <a:off x="5868145" y="4417837"/>
            <a:ext cx="2520280"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l">
              <a:lnSpc>
                <a:spcPct val="110000"/>
              </a:lnSpc>
              <a:spcBef>
                <a:spcPts val="600"/>
              </a:spcBef>
            </a:pPr>
            <a:r>
              <a:rPr lang="it-IT" altLang="ja-JP" sz="1800" i="1" dirty="0">
                <a:latin typeface="Calibri" panose="020F0502020204030204" pitchFamily="34" charset="0"/>
              </a:rPr>
              <a:t>ISTAT</a:t>
            </a:r>
            <a:r>
              <a:rPr lang="it-IT" altLang="ja-JP" sz="1800" b="0" i="1" dirty="0">
                <a:solidFill>
                  <a:srgbClr val="008000"/>
                </a:solidFill>
                <a:latin typeface="Calibri" panose="020F0502020204030204" pitchFamily="34" charset="0"/>
              </a:rPr>
              <a:t/>
            </a:r>
            <a:br>
              <a:rPr lang="it-IT" altLang="ja-JP" sz="1800" b="0" i="1" dirty="0">
                <a:solidFill>
                  <a:srgbClr val="008000"/>
                </a:solidFill>
                <a:latin typeface="Calibri" panose="020F0502020204030204" pitchFamily="34" charset="0"/>
              </a:rPr>
            </a:br>
            <a:r>
              <a:rPr lang="it-IT" altLang="ja-JP" sz="1600" b="0" i="1" dirty="0">
                <a:latin typeface="Calibri" panose="020F0502020204030204" pitchFamily="34" charset="0"/>
              </a:rPr>
              <a:t>«Bollettino Commercio al dettaglio</a:t>
            </a:r>
            <a:r>
              <a:rPr lang="it-IT" sz="1600" b="0" i="1" dirty="0">
                <a:latin typeface="Calibri" panose="020F0502020204030204" pitchFamily="34" charset="0"/>
              </a:rPr>
              <a:t>», andamento dei consumi alimentari</a:t>
            </a:r>
            <a:endParaRPr lang="it-IT" sz="1600" i="1" dirty="0">
              <a:latin typeface="Calibri" panose="020F0502020204030204" pitchFamily="34" charset="0"/>
            </a:endParaRPr>
          </a:p>
        </p:txBody>
      </p:sp>
      <p:pic>
        <p:nvPicPr>
          <p:cNvPr id="36" name="Immagine 35">
            <a:extLst>
              <a:ext uri="{FF2B5EF4-FFF2-40B4-BE49-F238E27FC236}">
                <a16:creationId xmlns:a16="http://schemas.microsoft.com/office/drawing/2014/main" xmlns="" id="{35C48236-143C-483E-8A90-29D314615F2E}"/>
              </a:ext>
            </a:extLst>
          </p:cNvPr>
          <p:cNvPicPr>
            <a:picLocks noChangeAspect="1"/>
          </p:cNvPicPr>
          <p:nvPr/>
        </p:nvPicPr>
        <p:blipFill rotWithShape="1">
          <a:blip r:embed="rId2"/>
          <a:srcRect r="54201"/>
          <a:stretch/>
        </p:blipFill>
        <p:spPr>
          <a:xfrm>
            <a:off x="5004048" y="4365104"/>
            <a:ext cx="731964" cy="600711"/>
          </a:xfrm>
          <a:prstGeom prst="rect">
            <a:avLst/>
          </a:prstGeom>
        </p:spPr>
      </p:pic>
      <p:cxnSp>
        <p:nvCxnSpPr>
          <p:cNvPr id="13" name="Connettore 2 12">
            <a:extLst>
              <a:ext uri="{FF2B5EF4-FFF2-40B4-BE49-F238E27FC236}">
                <a16:creationId xmlns:a16="http://schemas.microsoft.com/office/drawing/2014/main" xmlns="" id="{B474D8E8-586B-4229-8164-471C525A856E}"/>
              </a:ext>
            </a:extLst>
          </p:cNvPr>
          <p:cNvCxnSpPr>
            <a:cxnSpLocks/>
          </p:cNvCxnSpPr>
          <p:nvPr/>
        </p:nvCxnSpPr>
        <p:spPr bwMode="auto">
          <a:xfrm flipV="1">
            <a:off x="614597" y="2878249"/>
            <a:ext cx="0" cy="2430333"/>
          </a:xfrm>
          <a:prstGeom prst="straightConnector1">
            <a:avLst/>
          </a:prstGeom>
          <a:noFill/>
          <a:ln w="12700" cap="flat" cmpd="sng" algn="ctr">
            <a:solidFill>
              <a:schemeClr val="bg1">
                <a:lumMod val="50000"/>
              </a:schemeClr>
            </a:solidFill>
            <a:prstDash val="solid"/>
            <a:round/>
            <a:headEnd type="none" w="med" len="med"/>
            <a:tailEnd type="triangle"/>
          </a:ln>
          <a:effectLst/>
        </p:spPr>
      </p:cxnSp>
      <p:cxnSp>
        <p:nvCxnSpPr>
          <p:cNvPr id="42" name="Connettore 2 41">
            <a:extLst>
              <a:ext uri="{FF2B5EF4-FFF2-40B4-BE49-F238E27FC236}">
                <a16:creationId xmlns:a16="http://schemas.microsoft.com/office/drawing/2014/main" xmlns="" id="{D80300C9-A699-4C33-86B2-B0E26FAF6C93}"/>
              </a:ext>
            </a:extLst>
          </p:cNvPr>
          <p:cNvCxnSpPr>
            <a:cxnSpLocks/>
          </p:cNvCxnSpPr>
          <p:nvPr/>
        </p:nvCxnSpPr>
        <p:spPr bwMode="auto">
          <a:xfrm>
            <a:off x="475382" y="5013176"/>
            <a:ext cx="4176000" cy="1"/>
          </a:xfrm>
          <a:prstGeom prst="straightConnector1">
            <a:avLst/>
          </a:prstGeom>
          <a:noFill/>
          <a:ln w="12700" cap="flat" cmpd="sng" algn="ctr">
            <a:solidFill>
              <a:schemeClr val="bg1">
                <a:lumMod val="50000"/>
              </a:schemeClr>
            </a:solidFill>
            <a:prstDash val="solid"/>
            <a:round/>
            <a:headEnd type="none" w="med" len="med"/>
            <a:tailEnd type="triangle"/>
          </a:ln>
          <a:effectLst/>
        </p:spPr>
      </p:cxnSp>
      <p:sp>
        <p:nvSpPr>
          <p:cNvPr id="24" name="CasellaDiTesto 23">
            <a:extLst>
              <a:ext uri="{FF2B5EF4-FFF2-40B4-BE49-F238E27FC236}">
                <a16:creationId xmlns:a16="http://schemas.microsoft.com/office/drawing/2014/main" xmlns="" id="{9C068F85-CC84-4992-89FA-A871E560ED7B}"/>
              </a:ext>
            </a:extLst>
          </p:cNvPr>
          <p:cNvSpPr txBox="1"/>
          <p:nvPr/>
        </p:nvSpPr>
        <p:spPr bwMode="auto">
          <a:xfrm>
            <a:off x="1039271" y="3019159"/>
            <a:ext cx="1049680" cy="400110"/>
          </a:xfrm>
          <a:prstGeom prst="rect">
            <a:avLst/>
          </a:prstGeom>
          <a:noFill/>
          <a:ln w="9525">
            <a:noFill/>
            <a:miter lim="800000"/>
            <a:headEnd/>
            <a:tailEnd/>
          </a:ln>
        </p:spPr>
        <p:txBody>
          <a:bodyPr wrap="square" rtlCol="0">
            <a:spAutoFit/>
          </a:bodyPr>
          <a:lstStyle/>
          <a:p>
            <a:r>
              <a:rPr lang="it-IT" sz="2000" i="1" dirty="0">
                <a:latin typeface="Calibri" panose="020F0502020204030204" pitchFamily="34" charset="0"/>
              </a:rPr>
              <a:t>ISTAT</a:t>
            </a:r>
          </a:p>
        </p:txBody>
      </p:sp>
      <p:sp>
        <p:nvSpPr>
          <p:cNvPr id="33" name="CasellaDiTesto 32">
            <a:extLst>
              <a:ext uri="{FF2B5EF4-FFF2-40B4-BE49-F238E27FC236}">
                <a16:creationId xmlns:a16="http://schemas.microsoft.com/office/drawing/2014/main" xmlns="" id="{1F3098B1-9B47-4C30-AE1C-088B05C8D058}"/>
              </a:ext>
            </a:extLst>
          </p:cNvPr>
          <p:cNvSpPr txBox="1"/>
          <p:nvPr/>
        </p:nvSpPr>
        <p:spPr bwMode="auto">
          <a:xfrm>
            <a:off x="1277417" y="3929509"/>
            <a:ext cx="2088474" cy="400110"/>
          </a:xfrm>
          <a:prstGeom prst="rect">
            <a:avLst/>
          </a:prstGeom>
          <a:noFill/>
          <a:ln w="9525">
            <a:noFill/>
            <a:miter lim="800000"/>
            <a:headEnd/>
            <a:tailEnd/>
          </a:ln>
        </p:spPr>
        <p:txBody>
          <a:bodyPr wrap="square" rtlCol="0">
            <a:spAutoFit/>
          </a:bodyPr>
          <a:lstStyle/>
          <a:p>
            <a:r>
              <a:rPr lang="it-IT" sz="2000" i="1" dirty="0">
                <a:solidFill>
                  <a:srgbClr val="F79646"/>
                </a:solidFill>
                <a:latin typeface="Calibri" panose="020F0502020204030204" pitchFamily="34" charset="0"/>
              </a:rPr>
              <a:t>FIDA / FORMAT</a:t>
            </a:r>
          </a:p>
        </p:txBody>
      </p:sp>
      <p:pic>
        <p:nvPicPr>
          <p:cNvPr id="45" name="Immagine 44">
            <a:extLst>
              <a:ext uri="{FF2B5EF4-FFF2-40B4-BE49-F238E27FC236}">
                <a16:creationId xmlns:a16="http://schemas.microsoft.com/office/drawing/2014/main" xmlns="" id="{B6F27036-AB16-4919-A2E1-16ECCE2871EF}"/>
              </a:ext>
            </a:extLst>
          </p:cNvPr>
          <p:cNvPicPr>
            <a:picLocks noChangeAspect="1"/>
          </p:cNvPicPr>
          <p:nvPr/>
        </p:nvPicPr>
        <p:blipFill>
          <a:blip r:embed="rId3"/>
          <a:stretch>
            <a:fillRect/>
          </a:stretch>
        </p:blipFill>
        <p:spPr>
          <a:xfrm>
            <a:off x="4994792" y="2776297"/>
            <a:ext cx="721962" cy="676289"/>
          </a:xfrm>
          <a:prstGeom prst="rect">
            <a:avLst/>
          </a:prstGeom>
        </p:spPr>
      </p:pic>
      <p:grpSp>
        <p:nvGrpSpPr>
          <p:cNvPr id="50" name="Gruppo 49">
            <a:extLst>
              <a:ext uri="{FF2B5EF4-FFF2-40B4-BE49-F238E27FC236}">
                <a16:creationId xmlns:a16="http://schemas.microsoft.com/office/drawing/2014/main" xmlns="" id="{19A6DCBE-5A6B-4B7F-A4D3-DF6E3295C2DC}"/>
              </a:ext>
            </a:extLst>
          </p:cNvPr>
          <p:cNvGrpSpPr/>
          <p:nvPr/>
        </p:nvGrpSpPr>
        <p:grpSpPr>
          <a:xfrm>
            <a:off x="427184" y="2780344"/>
            <a:ext cx="4272396" cy="2653500"/>
            <a:chOff x="427184" y="2780344"/>
            <a:chExt cx="4272396" cy="2653500"/>
          </a:xfrm>
        </p:grpSpPr>
        <p:pic>
          <p:nvPicPr>
            <p:cNvPr id="48" name="Immagine 47">
              <a:extLst>
                <a:ext uri="{FF2B5EF4-FFF2-40B4-BE49-F238E27FC236}">
                  <a16:creationId xmlns:a16="http://schemas.microsoft.com/office/drawing/2014/main" xmlns="" id="{AFF4D498-84BB-4310-BB41-5BC4B6B0494A}"/>
                </a:ext>
              </a:extLst>
            </p:cNvPr>
            <p:cNvPicPr>
              <a:picLocks noChangeAspect="1"/>
            </p:cNvPicPr>
            <p:nvPr/>
          </p:nvPicPr>
          <p:blipFill>
            <a:blip r:embed="rId4"/>
            <a:stretch>
              <a:fillRect/>
            </a:stretch>
          </p:blipFill>
          <p:spPr>
            <a:xfrm>
              <a:off x="446556" y="2780344"/>
              <a:ext cx="4185000" cy="2653500"/>
            </a:xfrm>
            <a:prstGeom prst="rect">
              <a:avLst/>
            </a:prstGeom>
          </p:spPr>
        </p:pic>
        <p:pic>
          <p:nvPicPr>
            <p:cNvPr id="49" name="Immagine 48">
              <a:extLst>
                <a:ext uri="{FF2B5EF4-FFF2-40B4-BE49-F238E27FC236}">
                  <a16:creationId xmlns:a16="http://schemas.microsoft.com/office/drawing/2014/main" xmlns="" id="{670F1CD4-EF3B-401A-9473-013425E13797}"/>
                </a:ext>
              </a:extLst>
            </p:cNvPr>
            <p:cNvPicPr>
              <a:picLocks noChangeAspect="1"/>
            </p:cNvPicPr>
            <p:nvPr/>
          </p:nvPicPr>
          <p:blipFill>
            <a:blip r:embed="rId5"/>
            <a:stretch>
              <a:fillRect/>
            </a:stretch>
          </p:blipFill>
          <p:spPr>
            <a:xfrm>
              <a:off x="427184" y="2902514"/>
              <a:ext cx="4272396" cy="1590936"/>
            </a:xfrm>
            <a:prstGeom prst="rect">
              <a:avLst/>
            </a:prstGeom>
          </p:spPr>
        </p:pic>
      </p:grpSp>
      <p:sp>
        <p:nvSpPr>
          <p:cNvPr id="51" name="Rettangolo 50">
            <a:extLst>
              <a:ext uri="{FF2B5EF4-FFF2-40B4-BE49-F238E27FC236}">
                <a16:creationId xmlns:a16="http://schemas.microsoft.com/office/drawing/2014/main" xmlns="" id="{4916902F-BEE0-4267-9490-532929E27B65}"/>
              </a:ext>
            </a:extLst>
          </p:cNvPr>
          <p:cNvSpPr/>
          <p:nvPr/>
        </p:nvSpPr>
        <p:spPr>
          <a:xfrm>
            <a:off x="616769" y="5396079"/>
            <a:ext cx="1061509" cy="246221"/>
          </a:xfrm>
          <a:prstGeom prst="rect">
            <a:avLst/>
          </a:prstGeom>
        </p:spPr>
        <p:txBody>
          <a:bodyPr wrap="none">
            <a:spAutoFit/>
          </a:bodyPr>
          <a:lstStyle/>
          <a:p>
            <a:r>
              <a:rPr lang="it-IT" sz="1000" b="0" i="1" dirty="0">
                <a:latin typeface="Calibri" panose="020F0502020204030204" pitchFamily="34" charset="0"/>
              </a:rPr>
              <a:t>(Base 2010=100)</a:t>
            </a:r>
            <a:endParaRPr lang="it-IT" sz="1000" dirty="0"/>
          </a:p>
        </p:txBody>
      </p:sp>
    </p:spTree>
    <p:extLst>
      <p:ext uri="{BB962C8B-B14F-4D97-AF65-F5344CB8AC3E}">
        <p14:creationId xmlns:p14="http://schemas.microsoft.com/office/powerpoint/2010/main" val="3369207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33636" y="2159360"/>
            <a:ext cx="1528558" cy="986453"/>
          </a:xfrm>
          <a:prstGeom prst="rect">
            <a:avLst/>
          </a:prstGeom>
        </p:spPr>
      </p:pic>
      <p:pic>
        <p:nvPicPr>
          <p:cNvPr id="4" name="Immagine 3"/>
          <p:cNvPicPr>
            <a:picLocks noChangeAspect="1"/>
          </p:cNvPicPr>
          <p:nvPr/>
        </p:nvPicPr>
        <p:blipFill>
          <a:blip r:embed="rId3"/>
          <a:stretch>
            <a:fillRect/>
          </a:stretch>
        </p:blipFill>
        <p:spPr>
          <a:xfrm>
            <a:off x="6071505" y="2236514"/>
            <a:ext cx="1308807" cy="832144"/>
          </a:xfrm>
          <a:prstGeom prst="rect">
            <a:avLst/>
          </a:prstGeom>
        </p:spPr>
      </p:pic>
      <p:sp>
        <p:nvSpPr>
          <p:cNvPr id="5" name="Rettangolo 4"/>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ttangolo 5"/>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pic>
        <p:nvPicPr>
          <p:cNvPr id="10" name="Immagine 9"/>
          <p:cNvPicPr>
            <a:picLocks noChangeAspect="1"/>
          </p:cNvPicPr>
          <p:nvPr/>
        </p:nvPicPr>
        <p:blipFill>
          <a:blip r:embed="rId4"/>
          <a:stretch>
            <a:fillRect/>
          </a:stretch>
        </p:blipFill>
        <p:spPr>
          <a:xfrm>
            <a:off x="3373264" y="2177134"/>
            <a:ext cx="1204184" cy="950905"/>
          </a:xfrm>
          <a:prstGeom prst="rect">
            <a:avLst/>
          </a:prstGeom>
        </p:spPr>
      </p:pic>
      <p:sp>
        <p:nvSpPr>
          <p:cNvPr id="11" name="Rettangolo 10"/>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2" name="Rectangle 3"/>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dirty="0">
                <a:solidFill>
                  <a:srgbClr val="1F497D"/>
                </a:solidFill>
                <a:latin typeface="Calibri" panose="020F0502020204030204" pitchFamily="34" charset="0"/>
                <a:ea typeface="MS PGothic" charset="0"/>
                <a:cs typeface="Arial" charset="0"/>
              </a:rPr>
              <a:t>andamento dei RICAVI </a:t>
            </a:r>
            <a:r>
              <a:rPr lang="it-IT" kern="0" dirty="0">
                <a:solidFill>
                  <a:srgbClr val="1F497D"/>
                </a:solidFill>
                <a:latin typeface="Calibri" panose="020F0502020204030204" pitchFamily="34" charset="0"/>
                <a:ea typeface="MS PGothic" charset="0"/>
                <a:cs typeface="Arial" charset="0"/>
              </a:rPr>
              <a:t>| </a:t>
            </a:r>
            <a:r>
              <a:rPr lang="it-IT" kern="0" dirty="0">
                <a:solidFill>
                  <a:schemeClr val="tx1"/>
                </a:solidFill>
                <a:latin typeface="Calibri" panose="020F0502020204030204" pitchFamily="34" charset="0"/>
                <a:ea typeface="MS PGothic" charset="0"/>
                <a:cs typeface="Arial" charset="0"/>
              </a:rPr>
              <a:t>la percezione del livello dei ricavi...</a:t>
            </a:r>
            <a:br>
              <a:rPr lang="it-IT" kern="0" dirty="0">
                <a:solidFill>
                  <a:schemeClr val="tx1"/>
                </a:solidFill>
                <a:latin typeface="Calibri" panose="020F0502020204030204" pitchFamily="34" charset="0"/>
                <a:ea typeface="MS PGothic" charset="0"/>
                <a:cs typeface="Arial" charset="0"/>
              </a:rPr>
            </a:br>
            <a:r>
              <a:rPr lang="it-IT" b="0" i="1" kern="0" dirty="0">
                <a:solidFill>
                  <a:schemeClr val="tx1"/>
                </a:solidFill>
                <a:latin typeface="Calibri" panose="020F0502020204030204" pitchFamily="34" charset="0"/>
                <a:ea typeface="MS PGothic" charset="0"/>
                <a:cs typeface="Arial" charset="0"/>
              </a:rPr>
              <a:t>(analisi per settore)</a:t>
            </a:r>
            <a:r>
              <a:rPr lang="it-IT" kern="0" dirty="0">
                <a:solidFill>
                  <a:schemeClr val="tx1"/>
                </a:solidFill>
                <a:latin typeface="Calibri" panose="020F0502020204030204" pitchFamily="34" charset="0"/>
                <a:ea typeface="MS PGothic" charset="0"/>
                <a:cs typeface="Arial" charset="0"/>
              </a:rPr>
              <a:t>  </a:t>
            </a:r>
          </a:p>
        </p:txBody>
      </p:sp>
      <p:sp>
        <p:nvSpPr>
          <p:cNvPr id="13" name="CasellaDiTesto 9"/>
          <p:cNvSpPr txBox="1">
            <a:spLocks noChangeArrowheads="1"/>
          </p:cNvSpPr>
          <p:nvPr/>
        </p:nvSpPr>
        <p:spPr bwMode="auto">
          <a:xfrm>
            <a:off x="395288" y="1196752"/>
            <a:ext cx="842486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Tenuto conto dei fattori stagionali, nel semestre considerato, i </a:t>
            </a:r>
            <a:r>
              <a:rPr lang="it-IT" altLang="ja-JP" sz="1600" u="sng" dirty="0">
                <a:latin typeface="Calibri" panose="020F0502020204030204" pitchFamily="34" charset="0"/>
              </a:rPr>
              <a:t>ricavi</a:t>
            </a:r>
            <a:r>
              <a:rPr lang="it-IT" altLang="ja-JP" sz="1600" b="0" dirty="0">
                <a:latin typeface="Calibri" panose="020F0502020204030204" pitchFamily="34" charset="0"/>
              </a:rPr>
              <a:t> della Sua impresa rispetto al semestre precedente sono…?</a:t>
            </a:r>
          </a:p>
        </p:txBody>
      </p:sp>
      <p:sp>
        <p:nvSpPr>
          <p:cNvPr id="14" name="Text Box 49"/>
          <p:cNvSpPr txBox="1">
            <a:spLocks noChangeArrowheads="1"/>
          </p:cNvSpPr>
          <p:nvPr/>
        </p:nvSpPr>
        <p:spPr bwMode="auto">
          <a:xfrm>
            <a:off x="395288" y="6070600"/>
            <a:ext cx="8672511"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5" name="CasellaDiTesto 14"/>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43,8</a:t>
            </a:r>
          </a:p>
        </p:txBody>
      </p:sp>
      <p:sp>
        <p:nvSpPr>
          <p:cNvPr id="16" name="CasellaDiTesto 15"/>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31,4</a:t>
            </a:r>
          </a:p>
        </p:txBody>
      </p:sp>
      <p:sp>
        <p:nvSpPr>
          <p:cNvPr id="17" name="CasellaDiTesto 16"/>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31,6</a:t>
            </a:r>
          </a:p>
        </p:txBody>
      </p:sp>
      <p:sp>
        <p:nvSpPr>
          <p:cNvPr id="18" name="CasellaDiTesto 17"/>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-2,5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9" name="CasellaDiTesto 18"/>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-1,2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20" name="CasellaDiTesto 19"/>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-0,1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30" name="Immagine 29"/>
          <p:cNvPicPr>
            <a:picLocks noChangeAspect="1"/>
          </p:cNvPicPr>
          <p:nvPr/>
        </p:nvPicPr>
        <p:blipFill>
          <a:blip r:embed="rId5"/>
          <a:stretch>
            <a:fillRect/>
          </a:stretch>
        </p:blipFill>
        <p:spPr>
          <a:xfrm>
            <a:off x="36000" y="3114000"/>
            <a:ext cx="3516696" cy="2113200"/>
          </a:xfrm>
          <a:prstGeom prst="rect">
            <a:avLst/>
          </a:prstGeom>
        </p:spPr>
      </p:pic>
      <p:pic>
        <p:nvPicPr>
          <p:cNvPr id="31" name="Immagine 30"/>
          <p:cNvPicPr>
            <a:picLocks noChangeAspect="1"/>
          </p:cNvPicPr>
          <p:nvPr/>
        </p:nvPicPr>
        <p:blipFill>
          <a:blip r:embed="rId6"/>
          <a:stretch>
            <a:fillRect/>
          </a:stretch>
        </p:blipFill>
        <p:spPr>
          <a:xfrm>
            <a:off x="2836800" y="3114000"/>
            <a:ext cx="3516696" cy="2113200"/>
          </a:xfrm>
          <a:prstGeom prst="rect">
            <a:avLst/>
          </a:prstGeom>
        </p:spPr>
      </p:pic>
      <p:pic>
        <p:nvPicPr>
          <p:cNvPr id="32" name="Immagine 31"/>
          <p:cNvPicPr>
            <a:picLocks noChangeAspect="1"/>
          </p:cNvPicPr>
          <p:nvPr/>
        </p:nvPicPr>
        <p:blipFill>
          <a:blip r:embed="rId7"/>
          <a:stretch>
            <a:fillRect/>
          </a:stretch>
        </p:blipFill>
        <p:spPr>
          <a:xfrm>
            <a:off x="5677200" y="3114000"/>
            <a:ext cx="3516696" cy="2113200"/>
          </a:xfrm>
          <a:prstGeom prst="rect">
            <a:avLst/>
          </a:prstGeom>
        </p:spPr>
      </p:pic>
      <p:sp>
        <p:nvSpPr>
          <p:cNvPr id="29" name="Rettangolo 28">
            <a:extLst>
              <a:ext uri="{FF2B5EF4-FFF2-40B4-BE49-F238E27FC236}">
                <a16:creationId xmlns:a16="http://schemas.microsoft.com/office/drawing/2014/main" xmlns="" id="{E200F609-FE69-4FAE-8497-5A6F7FF8F8A8}"/>
              </a:ext>
            </a:extLst>
          </p:cNvPr>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xmlns="" id="{2726EE97-BAEC-4BEC-ADD8-038360151E91}"/>
              </a:ext>
            </a:extLst>
          </p:cNvPr>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Rettangolo 33">
            <a:extLst>
              <a:ext uri="{FF2B5EF4-FFF2-40B4-BE49-F238E27FC236}">
                <a16:creationId xmlns:a16="http://schemas.microsoft.com/office/drawing/2014/main" xmlns="" id="{5202D325-FCA7-4961-895B-6B415E6ECE72}"/>
              </a:ext>
            </a:extLst>
          </p:cNvPr>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CasellaDiTesto 34">
            <a:extLst>
              <a:ext uri="{FF2B5EF4-FFF2-40B4-BE49-F238E27FC236}">
                <a16:creationId xmlns:a16="http://schemas.microsoft.com/office/drawing/2014/main" xmlns="" id="{3660F966-E4C3-4EA5-B38C-50EA198C6460}"/>
              </a:ext>
            </a:extLst>
          </p:cNvPr>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36" name="CasellaDiTesto 35">
            <a:extLst>
              <a:ext uri="{FF2B5EF4-FFF2-40B4-BE49-F238E27FC236}">
                <a16:creationId xmlns:a16="http://schemas.microsoft.com/office/drawing/2014/main" xmlns="" id="{1E98C4B0-B731-4866-8D63-04073B1A8620}"/>
              </a:ext>
            </a:extLst>
          </p:cNvPr>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37" name="CasellaDiTesto 36">
            <a:extLst>
              <a:ext uri="{FF2B5EF4-FFF2-40B4-BE49-F238E27FC236}">
                <a16:creationId xmlns:a16="http://schemas.microsoft.com/office/drawing/2014/main" xmlns="" id="{F537FAE9-B925-4789-AC65-BB725C051266}"/>
              </a:ext>
            </a:extLst>
          </p:cNvPr>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Tree>
    <p:extLst>
      <p:ext uri="{BB962C8B-B14F-4D97-AF65-F5344CB8AC3E}">
        <p14:creationId xmlns:p14="http://schemas.microsoft.com/office/powerpoint/2010/main" val="103961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asellaDiTesto 9"/>
          <p:cNvSpPr txBox="1">
            <a:spLocks noChangeArrowheads="1"/>
          </p:cNvSpPr>
          <p:nvPr/>
        </p:nvSpPr>
        <p:spPr bwMode="auto">
          <a:xfrm>
            <a:off x="395288" y="1202210"/>
            <a:ext cx="756108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lnSpc>
                <a:spcPct val="110000"/>
              </a:lnSpc>
              <a:spcBef>
                <a:spcPts val="600"/>
              </a:spcBef>
            </a:pPr>
            <a:r>
              <a:rPr lang="it-IT" altLang="ja-JP" sz="1400" b="0" dirty="0">
                <a:latin typeface="Calibri" panose="020F0502020204030204" pitchFamily="34" charset="0"/>
              </a:rPr>
              <a:t>La riduzione dei ricavi, ha in qualche modo avuto </a:t>
            </a:r>
            <a:r>
              <a:rPr lang="it-IT" altLang="ja-JP" sz="1400" u="sng" dirty="0">
                <a:latin typeface="Calibri" panose="020F0502020204030204" pitchFamily="34" charset="0"/>
              </a:rPr>
              <a:t>ripercussioni sugli investimenti</a:t>
            </a:r>
            <a:r>
              <a:rPr lang="it-IT" altLang="ja-JP" sz="1400" b="0" dirty="0">
                <a:latin typeface="Calibri" panose="020F0502020204030204" pitchFamily="34" charset="0"/>
              </a:rPr>
              <a:t>? </a:t>
            </a:r>
            <a:br>
              <a:rPr lang="it-IT" altLang="ja-JP" sz="1400" b="0" dirty="0">
                <a:latin typeface="Calibri" panose="020F0502020204030204" pitchFamily="34" charset="0"/>
              </a:rPr>
            </a:br>
            <a:r>
              <a:rPr lang="it-IT" altLang="ja-JP" sz="1400" b="0" i="1" dirty="0">
                <a:latin typeface="Calibri" panose="020F0502020204030204" pitchFamily="34" charset="0"/>
              </a:rPr>
              <a:t>(Analisi effettuata presso le imprese che hanno visto ridurre i propri ricavi negli </a:t>
            </a:r>
            <a:r>
              <a:rPr lang="it-IT" altLang="ja-JP" sz="1400" i="1" u="sng" dirty="0">
                <a:latin typeface="Calibri" panose="020F0502020204030204" pitchFamily="34" charset="0"/>
              </a:rPr>
              <a:t>ultimi dodici mesi</a:t>
            </a:r>
            <a:r>
              <a:rPr lang="it-IT" altLang="ja-JP" sz="1400" b="0" i="1" dirty="0">
                <a:latin typeface="Calibri" panose="020F0502020204030204" pitchFamily="34" charset="0"/>
              </a:rPr>
              <a:t>)</a:t>
            </a:r>
          </a:p>
        </p:txBody>
      </p:sp>
      <p:sp>
        <p:nvSpPr>
          <p:cNvPr id="52" name="CasellaDiTesto 51"/>
          <p:cNvSpPr txBox="1"/>
          <p:nvPr/>
        </p:nvSpPr>
        <p:spPr>
          <a:xfrm>
            <a:off x="2276662" y="2009165"/>
            <a:ext cx="2799394" cy="523220"/>
          </a:xfrm>
          <a:prstGeom prst="rect">
            <a:avLst/>
          </a:prstGeom>
          <a:noFill/>
        </p:spPr>
        <p:txBody>
          <a:bodyPr wrap="square" rtlCol="0">
            <a:spAutoFit/>
          </a:bodyPr>
          <a:lstStyle/>
          <a:p>
            <a:r>
              <a:rPr lang="it-IT" sz="1400" dirty="0">
                <a:latin typeface="Calibri" panose="020F0502020204030204" pitchFamily="34" charset="0"/>
              </a:rPr>
              <a:t>Imprese del dettaglio alimentare che hanno agito sugli investimenti</a:t>
            </a:r>
          </a:p>
        </p:txBody>
      </p:sp>
      <p:sp>
        <p:nvSpPr>
          <p:cNvPr id="53" name="CasellaDiTesto 52"/>
          <p:cNvSpPr txBox="1"/>
          <p:nvPr/>
        </p:nvSpPr>
        <p:spPr>
          <a:xfrm>
            <a:off x="1278165" y="3068960"/>
            <a:ext cx="3293835" cy="464743"/>
          </a:xfrm>
          <a:prstGeom prst="rect">
            <a:avLst/>
          </a:prstGeom>
          <a:noFill/>
        </p:spPr>
        <p:txBody>
          <a:bodyPr wrap="square" rtlCol="0">
            <a:spAutoFit/>
          </a:bodyPr>
          <a:lstStyle/>
          <a:p>
            <a:pPr>
              <a:lnSpc>
                <a:spcPct val="110000"/>
              </a:lnSpc>
              <a:spcBef>
                <a:spcPts val="600"/>
              </a:spcBef>
            </a:pPr>
            <a:r>
              <a:rPr lang="it-IT" sz="1100" dirty="0">
                <a:latin typeface="Calibri" panose="020F0502020204030204" pitchFamily="34" charset="0"/>
              </a:rPr>
              <a:t>Le ripercussioni sugli investimenti</a:t>
            </a:r>
            <a:br>
              <a:rPr lang="it-IT" sz="1100" dirty="0">
                <a:latin typeface="Calibri" panose="020F0502020204030204" pitchFamily="34" charset="0"/>
              </a:rPr>
            </a:br>
            <a:r>
              <a:rPr lang="it-IT" sz="1100" b="0" i="1" dirty="0">
                <a:latin typeface="Calibri" panose="020F0502020204030204" pitchFamily="34" charset="0"/>
              </a:rPr>
              <a:t>(analisi effettuata presso il 54,0% del campione)</a:t>
            </a:r>
          </a:p>
        </p:txBody>
      </p:sp>
      <p:sp>
        <p:nvSpPr>
          <p:cNvPr id="54" name="Rettangolo 7"/>
          <p:cNvSpPr>
            <a:spLocks noChangeArrowheads="1"/>
          </p:cNvSpPr>
          <p:nvPr/>
        </p:nvSpPr>
        <p:spPr bwMode="auto">
          <a:xfrm>
            <a:off x="5253308" y="3663831"/>
            <a:ext cx="3546620" cy="20313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lang="it-IT" sz="1800" b="0" dirty="0">
                <a:latin typeface="Calibri" panose="020F0502020204030204" pitchFamily="34" charset="0"/>
                <a:cs typeface="Arial" charset="0"/>
              </a:rPr>
              <a:t>Tra le imprese che hanno subito una riduzione dei ricavi, </a:t>
            </a:r>
            <a:r>
              <a:rPr lang="it-IT" sz="1800" dirty="0">
                <a:latin typeface="Calibri" panose="020F0502020204030204" pitchFamily="34" charset="0"/>
                <a:cs typeface="Arial" charset="0"/>
              </a:rPr>
              <a:t>più della metà si è vista costretta a tagliare gli investimenti</a:t>
            </a:r>
            <a:r>
              <a:rPr lang="it-IT" sz="1800" b="0" dirty="0">
                <a:latin typeface="Calibri" panose="020F0502020204030204" pitchFamily="34" charset="0"/>
                <a:cs typeface="Arial" charset="0"/>
              </a:rPr>
              <a:t>. Di queste, circa il 62% ha deciso di bloccare gli investimenti che già erano in programma.</a:t>
            </a:r>
          </a:p>
        </p:txBody>
      </p:sp>
      <p:sp>
        <p:nvSpPr>
          <p:cNvPr id="55"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andamento dei RICAVI</a:t>
            </a:r>
            <a:r>
              <a:rPr lang="it-IT" altLang="it-IT" sz="2000" dirty="0">
                <a:solidFill>
                  <a:srgbClr val="364E88"/>
                </a:solidFill>
                <a:latin typeface="Calibri" panose="020F0502020204030204" pitchFamily="34" charset="0"/>
                <a:cs typeface="Arial" panose="020B0604020202020204" pitchFamily="34" charset="0"/>
              </a:rPr>
              <a:t> | </a:t>
            </a:r>
            <a:r>
              <a:rPr lang="it-IT" altLang="it-IT" sz="2000" dirty="0">
                <a:latin typeface="Calibri" panose="020F0502020204030204" pitchFamily="34" charset="0"/>
                <a:cs typeface="Arial" panose="020B0604020202020204" pitchFamily="34" charset="0"/>
              </a:rPr>
              <a:t>tra le imprese che hanno visto ridursi i ricavi, oltre la metà è stata costretta ad intervenire sui programmi di investimenti a breve e medio termine…</a:t>
            </a:r>
          </a:p>
        </p:txBody>
      </p:sp>
      <p:sp>
        <p:nvSpPr>
          <p:cNvPr id="56" name="CasellaDiTesto 55"/>
          <p:cNvSpPr txBox="1"/>
          <p:nvPr/>
        </p:nvSpPr>
        <p:spPr>
          <a:xfrm>
            <a:off x="908510" y="1916832"/>
            <a:ext cx="1334020" cy="707886"/>
          </a:xfrm>
          <a:prstGeom prst="rect">
            <a:avLst/>
          </a:prstGeom>
          <a:noFill/>
        </p:spPr>
        <p:txBody>
          <a:bodyPr wrap="none" rtlCol="0">
            <a:spAutoFit/>
          </a:bodyPr>
          <a:lstStyle/>
          <a:p>
            <a:r>
              <a:rPr lang="it-IT" sz="4000" dirty="0">
                <a:solidFill>
                  <a:srgbClr val="FF6600"/>
                </a:solidFill>
                <a:latin typeface="Calibri" panose="020F0502020204030204" pitchFamily="34" charset="0"/>
              </a:rPr>
              <a:t>54,</a:t>
            </a:r>
            <a:r>
              <a:rPr lang="it-IT" sz="3200" dirty="0">
                <a:solidFill>
                  <a:srgbClr val="FF6600"/>
                </a:solidFill>
                <a:latin typeface="Calibri" panose="020F0502020204030204" pitchFamily="34" charset="0"/>
              </a:rPr>
              <a:t>0%</a:t>
            </a:r>
            <a:endParaRPr lang="en-US" sz="4000" dirty="0">
              <a:solidFill>
                <a:srgbClr val="FF6600"/>
              </a:solidFill>
              <a:latin typeface="Calibri" panose="020F0502020204030204" pitchFamily="34" charset="0"/>
            </a:endParaRPr>
          </a:p>
        </p:txBody>
      </p:sp>
      <p:sp>
        <p:nvSpPr>
          <p:cNvPr id="57" name="Freccia circolare in su 56"/>
          <p:cNvSpPr/>
          <p:nvPr/>
        </p:nvSpPr>
        <p:spPr bwMode="auto">
          <a:xfrm rot="4499311">
            <a:off x="95845" y="2835790"/>
            <a:ext cx="1364467" cy="540692"/>
          </a:xfrm>
          <a:prstGeom prst="curvedUpArrow">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8" name="CasellaDiTesto 57"/>
          <p:cNvSpPr txBox="1"/>
          <p:nvPr/>
        </p:nvSpPr>
        <p:spPr>
          <a:xfrm>
            <a:off x="2276662" y="2546001"/>
            <a:ext cx="1728192" cy="261610"/>
          </a:xfrm>
          <a:prstGeom prst="rect">
            <a:avLst/>
          </a:prstGeom>
          <a:noFill/>
        </p:spPr>
        <p:txBody>
          <a:bodyPr wrap="square" rtlCol="0">
            <a:spAutoFit/>
          </a:bodyPr>
          <a:lstStyle/>
          <a:p>
            <a:r>
              <a:rPr lang="it-IT" sz="1050" i="1" dirty="0">
                <a:latin typeface="Calibri" panose="020F0502020204030204" pitchFamily="34" charset="0"/>
              </a:rPr>
              <a:t>(Precedente: 48,9%)</a:t>
            </a:r>
          </a:p>
        </p:txBody>
      </p:sp>
      <p:cxnSp>
        <p:nvCxnSpPr>
          <p:cNvPr id="59" name="Connettore diritto 58"/>
          <p:cNvCxnSpPr/>
          <p:nvPr/>
        </p:nvCxnSpPr>
        <p:spPr bwMode="auto">
          <a:xfrm>
            <a:off x="1269059" y="3538730"/>
            <a:ext cx="0" cy="2617147"/>
          </a:xfrm>
          <a:prstGeom prst="line">
            <a:avLst/>
          </a:prstGeom>
          <a:noFill/>
          <a:ln w="28575" cap="flat" cmpd="sng" algn="ctr">
            <a:solidFill>
              <a:srgbClr val="FF6600"/>
            </a:solidFill>
            <a:prstDash val="solid"/>
            <a:round/>
            <a:headEnd type="none" w="med" len="med"/>
            <a:tailEnd type="none" w="med" len="med"/>
          </a:ln>
          <a:effectLst/>
        </p:spPr>
      </p:cxnSp>
      <p:sp>
        <p:nvSpPr>
          <p:cNvPr id="60" name="CasellaDiTesto 59"/>
          <p:cNvSpPr txBox="1"/>
          <p:nvPr/>
        </p:nvSpPr>
        <p:spPr>
          <a:xfrm>
            <a:off x="2229442" y="3751657"/>
            <a:ext cx="2498912" cy="738664"/>
          </a:xfrm>
          <a:prstGeom prst="rect">
            <a:avLst/>
          </a:prstGeom>
          <a:noFill/>
        </p:spPr>
        <p:txBody>
          <a:bodyPr wrap="square" rtlCol="0">
            <a:spAutoFit/>
          </a:bodyPr>
          <a:lstStyle/>
          <a:p>
            <a:r>
              <a:rPr lang="it-IT" sz="1400" dirty="0">
                <a:latin typeface="Calibri" panose="020F0502020204030204" pitchFamily="34" charset="0"/>
              </a:rPr>
              <a:t>…ha evitato di effettuare investimenti che aveva in programma</a:t>
            </a:r>
          </a:p>
        </p:txBody>
      </p:sp>
      <p:sp>
        <p:nvSpPr>
          <p:cNvPr id="61" name="CasellaDiTesto 60"/>
          <p:cNvSpPr txBox="1"/>
          <p:nvPr/>
        </p:nvSpPr>
        <p:spPr>
          <a:xfrm>
            <a:off x="1289128" y="3751657"/>
            <a:ext cx="952504" cy="523220"/>
          </a:xfrm>
          <a:prstGeom prst="rect">
            <a:avLst/>
          </a:prstGeom>
          <a:noFill/>
        </p:spPr>
        <p:txBody>
          <a:bodyPr wrap="none" rtlCol="0">
            <a:spAutoFit/>
          </a:bodyPr>
          <a:lstStyle/>
          <a:p>
            <a:pPr algn="r"/>
            <a:r>
              <a:rPr lang="it-IT" sz="2800" b="0" dirty="0">
                <a:solidFill>
                  <a:srgbClr val="FF6600"/>
                </a:solidFill>
                <a:latin typeface="Calibri" panose="020F0502020204030204" pitchFamily="34" charset="0"/>
              </a:rPr>
              <a:t>61,</a:t>
            </a:r>
            <a:r>
              <a:rPr lang="it-IT" sz="2000" b="0" dirty="0">
                <a:solidFill>
                  <a:srgbClr val="FF6600"/>
                </a:solidFill>
                <a:latin typeface="Calibri" panose="020F0502020204030204" pitchFamily="34" charset="0"/>
              </a:rPr>
              <a:t>6%</a:t>
            </a:r>
            <a:endParaRPr lang="en-US" sz="2800" b="0" dirty="0">
              <a:solidFill>
                <a:srgbClr val="FF6600"/>
              </a:solidFill>
              <a:latin typeface="Calibri" panose="020F0502020204030204" pitchFamily="34" charset="0"/>
            </a:endParaRPr>
          </a:p>
        </p:txBody>
      </p:sp>
      <p:sp>
        <p:nvSpPr>
          <p:cNvPr id="62" name="CasellaDiTesto 61"/>
          <p:cNvSpPr txBox="1"/>
          <p:nvPr/>
        </p:nvSpPr>
        <p:spPr>
          <a:xfrm>
            <a:off x="2229442" y="4615388"/>
            <a:ext cx="2714936" cy="738664"/>
          </a:xfrm>
          <a:prstGeom prst="rect">
            <a:avLst/>
          </a:prstGeom>
          <a:noFill/>
        </p:spPr>
        <p:txBody>
          <a:bodyPr wrap="square" rtlCol="0">
            <a:spAutoFit/>
          </a:bodyPr>
          <a:lstStyle/>
          <a:p>
            <a:r>
              <a:rPr lang="it-IT" sz="1400" dirty="0">
                <a:latin typeface="Calibri" panose="020F0502020204030204" pitchFamily="34" charset="0"/>
              </a:rPr>
              <a:t>…ha evitato di effettuare investimenti, anche se comunque non erano in programma</a:t>
            </a:r>
          </a:p>
        </p:txBody>
      </p:sp>
      <p:sp>
        <p:nvSpPr>
          <p:cNvPr id="63" name="CasellaDiTesto 62"/>
          <p:cNvSpPr txBox="1"/>
          <p:nvPr/>
        </p:nvSpPr>
        <p:spPr>
          <a:xfrm>
            <a:off x="1289128" y="4558497"/>
            <a:ext cx="952504" cy="523220"/>
          </a:xfrm>
          <a:prstGeom prst="rect">
            <a:avLst/>
          </a:prstGeom>
          <a:noFill/>
        </p:spPr>
        <p:txBody>
          <a:bodyPr wrap="none" rtlCol="0">
            <a:spAutoFit/>
          </a:bodyPr>
          <a:lstStyle/>
          <a:p>
            <a:pPr algn="r"/>
            <a:r>
              <a:rPr lang="it-IT" sz="2800" b="0" dirty="0">
                <a:solidFill>
                  <a:srgbClr val="FF6600"/>
                </a:solidFill>
                <a:latin typeface="Calibri" panose="020F0502020204030204" pitchFamily="34" charset="0"/>
              </a:rPr>
              <a:t>24,</a:t>
            </a:r>
            <a:r>
              <a:rPr lang="it-IT" sz="2000" b="0" dirty="0">
                <a:solidFill>
                  <a:srgbClr val="FF6600"/>
                </a:solidFill>
                <a:latin typeface="Calibri" panose="020F0502020204030204" pitchFamily="34" charset="0"/>
              </a:rPr>
              <a:t>7%</a:t>
            </a:r>
            <a:endParaRPr lang="en-US" sz="2800" b="0" dirty="0">
              <a:solidFill>
                <a:srgbClr val="FF6600"/>
              </a:solidFill>
              <a:latin typeface="Calibri" panose="020F0502020204030204" pitchFamily="34" charset="0"/>
            </a:endParaRPr>
          </a:p>
        </p:txBody>
      </p:sp>
      <p:sp>
        <p:nvSpPr>
          <p:cNvPr id="64" name="CasellaDiTesto 63"/>
          <p:cNvSpPr txBox="1"/>
          <p:nvPr/>
        </p:nvSpPr>
        <p:spPr>
          <a:xfrm>
            <a:off x="2229442" y="5498068"/>
            <a:ext cx="2498912" cy="523220"/>
          </a:xfrm>
          <a:prstGeom prst="rect">
            <a:avLst/>
          </a:prstGeom>
          <a:noFill/>
        </p:spPr>
        <p:txBody>
          <a:bodyPr wrap="square" rtlCol="0">
            <a:spAutoFit/>
          </a:bodyPr>
          <a:lstStyle/>
          <a:p>
            <a:r>
              <a:rPr lang="it-IT" sz="1400" dirty="0">
                <a:latin typeface="Calibri" panose="020F0502020204030204" pitchFamily="34" charset="0"/>
              </a:rPr>
              <a:t>…ha interrotto investimenti che erano in corso</a:t>
            </a:r>
          </a:p>
        </p:txBody>
      </p:sp>
      <p:sp>
        <p:nvSpPr>
          <p:cNvPr id="65" name="CasellaDiTesto 64"/>
          <p:cNvSpPr txBox="1"/>
          <p:nvPr/>
        </p:nvSpPr>
        <p:spPr>
          <a:xfrm>
            <a:off x="1289128" y="5498068"/>
            <a:ext cx="952504" cy="523220"/>
          </a:xfrm>
          <a:prstGeom prst="rect">
            <a:avLst/>
          </a:prstGeom>
          <a:noFill/>
        </p:spPr>
        <p:txBody>
          <a:bodyPr wrap="none" rtlCol="0">
            <a:spAutoFit/>
          </a:bodyPr>
          <a:lstStyle/>
          <a:p>
            <a:pPr algn="r"/>
            <a:r>
              <a:rPr lang="it-IT" sz="2800" b="0" dirty="0">
                <a:solidFill>
                  <a:srgbClr val="FF6600"/>
                </a:solidFill>
                <a:latin typeface="Calibri" panose="020F0502020204030204" pitchFamily="34" charset="0"/>
              </a:rPr>
              <a:t>13,</a:t>
            </a:r>
            <a:r>
              <a:rPr lang="it-IT" sz="2000" b="0" dirty="0">
                <a:solidFill>
                  <a:srgbClr val="FF6600"/>
                </a:solidFill>
                <a:latin typeface="Calibri" panose="020F0502020204030204" pitchFamily="34" charset="0"/>
              </a:rPr>
              <a:t>7%</a:t>
            </a:r>
            <a:endParaRPr lang="en-US" sz="2800" b="0" dirty="0">
              <a:solidFill>
                <a:srgbClr val="FF6600"/>
              </a:solidFill>
              <a:latin typeface="Calibri" panose="020F0502020204030204" pitchFamily="34" charset="0"/>
            </a:endParaRPr>
          </a:p>
        </p:txBody>
      </p:sp>
      <p:sp>
        <p:nvSpPr>
          <p:cNvPr id="72" name="Text Box 49"/>
          <p:cNvSpPr txBox="1">
            <a:spLocks noChangeArrowheads="1"/>
          </p:cNvSpPr>
          <p:nvPr/>
        </p:nvSpPr>
        <p:spPr bwMode="auto">
          <a:xfrm>
            <a:off x="5253308" y="5687931"/>
            <a:ext cx="3356094"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1.501 casi. Esclusivamente le imprese che hanno dichiarato di aver assistito ad una riduzione dei ricavi nel corso dell’ultimo anno.</a:t>
            </a:r>
            <a:r>
              <a:rPr lang="it-IT" altLang="ja-JP" sz="900" b="0" dirty="0">
                <a:latin typeface="Calibri" panose="020F0502020204030204" pitchFamily="34" charset="0"/>
              </a:rPr>
              <a:t>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228798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78800" y="2376000"/>
            <a:ext cx="3196210" cy="2534400"/>
          </a:xfrm>
          <a:prstGeom prst="rect">
            <a:avLst/>
          </a:prstGeom>
        </p:spPr>
      </p:pic>
      <p:pic>
        <p:nvPicPr>
          <p:cNvPr id="5" name="Immagine 4"/>
          <p:cNvPicPr>
            <a:picLocks noChangeAspect="1"/>
          </p:cNvPicPr>
          <p:nvPr/>
        </p:nvPicPr>
        <p:blipFill>
          <a:blip r:embed="rId3"/>
          <a:stretch>
            <a:fillRect/>
          </a:stretch>
        </p:blipFill>
        <p:spPr>
          <a:xfrm>
            <a:off x="4212000" y="2448000"/>
            <a:ext cx="4123342" cy="2617200"/>
          </a:xfrm>
          <a:prstGeom prst="rect">
            <a:avLst/>
          </a:prstGeom>
        </p:spPr>
      </p:pic>
      <p:sp>
        <p:nvSpPr>
          <p:cNvPr id="46" name="CasellaDiTesto 9"/>
          <p:cNvSpPr txBox="1">
            <a:spLocks noChangeArrowheads="1"/>
          </p:cNvSpPr>
          <p:nvPr/>
        </p:nvSpPr>
        <p:spPr bwMode="auto">
          <a:xfrm>
            <a:off x="395288" y="1591200"/>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Nel semestre considerato, l’</a:t>
            </a:r>
            <a:r>
              <a:rPr lang="it-IT" altLang="ja-JP" sz="1600" u="sng" dirty="0">
                <a:latin typeface="Calibri" panose="020F0502020204030204" pitchFamily="34" charset="0"/>
              </a:rPr>
              <a:t>occupazione</a:t>
            </a:r>
            <a:r>
              <a:rPr lang="it-IT" altLang="ja-JP" sz="1600" b="0" dirty="0">
                <a:latin typeface="Calibri" panose="020F0502020204030204" pitchFamily="34" charset="0"/>
              </a:rPr>
              <a:t> complessiva della Sua impresa, ovvero il numero degli addetti, rispetto al semestre precedente, è…?</a:t>
            </a:r>
          </a:p>
        </p:txBody>
      </p:sp>
      <p:sp>
        <p:nvSpPr>
          <p:cNvPr id="47" name="Rectangle 4"/>
          <p:cNvSpPr txBox="1">
            <a:spLocks noChangeArrowheads="1"/>
          </p:cNvSpPr>
          <p:nvPr/>
        </p:nvSpPr>
        <p:spPr bwMode="auto">
          <a:xfrm>
            <a:off x="395287" y="188913"/>
            <a:ext cx="86725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andamento dell’OCCUPAZIONE </a:t>
            </a:r>
            <a:r>
              <a:rPr lang="it-IT" altLang="it-IT" sz="2000" dirty="0">
                <a:solidFill>
                  <a:srgbClr val="364E88"/>
                </a:solidFill>
                <a:latin typeface="Calibri" panose="020F0502020204030204" pitchFamily="34" charset="0"/>
                <a:cs typeface="Arial" panose="020B0604020202020204" pitchFamily="34" charset="0"/>
              </a:rPr>
              <a:t>| </a:t>
            </a:r>
            <a:r>
              <a:rPr lang="it-IT" altLang="it-IT" sz="2000" dirty="0">
                <a:latin typeface="Calibri" panose="020F0502020204030204" pitchFamily="34" charset="0"/>
                <a:cs typeface="Arial" panose="020B0604020202020204" pitchFamily="34" charset="0"/>
              </a:rPr>
              <a:t>ancora </a:t>
            </a:r>
            <a:r>
              <a:rPr lang="it-IT" altLang="it-IT" sz="2000" u="sng" dirty="0">
                <a:latin typeface="Calibri" panose="020F0502020204030204" pitchFamily="34" charset="0"/>
                <a:cs typeface="Arial" panose="020B0604020202020204" pitchFamily="34" charset="0"/>
              </a:rPr>
              <a:t>in rallentamento la dinamica occupazionale</a:t>
            </a:r>
            <a:r>
              <a:rPr lang="it-IT" altLang="it-IT" sz="2000" dirty="0">
                <a:latin typeface="Calibri" panose="020F0502020204030204" pitchFamily="34" charset="0"/>
                <a:cs typeface="Arial" panose="020B0604020202020204" pitchFamily="34" charset="0"/>
              </a:rPr>
              <a:t> nella prima metà dell’anno… la previsione al 31 dicembre 2017 è di una sostanziale stabilità, pur restando </a:t>
            </a:r>
            <a:r>
              <a:rPr lang="it-IT" altLang="it-IT" sz="2000" u="sng" dirty="0">
                <a:latin typeface="Calibri" panose="020F0502020204030204" pitchFamily="34" charset="0"/>
                <a:cs typeface="Arial" panose="020B0604020202020204" pitchFamily="34" charset="0"/>
              </a:rPr>
              <a:t>più preoccupante rispetto al resto delle imprese del terziario</a:t>
            </a:r>
            <a:r>
              <a:rPr lang="it-IT" altLang="it-IT" sz="2000" dirty="0">
                <a:latin typeface="Calibri" panose="020F0502020204030204" pitchFamily="34" charset="0"/>
                <a:cs typeface="Arial" panose="020B0604020202020204" pitchFamily="34" charset="0"/>
              </a:rPr>
              <a:t>…</a:t>
            </a:r>
          </a:p>
        </p:txBody>
      </p:sp>
      <p:sp>
        <p:nvSpPr>
          <p:cNvPr id="16"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28" name="Text Box 49">
            <a:extLst>
              <a:ext uri="{FF2B5EF4-FFF2-40B4-BE49-F238E27FC236}">
                <a16:creationId xmlns:a16="http://schemas.microsoft.com/office/drawing/2014/main" xmlns="" id="{3B6FD2B7-DA6B-48E7-BA07-729BFC0987A7}"/>
              </a:ext>
            </a:extLst>
          </p:cNvPr>
          <p:cNvSpPr txBox="1">
            <a:spLocks noChangeArrowheads="1"/>
          </p:cNvSpPr>
          <p:nvPr/>
        </p:nvSpPr>
        <p:spPr bwMode="auto">
          <a:xfrm>
            <a:off x="395536" y="5135070"/>
            <a:ext cx="3689660" cy="397032"/>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r>
              <a:rPr lang="it-IT" altLang="it-IT" sz="900" i="1" dirty="0">
                <a:solidFill>
                  <a:srgbClr val="1F4E79"/>
                </a:solidFill>
                <a:latin typeface="Calibri" panose="020F0502020204030204" pitchFamily="34" charset="0"/>
              </a:rPr>
              <a:t/>
            </a:r>
            <a:br>
              <a:rPr lang="it-IT" altLang="it-IT" sz="900" i="1" dirty="0">
                <a:solidFill>
                  <a:srgbClr val="1F4E79"/>
                </a:solidFill>
                <a:latin typeface="Calibri" panose="020F0502020204030204" pitchFamily="34" charset="0"/>
              </a:rPr>
            </a:br>
            <a:r>
              <a:rPr lang="it-IT" altLang="it-IT" sz="900" i="1" dirty="0">
                <a:solidFill>
                  <a:srgbClr val="FF0000"/>
                </a:solidFill>
                <a:latin typeface="Calibri" panose="020F0502020204030204" pitchFamily="34" charset="0"/>
              </a:rPr>
              <a:t>In rosso è riportata la previsione relativa al semestre successivo.</a:t>
            </a:r>
          </a:p>
        </p:txBody>
      </p:sp>
      <p:sp>
        <p:nvSpPr>
          <p:cNvPr id="29" name="Text Box 49">
            <a:extLst>
              <a:ext uri="{FF2B5EF4-FFF2-40B4-BE49-F238E27FC236}">
                <a16:creationId xmlns:a16="http://schemas.microsoft.com/office/drawing/2014/main" xmlns="" id="{37769B76-25A9-448C-8A01-EC9366D763ED}"/>
              </a:ext>
            </a:extLst>
          </p:cNvPr>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pic>
        <p:nvPicPr>
          <p:cNvPr id="30" name="Picture 4" descr="https://image.freepik.com/icone-gratis/insegnante-che-punta-una-scheda-con-un-bastone_318-61893.png">
            <a:extLst>
              <a:ext uri="{FF2B5EF4-FFF2-40B4-BE49-F238E27FC236}">
                <a16:creationId xmlns:a16="http://schemas.microsoft.com/office/drawing/2014/main" xmlns="" id="{F19F9FFB-9A04-4603-864A-10FF72F34D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
        <p:nvSpPr>
          <p:cNvPr id="31" name="Segnaposto contenuto 2">
            <a:extLst>
              <a:ext uri="{FF2B5EF4-FFF2-40B4-BE49-F238E27FC236}">
                <a16:creationId xmlns:a16="http://schemas.microsoft.com/office/drawing/2014/main" xmlns="" id="{259A72E7-B806-42EC-ABFB-F7A2DE0AF2EC}"/>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32" name="Immagine 31">
            <a:extLst>
              <a:ext uri="{FF2B5EF4-FFF2-40B4-BE49-F238E27FC236}">
                <a16:creationId xmlns:a16="http://schemas.microsoft.com/office/drawing/2014/main" xmlns="" id="{05BE9932-BE84-4409-98C3-DC9901A63602}"/>
              </a:ext>
            </a:extLst>
          </p:cNvPr>
          <p:cNvPicPr>
            <a:picLocks noChangeAspect="1"/>
          </p:cNvPicPr>
          <p:nvPr/>
        </p:nvPicPr>
        <p:blipFill>
          <a:blip r:embed="rId5"/>
          <a:stretch>
            <a:fillRect/>
          </a:stretch>
        </p:blipFill>
        <p:spPr>
          <a:xfrm>
            <a:off x="3050379" y="4119794"/>
            <a:ext cx="916061" cy="1134045"/>
          </a:xfrm>
          <a:prstGeom prst="rect">
            <a:avLst/>
          </a:prstGeom>
        </p:spPr>
      </p:pic>
      <p:cxnSp>
        <p:nvCxnSpPr>
          <p:cNvPr id="18" name="Connettore 2 17">
            <a:extLst>
              <a:ext uri="{FF2B5EF4-FFF2-40B4-BE49-F238E27FC236}">
                <a16:creationId xmlns:a16="http://schemas.microsoft.com/office/drawing/2014/main" xmlns="" id="{B6A3CFC2-A485-458A-9DD5-90EB3A69D8E7}"/>
              </a:ext>
            </a:extLst>
          </p:cNvPr>
          <p:cNvCxnSpPr/>
          <p:nvPr/>
        </p:nvCxnSpPr>
        <p:spPr bwMode="auto">
          <a:xfrm>
            <a:off x="4681290" y="320398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9" name="Connettore 2 18">
            <a:extLst>
              <a:ext uri="{FF2B5EF4-FFF2-40B4-BE49-F238E27FC236}">
                <a16:creationId xmlns:a16="http://schemas.microsoft.com/office/drawing/2014/main" xmlns="" id="{97067963-81A5-4E43-9214-A3BC3F434493}"/>
              </a:ext>
            </a:extLst>
          </p:cNvPr>
          <p:cNvCxnSpPr/>
          <p:nvPr/>
        </p:nvCxnSpPr>
        <p:spPr bwMode="auto">
          <a:xfrm rot="10800000">
            <a:off x="5076056" y="2824120"/>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24" name="CasellaDiTesto 23">
            <a:extLst>
              <a:ext uri="{FF2B5EF4-FFF2-40B4-BE49-F238E27FC236}">
                <a16:creationId xmlns:a16="http://schemas.microsoft.com/office/drawing/2014/main" xmlns="" id="{6928E1DF-6A63-44E5-8EB9-286DE928B62D}"/>
              </a:ext>
            </a:extLst>
          </p:cNvPr>
          <p:cNvSpPr txBox="1"/>
          <p:nvPr/>
        </p:nvSpPr>
        <p:spPr>
          <a:xfrm>
            <a:off x="4722565" y="3127785"/>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25" name="CasellaDiTesto 24">
            <a:extLst>
              <a:ext uri="{FF2B5EF4-FFF2-40B4-BE49-F238E27FC236}">
                <a16:creationId xmlns:a16="http://schemas.microsoft.com/office/drawing/2014/main" xmlns="" id="{E837F40A-7FE8-4580-8AE7-8F019417A37B}"/>
              </a:ext>
            </a:extLst>
          </p:cNvPr>
          <p:cNvSpPr txBox="1"/>
          <p:nvPr/>
        </p:nvSpPr>
        <p:spPr>
          <a:xfrm>
            <a:off x="5083993" y="2866983"/>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cxnSp>
        <p:nvCxnSpPr>
          <p:cNvPr id="26" name="Connettore 1 36">
            <a:extLst>
              <a:ext uri="{FF2B5EF4-FFF2-40B4-BE49-F238E27FC236}">
                <a16:creationId xmlns:a16="http://schemas.microsoft.com/office/drawing/2014/main" xmlns="" id="{87D49484-FAD8-4642-A847-687773084891}"/>
              </a:ext>
            </a:extLst>
          </p:cNvPr>
          <p:cNvCxnSpPr/>
          <p:nvPr/>
        </p:nvCxnSpPr>
        <p:spPr bwMode="auto">
          <a:xfrm flipV="1">
            <a:off x="7068799" y="2541051"/>
            <a:ext cx="0" cy="219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27" name="CasellaDiTesto 10">
            <a:extLst>
              <a:ext uri="{FF2B5EF4-FFF2-40B4-BE49-F238E27FC236}">
                <a16:creationId xmlns:a16="http://schemas.microsoft.com/office/drawing/2014/main" xmlns="" id="{FAF1AD3F-40DE-4010-8BBE-D066B97AFC66}"/>
              </a:ext>
            </a:extLst>
          </p:cNvPr>
          <p:cNvSpPr txBox="1">
            <a:spLocks noChangeArrowheads="1"/>
          </p:cNvSpPr>
          <p:nvPr/>
        </p:nvSpPr>
        <p:spPr bwMode="auto">
          <a:xfrm>
            <a:off x="7031827" y="2703898"/>
            <a:ext cx="927100" cy="369332"/>
          </a:xfrm>
          <a:prstGeom prst="rect">
            <a:avLst/>
          </a:prstGeom>
          <a:noFill/>
          <a:ln w="9525">
            <a:noFill/>
            <a:miter lim="800000"/>
            <a:headEnd/>
            <a:tailEnd/>
          </a:ln>
        </p:spPr>
        <p:txBody>
          <a:bodyPr>
            <a:spAutoFit/>
          </a:bodyPr>
          <a:lstStyle/>
          <a:p>
            <a:r>
              <a:rPr lang="it-IT" altLang="it-IT" sz="900" b="0" i="1" dirty="0">
                <a:solidFill>
                  <a:srgbClr val="C00000"/>
                </a:solidFill>
                <a:latin typeface="Calibri" panose="020F0502020204030204" pitchFamily="34" charset="0"/>
              </a:rPr>
              <a:t>Previsione </a:t>
            </a:r>
            <a:br>
              <a:rPr lang="it-IT" altLang="it-IT" sz="900" b="0" i="1" dirty="0">
                <a:solidFill>
                  <a:srgbClr val="C00000"/>
                </a:solidFill>
                <a:latin typeface="Calibri" panose="020F0502020204030204" pitchFamily="34" charset="0"/>
              </a:rPr>
            </a:br>
            <a:r>
              <a:rPr lang="it-IT" altLang="it-IT" sz="900" b="0" i="1" dirty="0">
                <a:solidFill>
                  <a:srgbClr val="C00000"/>
                </a:solidFill>
                <a:latin typeface="Calibri" panose="020F0502020204030204" pitchFamily="34" charset="0"/>
              </a:rPr>
              <a:t>II </a:t>
            </a:r>
            <a:r>
              <a:rPr lang="it-IT" altLang="it-IT" sz="900" b="0" i="1" dirty="0" err="1">
                <a:solidFill>
                  <a:srgbClr val="C00000"/>
                </a:solidFill>
                <a:latin typeface="Calibri" panose="020F0502020204030204" pitchFamily="34" charset="0"/>
              </a:rPr>
              <a:t>sem</a:t>
            </a:r>
            <a:r>
              <a:rPr lang="it-IT" altLang="it-IT" sz="900" b="0" i="1" dirty="0">
                <a:solidFill>
                  <a:srgbClr val="C00000"/>
                </a:solidFill>
                <a:latin typeface="Calibri" panose="020F0502020204030204" pitchFamily="34" charset="0"/>
              </a:rPr>
              <a:t> 2017</a:t>
            </a:r>
          </a:p>
        </p:txBody>
      </p:sp>
      <p:sp>
        <p:nvSpPr>
          <p:cNvPr id="33" name="CasellaDiTesto 20">
            <a:extLst>
              <a:ext uri="{FF2B5EF4-FFF2-40B4-BE49-F238E27FC236}">
                <a16:creationId xmlns:a16="http://schemas.microsoft.com/office/drawing/2014/main" xmlns="" id="{5044418F-98DC-4704-9044-59C3F9D40A18}"/>
              </a:ext>
            </a:extLst>
          </p:cNvPr>
          <p:cNvSpPr txBox="1">
            <a:spLocks noChangeArrowheads="1"/>
          </p:cNvSpPr>
          <p:nvPr/>
        </p:nvSpPr>
        <p:spPr bwMode="auto">
          <a:xfrm>
            <a:off x="5908348" y="2703898"/>
            <a:ext cx="1190625" cy="369332"/>
          </a:xfrm>
          <a:prstGeom prst="rect">
            <a:avLst/>
          </a:prstGeom>
          <a:noFill/>
          <a:ln w="9525">
            <a:noFill/>
            <a:miter lim="800000"/>
            <a:headEnd/>
            <a:tailEnd/>
          </a:ln>
        </p:spPr>
        <p:txBody>
          <a:bodyPr>
            <a:spAutoFit/>
          </a:bodyPr>
          <a:lstStyle/>
          <a:p>
            <a:pPr algn="r"/>
            <a:r>
              <a:rPr lang="it-IT" altLang="it-IT" sz="900" b="0" i="1" dirty="0">
                <a:latin typeface="Calibri" panose="020F0502020204030204" pitchFamily="34" charset="0"/>
              </a:rPr>
              <a:t>Aggiornamento </a:t>
            </a:r>
            <a:br>
              <a:rPr lang="it-IT" altLang="it-IT" sz="900" b="0" i="1" dirty="0">
                <a:latin typeface="Calibri" panose="020F0502020204030204" pitchFamily="34" charset="0"/>
              </a:rPr>
            </a:br>
            <a:r>
              <a:rPr lang="it-IT" altLang="it-IT" sz="900" b="0" i="1" dirty="0">
                <a:latin typeface="Calibri" panose="020F0502020204030204" pitchFamily="34" charset="0"/>
              </a:rPr>
              <a:t>I </a:t>
            </a:r>
            <a:r>
              <a:rPr lang="it-IT" altLang="it-IT" sz="900" b="0" i="1" dirty="0" err="1">
                <a:latin typeface="Calibri" panose="020F0502020204030204" pitchFamily="34" charset="0"/>
              </a:rPr>
              <a:t>sem</a:t>
            </a:r>
            <a:r>
              <a:rPr lang="it-IT" altLang="it-IT" sz="900" b="0" i="1" dirty="0">
                <a:latin typeface="Calibri" panose="020F0502020204030204" pitchFamily="34" charset="0"/>
              </a:rPr>
              <a:t> 2017</a:t>
            </a:r>
          </a:p>
        </p:txBody>
      </p:sp>
    </p:spTree>
    <p:extLst>
      <p:ext uri="{BB962C8B-B14F-4D97-AF65-F5344CB8AC3E}">
        <p14:creationId xmlns:p14="http://schemas.microsoft.com/office/powerpoint/2010/main" val="384057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p:txBody>
          <a:bodyPr/>
          <a:lstStyle/>
          <a:p>
            <a:pPr eaLnBrk="1" hangingPunct="1"/>
            <a:r>
              <a:rPr lang="it-IT" dirty="0">
                <a:solidFill>
                  <a:srgbClr val="1F497D"/>
                </a:solidFill>
                <a:latin typeface="Calibri" panose="020F0502020204030204" pitchFamily="34" charset="0"/>
                <a:ea typeface="MS PGothic" charset="0"/>
                <a:cs typeface="Arial" charset="0"/>
              </a:rPr>
              <a:t>andamento dell’OCCUPAZIONE | </a:t>
            </a:r>
            <a:r>
              <a:rPr lang="it-IT" dirty="0">
                <a:solidFill>
                  <a:schemeClr val="tx1"/>
                </a:solidFill>
                <a:latin typeface="Calibri" panose="020F0502020204030204" pitchFamily="34" charset="0"/>
                <a:ea typeface="MS PGothic" charset="0"/>
                <a:cs typeface="Arial" charset="0"/>
              </a:rPr>
              <a:t>la percezione del livello occupazionale...</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p>
        </p:txBody>
      </p:sp>
      <p:pic>
        <p:nvPicPr>
          <p:cNvPr id="3" name="Immagine 2"/>
          <p:cNvPicPr>
            <a:picLocks noChangeAspect="1"/>
          </p:cNvPicPr>
          <p:nvPr/>
        </p:nvPicPr>
        <p:blipFill>
          <a:blip r:embed="rId2"/>
          <a:stretch>
            <a:fillRect/>
          </a:stretch>
        </p:blipFill>
        <p:spPr>
          <a:xfrm>
            <a:off x="433636" y="2159360"/>
            <a:ext cx="1528558" cy="986453"/>
          </a:xfrm>
          <a:prstGeom prst="rect">
            <a:avLst/>
          </a:prstGeom>
        </p:spPr>
      </p:pic>
      <p:pic>
        <p:nvPicPr>
          <p:cNvPr id="4" name="Immagine 3"/>
          <p:cNvPicPr>
            <a:picLocks noChangeAspect="1"/>
          </p:cNvPicPr>
          <p:nvPr/>
        </p:nvPicPr>
        <p:blipFill>
          <a:blip r:embed="rId3"/>
          <a:stretch>
            <a:fillRect/>
          </a:stretch>
        </p:blipFill>
        <p:spPr>
          <a:xfrm>
            <a:off x="6071505" y="2236514"/>
            <a:ext cx="1308807" cy="832144"/>
          </a:xfrm>
          <a:prstGeom prst="rect">
            <a:avLst/>
          </a:prstGeom>
        </p:spPr>
      </p:pic>
      <p:sp>
        <p:nvSpPr>
          <p:cNvPr id="5" name="Rettangolo 4"/>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ttangolo 5"/>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pic>
        <p:nvPicPr>
          <p:cNvPr id="10" name="Immagine 9"/>
          <p:cNvPicPr>
            <a:picLocks noChangeAspect="1"/>
          </p:cNvPicPr>
          <p:nvPr/>
        </p:nvPicPr>
        <p:blipFill>
          <a:blip r:embed="rId4"/>
          <a:stretch>
            <a:fillRect/>
          </a:stretch>
        </p:blipFill>
        <p:spPr>
          <a:xfrm>
            <a:off x="3373264" y="2177134"/>
            <a:ext cx="1204184" cy="950905"/>
          </a:xfrm>
          <a:prstGeom prst="rect">
            <a:avLst/>
          </a:prstGeom>
        </p:spPr>
      </p:pic>
      <p:sp>
        <p:nvSpPr>
          <p:cNvPr id="11" name="Rettangolo 10"/>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2" name="CasellaDiTesto 9"/>
          <p:cNvSpPr txBox="1">
            <a:spLocks noChangeArrowheads="1"/>
          </p:cNvSpPr>
          <p:nvPr/>
        </p:nvSpPr>
        <p:spPr bwMode="auto">
          <a:xfrm>
            <a:off x="395288" y="1196752"/>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Nel semestre considerato, l’</a:t>
            </a:r>
            <a:r>
              <a:rPr lang="it-IT" altLang="ja-JP" sz="1600" u="sng" dirty="0">
                <a:latin typeface="Calibri" panose="020F0502020204030204" pitchFamily="34" charset="0"/>
              </a:rPr>
              <a:t>occupazione</a:t>
            </a:r>
            <a:r>
              <a:rPr lang="it-IT" altLang="ja-JP" sz="1600" b="0" dirty="0">
                <a:latin typeface="Calibri" panose="020F0502020204030204" pitchFamily="34" charset="0"/>
              </a:rPr>
              <a:t> complessiva della Sua impresa, ovvero il numero degli addetti, rispetto al semestre precedente, è…?</a:t>
            </a:r>
          </a:p>
        </p:txBody>
      </p:sp>
      <p:sp>
        <p:nvSpPr>
          <p:cNvPr id="13" name="Text Box 49"/>
          <p:cNvSpPr txBox="1">
            <a:spLocks noChangeArrowheads="1"/>
          </p:cNvSpPr>
          <p:nvPr/>
        </p:nvSpPr>
        <p:spPr bwMode="auto">
          <a:xfrm>
            <a:off x="395288" y="6070600"/>
            <a:ext cx="8672511"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4" name="CasellaDiTesto 13"/>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26,0</a:t>
            </a:r>
          </a:p>
        </p:txBody>
      </p:sp>
      <p:sp>
        <p:nvSpPr>
          <p:cNvPr id="15" name="CasellaDiTesto 14"/>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23,8</a:t>
            </a:r>
          </a:p>
        </p:txBody>
      </p:sp>
      <p:sp>
        <p:nvSpPr>
          <p:cNvPr id="16" name="CasellaDiTesto 15"/>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29,3</a:t>
            </a:r>
          </a:p>
        </p:txBody>
      </p:sp>
      <p:sp>
        <p:nvSpPr>
          <p:cNvPr id="17" name="CasellaDiTesto 16"/>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-2,4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8" name="CasellaDiTesto 17"/>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-0,2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9" name="CasellaDiTesto 18"/>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-0,5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22" name="Immagine 21"/>
          <p:cNvPicPr>
            <a:picLocks noChangeAspect="1"/>
          </p:cNvPicPr>
          <p:nvPr/>
        </p:nvPicPr>
        <p:blipFill>
          <a:blip r:embed="rId5"/>
          <a:stretch>
            <a:fillRect/>
          </a:stretch>
        </p:blipFill>
        <p:spPr>
          <a:xfrm>
            <a:off x="36000" y="3114000"/>
            <a:ext cx="3516696" cy="2113200"/>
          </a:xfrm>
          <a:prstGeom prst="rect">
            <a:avLst/>
          </a:prstGeom>
        </p:spPr>
      </p:pic>
      <p:pic>
        <p:nvPicPr>
          <p:cNvPr id="30" name="Immagine 29"/>
          <p:cNvPicPr>
            <a:picLocks noChangeAspect="1"/>
          </p:cNvPicPr>
          <p:nvPr/>
        </p:nvPicPr>
        <p:blipFill>
          <a:blip r:embed="rId6"/>
          <a:stretch>
            <a:fillRect/>
          </a:stretch>
        </p:blipFill>
        <p:spPr>
          <a:xfrm>
            <a:off x="2836800" y="3114000"/>
            <a:ext cx="3516696" cy="2113200"/>
          </a:xfrm>
          <a:prstGeom prst="rect">
            <a:avLst/>
          </a:prstGeom>
        </p:spPr>
      </p:pic>
      <p:pic>
        <p:nvPicPr>
          <p:cNvPr id="31" name="Immagine 30"/>
          <p:cNvPicPr>
            <a:picLocks noChangeAspect="1"/>
          </p:cNvPicPr>
          <p:nvPr/>
        </p:nvPicPr>
        <p:blipFill>
          <a:blip r:embed="rId7"/>
          <a:stretch>
            <a:fillRect/>
          </a:stretch>
        </p:blipFill>
        <p:spPr>
          <a:xfrm>
            <a:off x="5677200" y="3114000"/>
            <a:ext cx="3516696" cy="2113200"/>
          </a:xfrm>
          <a:prstGeom prst="rect">
            <a:avLst/>
          </a:prstGeom>
        </p:spPr>
      </p:pic>
      <p:sp>
        <p:nvSpPr>
          <p:cNvPr id="29" name="Rettangolo 28">
            <a:extLst>
              <a:ext uri="{FF2B5EF4-FFF2-40B4-BE49-F238E27FC236}">
                <a16:creationId xmlns:a16="http://schemas.microsoft.com/office/drawing/2014/main" xmlns="" id="{28FC04B1-75B4-4D15-9F9C-4125544811AF}"/>
              </a:ext>
            </a:extLst>
          </p:cNvPr>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a:extLst>
              <a:ext uri="{FF2B5EF4-FFF2-40B4-BE49-F238E27FC236}">
                <a16:creationId xmlns:a16="http://schemas.microsoft.com/office/drawing/2014/main" xmlns="" id="{B6F1326D-1096-4CD5-9EE8-6340EC8E6739}"/>
              </a:ext>
            </a:extLst>
          </p:cNvPr>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xmlns="" id="{B7A709FD-2DC3-4054-B35A-8B8C2625CE81}"/>
              </a:ext>
            </a:extLst>
          </p:cNvPr>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33">
            <a:extLst>
              <a:ext uri="{FF2B5EF4-FFF2-40B4-BE49-F238E27FC236}">
                <a16:creationId xmlns:a16="http://schemas.microsoft.com/office/drawing/2014/main" xmlns="" id="{9DEE7CC0-3B66-4B8B-9D53-EEF3DBB8936C}"/>
              </a:ext>
            </a:extLst>
          </p:cNvPr>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35" name="CasellaDiTesto 34">
            <a:extLst>
              <a:ext uri="{FF2B5EF4-FFF2-40B4-BE49-F238E27FC236}">
                <a16:creationId xmlns:a16="http://schemas.microsoft.com/office/drawing/2014/main" xmlns="" id="{32EC4E55-D477-49CF-A086-A3B40A55C60E}"/>
              </a:ext>
            </a:extLst>
          </p:cNvPr>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36" name="CasellaDiTesto 35">
            <a:extLst>
              <a:ext uri="{FF2B5EF4-FFF2-40B4-BE49-F238E27FC236}">
                <a16:creationId xmlns:a16="http://schemas.microsoft.com/office/drawing/2014/main" xmlns="" id="{0581773F-C683-4D76-A6D5-E060CC51D2B7}"/>
              </a:ext>
            </a:extLst>
          </p:cNvPr>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Tree>
    <p:extLst>
      <p:ext uri="{BB962C8B-B14F-4D97-AF65-F5344CB8AC3E}">
        <p14:creationId xmlns:p14="http://schemas.microsoft.com/office/powerpoint/2010/main" val="2831400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9"/>
          <p:cNvSpPr txBox="1">
            <a:spLocks noChangeArrowheads="1"/>
          </p:cNvSpPr>
          <p:nvPr/>
        </p:nvSpPr>
        <p:spPr bwMode="auto">
          <a:xfrm>
            <a:off x="5253308" y="5687931"/>
            <a:ext cx="3356094"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1.501 casi. Esclusivamente le imprese che hanno dichiarato di aver assistito ad una riduzione dei ricavi nel corso dell’ultimo anno.</a:t>
            </a:r>
            <a:r>
              <a:rPr lang="it-IT" altLang="ja-JP" sz="900" b="0" dirty="0">
                <a:latin typeface="Calibri" panose="020F0502020204030204" pitchFamily="34" charset="0"/>
              </a:rPr>
              <a:t>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9" name="CasellaDiTesto 9"/>
          <p:cNvSpPr txBox="1">
            <a:spLocks noChangeArrowheads="1"/>
          </p:cNvSpPr>
          <p:nvPr/>
        </p:nvSpPr>
        <p:spPr bwMode="auto">
          <a:xfrm>
            <a:off x="395536" y="1202210"/>
            <a:ext cx="7560840"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lnSpc>
                <a:spcPct val="110000"/>
              </a:lnSpc>
              <a:spcBef>
                <a:spcPts val="600"/>
              </a:spcBef>
            </a:pPr>
            <a:r>
              <a:rPr lang="it-IT" altLang="ja-JP" sz="1400" b="0" dirty="0">
                <a:latin typeface="Calibri" panose="020F0502020204030204" pitchFamily="34" charset="0"/>
              </a:rPr>
              <a:t>A seguito della riduzione dei ricavi, la Sua impresa ha dovuto in qualche modo </a:t>
            </a:r>
            <a:r>
              <a:rPr lang="it-IT" altLang="ja-JP" sz="1400" u="sng" dirty="0">
                <a:latin typeface="Calibri" panose="020F0502020204030204" pitchFamily="34" charset="0"/>
              </a:rPr>
              <a:t>agire sul personale</a:t>
            </a:r>
            <a:r>
              <a:rPr lang="it-IT" altLang="ja-JP" sz="1400" b="0" dirty="0">
                <a:latin typeface="Calibri" panose="020F0502020204030204" pitchFamily="34" charset="0"/>
              </a:rPr>
              <a:t>? </a:t>
            </a:r>
            <a:br>
              <a:rPr lang="it-IT" altLang="ja-JP" sz="1400" b="0" dirty="0">
                <a:latin typeface="Calibri" panose="020F0502020204030204" pitchFamily="34" charset="0"/>
              </a:rPr>
            </a:br>
            <a:r>
              <a:rPr lang="it-IT" altLang="ja-JP" sz="1400" b="0" i="1" dirty="0">
                <a:latin typeface="Calibri" panose="020F0502020204030204" pitchFamily="34" charset="0"/>
              </a:rPr>
              <a:t>(Analisi effettuata presso le imprese che hanno visto ridurre i propri ricavi negli </a:t>
            </a:r>
            <a:r>
              <a:rPr lang="it-IT" altLang="ja-JP" sz="1400" i="1" u="sng" dirty="0">
                <a:latin typeface="Calibri" panose="020F0502020204030204" pitchFamily="34" charset="0"/>
              </a:rPr>
              <a:t>ultimi dodici mesi</a:t>
            </a:r>
            <a:r>
              <a:rPr lang="it-IT" altLang="ja-JP" sz="1400" b="0" i="1" dirty="0">
                <a:latin typeface="Calibri" panose="020F0502020204030204" pitchFamily="34" charset="0"/>
              </a:rPr>
              <a:t>)</a:t>
            </a:r>
          </a:p>
        </p:txBody>
      </p:sp>
      <p:sp>
        <p:nvSpPr>
          <p:cNvPr id="13" name="CasellaDiTesto 12"/>
          <p:cNvSpPr txBox="1"/>
          <p:nvPr/>
        </p:nvSpPr>
        <p:spPr>
          <a:xfrm>
            <a:off x="2204654" y="2009165"/>
            <a:ext cx="2799394" cy="523220"/>
          </a:xfrm>
          <a:prstGeom prst="rect">
            <a:avLst/>
          </a:prstGeom>
          <a:noFill/>
        </p:spPr>
        <p:txBody>
          <a:bodyPr wrap="square" rtlCol="0">
            <a:spAutoFit/>
          </a:bodyPr>
          <a:lstStyle/>
          <a:p>
            <a:r>
              <a:rPr lang="it-IT" sz="1400" dirty="0">
                <a:latin typeface="Calibri" panose="020F0502020204030204" pitchFamily="34" charset="0"/>
              </a:rPr>
              <a:t>Imprese del dettaglio alimentare che hanno agito sul personale</a:t>
            </a:r>
          </a:p>
        </p:txBody>
      </p:sp>
      <p:sp>
        <p:nvSpPr>
          <p:cNvPr id="14" name="CasellaDiTesto 13"/>
          <p:cNvSpPr txBox="1"/>
          <p:nvPr/>
        </p:nvSpPr>
        <p:spPr>
          <a:xfrm>
            <a:off x="1278165" y="3068960"/>
            <a:ext cx="3293835" cy="464743"/>
          </a:xfrm>
          <a:prstGeom prst="rect">
            <a:avLst/>
          </a:prstGeom>
          <a:noFill/>
        </p:spPr>
        <p:txBody>
          <a:bodyPr wrap="square" rtlCol="0">
            <a:spAutoFit/>
          </a:bodyPr>
          <a:lstStyle/>
          <a:p>
            <a:pPr>
              <a:lnSpc>
                <a:spcPct val="110000"/>
              </a:lnSpc>
              <a:spcBef>
                <a:spcPts val="600"/>
              </a:spcBef>
            </a:pPr>
            <a:r>
              <a:rPr lang="it-IT" sz="1100" dirty="0">
                <a:latin typeface="Calibri" panose="020F0502020204030204" pitchFamily="34" charset="0"/>
              </a:rPr>
              <a:t>Le contromisure adottate direttamente sul personale </a:t>
            </a:r>
            <a:br>
              <a:rPr lang="it-IT" sz="1100" dirty="0">
                <a:latin typeface="Calibri" panose="020F0502020204030204" pitchFamily="34" charset="0"/>
              </a:rPr>
            </a:br>
            <a:r>
              <a:rPr lang="it-IT" sz="1100" b="0" i="1" dirty="0">
                <a:latin typeface="Calibri" panose="020F0502020204030204" pitchFamily="34" charset="0"/>
              </a:rPr>
              <a:t>(analisi effettuata presso il 15,0% del campione)</a:t>
            </a:r>
          </a:p>
        </p:txBody>
      </p:sp>
      <p:sp>
        <p:nvSpPr>
          <p:cNvPr id="15" name="Rettangolo 7"/>
          <p:cNvSpPr>
            <a:spLocks noChangeArrowheads="1"/>
          </p:cNvSpPr>
          <p:nvPr/>
        </p:nvSpPr>
        <p:spPr bwMode="auto">
          <a:xfrm>
            <a:off x="5253308" y="3526608"/>
            <a:ext cx="3356094" cy="181588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lang="it-IT" sz="1600" b="0" dirty="0">
                <a:latin typeface="Calibri" panose="020F0502020204030204" pitchFamily="34" charset="0"/>
                <a:cs typeface="Arial" charset="0"/>
              </a:rPr>
              <a:t>Le imprese che continuano a soffrire la crisi, soprattutto in termini di ricavi, sono state </a:t>
            </a:r>
            <a:r>
              <a:rPr lang="it-IT" sz="1600" dirty="0">
                <a:latin typeface="Calibri" panose="020F0502020204030204" pitchFamily="34" charset="0"/>
                <a:cs typeface="Arial" charset="0"/>
              </a:rPr>
              <a:t>costrette ad intervenire sul personale</a:t>
            </a:r>
            <a:r>
              <a:rPr lang="it-IT" sz="1600" b="0" dirty="0">
                <a:latin typeface="Calibri" panose="020F0502020204030204" pitchFamily="34" charset="0"/>
                <a:cs typeface="Arial" charset="0"/>
              </a:rPr>
              <a:t> (è stato così per il 15,0% dei dettaglianti) licenziando lavoratori a tempo determinato o rinunciando ad assunzioni già previste.</a:t>
            </a:r>
          </a:p>
        </p:txBody>
      </p:sp>
      <p:sp>
        <p:nvSpPr>
          <p:cNvPr id="28"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andamento dell’OCCUPAZIONE</a:t>
            </a:r>
            <a:r>
              <a:rPr lang="it-IT" altLang="it-IT" sz="2000" dirty="0">
                <a:solidFill>
                  <a:srgbClr val="364E88"/>
                </a:solidFill>
                <a:latin typeface="Calibri" panose="020F0502020204030204" pitchFamily="34" charset="0"/>
                <a:cs typeface="Arial" panose="020B0604020202020204" pitchFamily="34" charset="0"/>
              </a:rPr>
              <a:t> | </a:t>
            </a:r>
            <a:r>
              <a:rPr lang="it-IT" altLang="it-IT" sz="2000" dirty="0">
                <a:latin typeface="Calibri" panose="020F0502020204030204" pitchFamily="34" charset="0"/>
                <a:cs typeface="Arial" panose="020B0604020202020204" pitchFamily="34" charset="0"/>
              </a:rPr>
              <a:t>la riduzione dei ricavi ha avuto riflessi negativi sul 15% delle imprese in termini di azioni sul personale (la quota è in aumento)…</a:t>
            </a:r>
          </a:p>
        </p:txBody>
      </p:sp>
      <p:sp>
        <p:nvSpPr>
          <p:cNvPr id="4" name="CasellaDiTesto 3"/>
          <p:cNvSpPr txBox="1"/>
          <p:nvPr/>
        </p:nvSpPr>
        <p:spPr>
          <a:xfrm>
            <a:off x="908510" y="1916832"/>
            <a:ext cx="1334020" cy="707886"/>
          </a:xfrm>
          <a:prstGeom prst="rect">
            <a:avLst/>
          </a:prstGeom>
          <a:noFill/>
        </p:spPr>
        <p:txBody>
          <a:bodyPr wrap="none" rtlCol="0">
            <a:spAutoFit/>
          </a:bodyPr>
          <a:lstStyle/>
          <a:p>
            <a:r>
              <a:rPr lang="it-IT" sz="4000" dirty="0">
                <a:solidFill>
                  <a:srgbClr val="FF6600"/>
                </a:solidFill>
                <a:latin typeface="Calibri" panose="020F0502020204030204" pitchFamily="34" charset="0"/>
              </a:rPr>
              <a:t>15,</a:t>
            </a:r>
            <a:r>
              <a:rPr lang="it-IT" sz="3200" dirty="0">
                <a:solidFill>
                  <a:srgbClr val="FF6600"/>
                </a:solidFill>
                <a:latin typeface="Calibri" panose="020F0502020204030204" pitchFamily="34" charset="0"/>
              </a:rPr>
              <a:t>0%</a:t>
            </a:r>
            <a:endParaRPr lang="en-US" sz="4000" dirty="0">
              <a:solidFill>
                <a:srgbClr val="FF6600"/>
              </a:solidFill>
              <a:latin typeface="Calibri" panose="020F0502020204030204" pitchFamily="34" charset="0"/>
            </a:endParaRPr>
          </a:p>
        </p:txBody>
      </p:sp>
      <p:sp>
        <p:nvSpPr>
          <p:cNvPr id="29" name="Freccia circolare in su 28"/>
          <p:cNvSpPr/>
          <p:nvPr/>
        </p:nvSpPr>
        <p:spPr bwMode="auto">
          <a:xfrm rot="4499311">
            <a:off x="95845" y="2835790"/>
            <a:ext cx="1364467" cy="540692"/>
          </a:xfrm>
          <a:prstGeom prst="curvedUpArrow">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0" name="CasellaDiTesto 29"/>
          <p:cNvSpPr txBox="1"/>
          <p:nvPr/>
        </p:nvSpPr>
        <p:spPr>
          <a:xfrm>
            <a:off x="2204654" y="2546001"/>
            <a:ext cx="1728192" cy="261610"/>
          </a:xfrm>
          <a:prstGeom prst="rect">
            <a:avLst/>
          </a:prstGeom>
          <a:noFill/>
        </p:spPr>
        <p:txBody>
          <a:bodyPr wrap="square" rtlCol="0">
            <a:spAutoFit/>
          </a:bodyPr>
          <a:lstStyle/>
          <a:p>
            <a:r>
              <a:rPr lang="it-IT" sz="1050" i="1" dirty="0">
                <a:latin typeface="Calibri" panose="020F0502020204030204" pitchFamily="34" charset="0"/>
              </a:rPr>
              <a:t>(Precedente: 14,0%)</a:t>
            </a:r>
          </a:p>
        </p:txBody>
      </p:sp>
      <p:cxnSp>
        <p:nvCxnSpPr>
          <p:cNvPr id="7" name="Connettore diritto 6"/>
          <p:cNvCxnSpPr/>
          <p:nvPr/>
        </p:nvCxnSpPr>
        <p:spPr bwMode="auto">
          <a:xfrm>
            <a:off x="1295385" y="3538730"/>
            <a:ext cx="0" cy="2617147"/>
          </a:xfrm>
          <a:prstGeom prst="line">
            <a:avLst/>
          </a:prstGeom>
          <a:noFill/>
          <a:ln w="28575" cap="flat" cmpd="sng" algn="ctr">
            <a:solidFill>
              <a:srgbClr val="FF6600"/>
            </a:solidFill>
            <a:prstDash val="solid"/>
            <a:round/>
            <a:headEnd type="none" w="med" len="med"/>
            <a:tailEnd type="none" w="med" len="med"/>
          </a:ln>
          <a:effectLst/>
        </p:spPr>
      </p:cxnSp>
      <p:sp>
        <p:nvSpPr>
          <p:cNvPr id="31" name="CasellaDiTesto 30"/>
          <p:cNvSpPr txBox="1"/>
          <p:nvPr/>
        </p:nvSpPr>
        <p:spPr>
          <a:xfrm>
            <a:off x="2092586" y="3995846"/>
            <a:ext cx="2498912" cy="430887"/>
          </a:xfrm>
          <a:prstGeom prst="rect">
            <a:avLst/>
          </a:prstGeom>
          <a:noFill/>
        </p:spPr>
        <p:txBody>
          <a:bodyPr wrap="square" rtlCol="0">
            <a:spAutoFit/>
          </a:bodyPr>
          <a:lstStyle/>
          <a:p>
            <a:r>
              <a:rPr lang="it-IT" sz="1100" dirty="0">
                <a:latin typeface="Calibri" panose="020F0502020204030204" pitchFamily="34" charset="0"/>
              </a:rPr>
              <a:t>…ha rinunciato a nuove assunzioni previste</a:t>
            </a:r>
          </a:p>
        </p:txBody>
      </p:sp>
      <p:sp>
        <p:nvSpPr>
          <p:cNvPr id="32" name="CasellaDiTesto 31"/>
          <p:cNvSpPr txBox="1"/>
          <p:nvPr/>
        </p:nvSpPr>
        <p:spPr>
          <a:xfrm>
            <a:off x="1291577" y="3990394"/>
            <a:ext cx="760143"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33,</a:t>
            </a:r>
            <a:r>
              <a:rPr lang="it-IT" sz="1600" b="0" dirty="0">
                <a:solidFill>
                  <a:srgbClr val="FF6600"/>
                </a:solidFill>
                <a:latin typeface="Calibri" panose="020F0502020204030204" pitchFamily="34" charset="0"/>
              </a:rPr>
              <a:t>3%</a:t>
            </a:r>
            <a:endParaRPr lang="en-US" sz="2000" b="0" dirty="0">
              <a:solidFill>
                <a:srgbClr val="FF6600"/>
              </a:solidFill>
              <a:latin typeface="Calibri" panose="020F0502020204030204" pitchFamily="34" charset="0"/>
            </a:endParaRPr>
          </a:p>
        </p:txBody>
      </p:sp>
      <p:sp>
        <p:nvSpPr>
          <p:cNvPr id="33" name="CasellaDiTesto 32"/>
          <p:cNvSpPr txBox="1"/>
          <p:nvPr/>
        </p:nvSpPr>
        <p:spPr>
          <a:xfrm>
            <a:off x="2092586" y="3542373"/>
            <a:ext cx="2498912" cy="430887"/>
          </a:xfrm>
          <a:prstGeom prst="rect">
            <a:avLst/>
          </a:prstGeom>
          <a:noFill/>
        </p:spPr>
        <p:txBody>
          <a:bodyPr wrap="square" rtlCol="0">
            <a:spAutoFit/>
          </a:bodyPr>
          <a:lstStyle/>
          <a:p>
            <a:r>
              <a:rPr lang="it-IT" sz="1100" dirty="0">
                <a:latin typeface="Calibri" panose="020F0502020204030204" pitchFamily="34" charset="0"/>
              </a:rPr>
              <a:t>…ha licenziato i lavoratori inquadrati come dipendenti a tempo determinato</a:t>
            </a:r>
          </a:p>
        </p:txBody>
      </p:sp>
      <p:sp>
        <p:nvSpPr>
          <p:cNvPr id="34" name="CasellaDiTesto 33"/>
          <p:cNvSpPr txBox="1"/>
          <p:nvPr/>
        </p:nvSpPr>
        <p:spPr>
          <a:xfrm>
            <a:off x="1291577" y="3557761"/>
            <a:ext cx="760143"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38,</a:t>
            </a:r>
            <a:r>
              <a:rPr lang="it-IT" sz="1600" b="0" dirty="0">
                <a:solidFill>
                  <a:srgbClr val="FF6600"/>
                </a:solidFill>
                <a:latin typeface="Calibri" panose="020F0502020204030204" pitchFamily="34" charset="0"/>
              </a:rPr>
              <a:t>0%</a:t>
            </a:r>
            <a:endParaRPr lang="en-US" sz="2000" b="0" dirty="0">
              <a:solidFill>
                <a:srgbClr val="FF6600"/>
              </a:solidFill>
              <a:latin typeface="Calibri" panose="020F0502020204030204" pitchFamily="34" charset="0"/>
            </a:endParaRPr>
          </a:p>
        </p:txBody>
      </p:sp>
      <p:sp>
        <p:nvSpPr>
          <p:cNvPr id="35" name="CasellaDiTesto 34"/>
          <p:cNvSpPr txBox="1"/>
          <p:nvPr/>
        </p:nvSpPr>
        <p:spPr>
          <a:xfrm>
            <a:off x="2092586" y="4406343"/>
            <a:ext cx="2623430" cy="430887"/>
          </a:xfrm>
          <a:prstGeom prst="rect">
            <a:avLst/>
          </a:prstGeom>
          <a:noFill/>
        </p:spPr>
        <p:txBody>
          <a:bodyPr wrap="square" rtlCol="0">
            <a:spAutoFit/>
          </a:bodyPr>
          <a:lstStyle/>
          <a:p>
            <a:r>
              <a:rPr lang="it-IT" sz="1100" dirty="0">
                <a:latin typeface="Calibri" panose="020F0502020204030204" pitchFamily="34" charset="0"/>
              </a:rPr>
              <a:t>…ha licenziato i lavoratori inquadrati come dipendenti a tempo indeterminato</a:t>
            </a:r>
          </a:p>
        </p:txBody>
      </p:sp>
      <p:sp>
        <p:nvSpPr>
          <p:cNvPr id="36" name="CasellaDiTesto 35"/>
          <p:cNvSpPr txBox="1"/>
          <p:nvPr/>
        </p:nvSpPr>
        <p:spPr>
          <a:xfrm>
            <a:off x="1291577" y="4411098"/>
            <a:ext cx="760143"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26,</a:t>
            </a:r>
            <a:r>
              <a:rPr lang="it-IT" sz="1600" b="0" dirty="0">
                <a:solidFill>
                  <a:srgbClr val="FF6600"/>
                </a:solidFill>
                <a:latin typeface="Calibri" panose="020F0502020204030204" pitchFamily="34" charset="0"/>
              </a:rPr>
              <a:t>7%</a:t>
            </a:r>
            <a:endParaRPr lang="en-US" sz="2000" b="0" dirty="0">
              <a:solidFill>
                <a:srgbClr val="FF6600"/>
              </a:solidFill>
              <a:latin typeface="Calibri" panose="020F0502020204030204" pitchFamily="34" charset="0"/>
            </a:endParaRPr>
          </a:p>
        </p:txBody>
      </p:sp>
      <p:sp>
        <p:nvSpPr>
          <p:cNvPr id="37" name="CasellaDiTesto 36"/>
          <p:cNvSpPr txBox="1"/>
          <p:nvPr/>
        </p:nvSpPr>
        <p:spPr>
          <a:xfrm>
            <a:off x="2092586" y="5457924"/>
            <a:ext cx="2498912" cy="430887"/>
          </a:xfrm>
          <a:prstGeom prst="rect">
            <a:avLst/>
          </a:prstGeom>
          <a:noFill/>
        </p:spPr>
        <p:txBody>
          <a:bodyPr wrap="square" rtlCol="0">
            <a:spAutoFit/>
          </a:bodyPr>
          <a:lstStyle/>
          <a:p>
            <a:r>
              <a:rPr lang="it-IT" sz="1100" dirty="0">
                <a:latin typeface="Calibri" panose="020F0502020204030204" pitchFamily="34" charset="0"/>
              </a:rPr>
              <a:t>…non ha rinnovato il contratto ai lavoratori inquadrati in modo atipico</a:t>
            </a:r>
          </a:p>
        </p:txBody>
      </p:sp>
      <p:sp>
        <p:nvSpPr>
          <p:cNvPr id="38" name="CasellaDiTesto 37"/>
          <p:cNvSpPr txBox="1"/>
          <p:nvPr/>
        </p:nvSpPr>
        <p:spPr>
          <a:xfrm>
            <a:off x="1291577" y="5473312"/>
            <a:ext cx="760143"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10,</a:t>
            </a:r>
            <a:r>
              <a:rPr lang="it-IT" sz="1600" b="0" dirty="0">
                <a:solidFill>
                  <a:srgbClr val="FF6600"/>
                </a:solidFill>
                <a:latin typeface="Calibri" panose="020F0502020204030204" pitchFamily="34" charset="0"/>
              </a:rPr>
              <a:t>0%</a:t>
            </a:r>
            <a:endParaRPr lang="en-US" sz="2000" b="0" dirty="0">
              <a:solidFill>
                <a:srgbClr val="FF6600"/>
              </a:solidFill>
              <a:latin typeface="Calibri" panose="020F0502020204030204" pitchFamily="34" charset="0"/>
            </a:endParaRPr>
          </a:p>
        </p:txBody>
      </p:sp>
      <p:sp>
        <p:nvSpPr>
          <p:cNvPr id="39" name="CasellaDiTesto 38"/>
          <p:cNvSpPr txBox="1"/>
          <p:nvPr/>
        </p:nvSpPr>
        <p:spPr>
          <a:xfrm>
            <a:off x="2092586" y="4845060"/>
            <a:ext cx="2774820" cy="600164"/>
          </a:xfrm>
          <a:prstGeom prst="rect">
            <a:avLst/>
          </a:prstGeom>
          <a:noFill/>
        </p:spPr>
        <p:txBody>
          <a:bodyPr wrap="square" rtlCol="0">
            <a:spAutoFit/>
          </a:bodyPr>
          <a:lstStyle/>
          <a:p>
            <a:r>
              <a:rPr lang="it-IT" sz="1100" dirty="0">
                <a:latin typeface="Calibri" panose="020F0502020204030204" pitchFamily="34" charset="0"/>
              </a:rPr>
              <a:t>…non ha rinnovato il contratto ai lavoratori inquadrati come dipendenti a tempo determinato</a:t>
            </a:r>
          </a:p>
        </p:txBody>
      </p:sp>
      <p:sp>
        <p:nvSpPr>
          <p:cNvPr id="40" name="CasellaDiTesto 39"/>
          <p:cNvSpPr txBox="1"/>
          <p:nvPr/>
        </p:nvSpPr>
        <p:spPr>
          <a:xfrm>
            <a:off x="1291577" y="4860448"/>
            <a:ext cx="760143"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11,</a:t>
            </a:r>
            <a:r>
              <a:rPr lang="it-IT" sz="1600" b="0" dirty="0">
                <a:solidFill>
                  <a:srgbClr val="FF6600"/>
                </a:solidFill>
                <a:latin typeface="Calibri" panose="020F0502020204030204" pitchFamily="34" charset="0"/>
              </a:rPr>
              <a:t>3%</a:t>
            </a:r>
            <a:endParaRPr lang="en-US" sz="2000" b="0" dirty="0">
              <a:solidFill>
                <a:srgbClr val="FF6600"/>
              </a:solidFill>
              <a:latin typeface="Calibri" panose="020F0502020204030204" pitchFamily="34" charset="0"/>
            </a:endParaRPr>
          </a:p>
        </p:txBody>
      </p:sp>
      <p:sp>
        <p:nvSpPr>
          <p:cNvPr id="41" name="CasellaDiTesto 40"/>
          <p:cNvSpPr txBox="1"/>
          <p:nvPr/>
        </p:nvSpPr>
        <p:spPr>
          <a:xfrm>
            <a:off x="2092586" y="5872502"/>
            <a:ext cx="2498912" cy="430887"/>
          </a:xfrm>
          <a:prstGeom prst="rect">
            <a:avLst/>
          </a:prstGeom>
          <a:noFill/>
        </p:spPr>
        <p:txBody>
          <a:bodyPr wrap="square" rtlCol="0">
            <a:spAutoFit/>
          </a:bodyPr>
          <a:lstStyle/>
          <a:p>
            <a:r>
              <a:rPr lang="it-IT" sz="1100" dirty="0">
                <a:latin typeface="Calibri" panose="020F0502020204030204" pitchFamily="34" charset="0"/>
              </a:rPr>
              <a:t>…ha licenziato i lavoratori inquadrati in modo atipico</a:t>
            </a:r>
          </a:p>
        </p:txBody>
      </p:sp>
      <p:sp>
        <p:nvSpPr>
          <p:cNvPr id="42" name="CasellaDiTesto 41"/>
          <p:cNvSpPr txBox="1"/>
          <p:nvPr/>
        </p:nvSpPr>
        <p:spPr>
          <a:xfrm>
            <a:off x="1421419" y="5887890"/>
            <a:ext cx="630301"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9,</a:t>
            </a:r>
            <a:r>
              <a:rPr lang="it-IT" sz="1600" b="0" dirty="0">
                <a:solidFill>
                  <a:srgbClr val="FF6600"/>
                </a:solidFill>
                <a:latin typeface="Calibri" panose="020F0502020204030204" pitchFamily="34" charset="0"/>
              </a:rPr>
              <a:t>3%</a:t>
            </a:r>
            <a:endParaRPr lang="en-US" sz="2000" b="0" dirty="0">
              <a:solidFill>
                <a:srgbClr val="FF6600"/>
              </a:solidFill>
              <a:latin typeface="Calibri" panose="020F0502020204030204" pitchFamily="34" charset="0"/>
            </a:endParaRPr>
          </a:p>
        </p:txBody>
      </p:sp>
    </p:spTree>
    <p:extLst>
      <p:ext uri="{BB962C8B-B14F-4D97-AF65-F5344CB8AC3E}">
        <p14:creationId xmlns:p14="http://schemas.microsoft.com/office/powerpoint/2010/main" val="17959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3"/>
          <a:srcRect l="20937" r="20446"/>
          <a:stretch/>
        </p:blipFill>
        <p:spPr>
          <a:xfrm rot="19991390">
            <a:off x="264511" y="1577142"/>
            <a:ext cx="2102268" cy="2155132"/>
          </a:xfrm>
          <a:prstGeom prst="rect">
            <a:avLst/>
          </a:prstGeom>
        </p:spPr>
      </p:pic>
      <p:sp>
        <p:nvSpPr>
          <p:cNvPr id="33" name="CasellaDiTesto 9"/>
          <p:cNvSpPr txBox="1">
            <a:spLocks noChangeArrowheads="1"/>
          </p:cNvSpPr>
          <p:nvPr/>
        </p:nvSpPr>
        <p:spPr bwMode="auto">
          <a:xfrm>
            <a:off x="395288" y="1074858"/>
            <a:ext cx="8748712"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800" b="0" dirty="0">
                <a:latin typeface="Calibri" panose="020F0502020204030204" pitchFamily="34" charset="0"/>
              </a:rPr>
              <a:t>La Sua impresa </a:t>
            </a:r>
            <a:r>
              <a:rPr lang="it-IT" altLang="ja-JP" sz="1800" u="sng" dirty="0">
                <a:latin typeface="Calibri" panose="020F0502020204030204" pitchFamily="34" charset="0"/>
              </a:rPr>
              <a:t>ha mai utilizzato voucher</a:t>
            </a:r>
            <a:r>
              <a:rPr lang="it-IT" altLang="ja-JP" sz="1800" b="0" dirty="0">
                <a:latin typeface="Calibri" panose="020F0502020204030204" pitchFamily="34" charset="0"/>
              </a:rPr>
              <a:t> in passato…? </a:t>
            </a:r>
            <a:r>
              <a:rPr lang="it-IT" altLang="ja-JP" sz="1800" b="0" i="1" dirty="0">
                <a:latin typeface="Calibri" panose="020F0502020204030204" pitchFamily="34" charset="0"/>
              </a:rPr>
              <a:t>(dati aggiornati fino al giugno 2017)</a:t>
            </a:r>
            <a:r>
              <a:rPr lang="it-IT" altLang="ja-JP" sz="1800" b="0" dirty="0">
                <a:latin typeface="Calibri" panose="020F0502020204030204" pitchFamily="34" charset="0"/>
              </a:rPr>
              <a:t> </a:t>
            </a:r>
            <a:endParaRPr lang="it-IT" altLang="it-IT" sz="1800" b="0" dirty="0">
              <a:solidFill>
                <a:schemeClr val="accent2"/>
              </a:solidFill>
              <a:latin typeface="Calibri" panose="020F0502020204030204" pitchFamily="34" charset="0"/>
            </a:endParaRPr>
          </a:p>
        </p:txBody>
      </p:sp>
      <p:sp>
        <p:nvSpPr>
          <p:cNvPr id="35"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occupazione e VOUCHER | </a:t>
            </a:r>
            <a:r>
              <a:rPr lang="it-IT" altLang="it-IT" sz="2000" dirty="0">
                <a:latin typeface="Calibri" panose="020F0502020204030204" pitchFamily="34" charset="0"/>
                <a:cs typeface="Arial" panose="020B0604020202020204" pitchFamily="34" charset="0"/>
              </a:rPr>
              <a:t>il 66% delle imprese del dettaglio alimentare ha fatto ricorso allo strumento del voucher almeno una volta in passato…</a:t>
            </a:r>
          </a:p>
        </p:txBody>
      </p:sp>
      <p:sp>
        <p:nvSpPr>
          <p:cNvPr id="5" name="Text Box 49"/>
          <p:cNvSpPr txBox="1">
            <a:spLocks noChangeArrowheads="1"/>
          </p:cNvSpPr>
          <p:nvPr/>
        </p:nvSpPr>
        <p:spPr bwMode="auto">
          <a:xfrm>
            <a:off x="399393" y="6352670"/>
            <a:ext cx="849308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2.000 casi.</a:t>
            </a:r>
            <a:r>
              <a:rPr lang="it-IT" altLang="ja-JP" sz="900" b="0" dirty="0">
                <a:solidFill>
                  <a:srgbClr val="000000"/>
                </a:solidFill>
                <a:latin typeface="Calibri" panose="020F0502020204030204" pitchFamily="34" charset="0"/>
              </a:rPr>
              <a:t>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7" name="Rettangolo 6"/>
          <p:cNvSpPr/>
          <p:nvPr/>
        </p:nvSpPr>
        <p:spPr>
          <a:xfrm>
            <a:off x="1399302" y="2424425"/>
            <a:ext cx="1232319" cy="646331"/>
          </a:xfrm>
          <a:prstGeom prst="rect">
            <a:avLst/>
          </a:prstGeom>
        </p:spPr>
        <p:txBody>
          <a:bodyPr wrap="square">
            <a:spAutoFit/>
          </a:bodyPr>
          <a:lstStyle/>
          <a:p>
            <a:r>
              <a:rPr lang="it-IT" sz="3600" dirty="0">
                <a:solidFill>
                  <a:schemeClr val="bg1"/>
                </a:solidFill>
                <a:latin typeface="Calibri" panose="020F0502020204030204" pitchFamily="34" charset="0"/>
              </a:rPr>
              <a:t>66</a:t>
            </a:r>
            <a:r>
              <a:rPr lang="it-IT" sz="2400" dirty="0">
                <a:solidFill>
                  <a:schemeClr val="bg1"/>
                </a:solidFill>
                <a:latin typeface="Calibri" panose="020F0502020204030204" pitchFamily="34" charset="0"/>
              </a:rPr>
              <a:t>%</a:t>
            </a:r>
            <a:r>
              <a:rPr lang="it-IT" sz="3600" dirty="0">
                <a:solidFill>
                  <a:schemeClr val="bg1"/>
                </a:solidFill>
                <a:latin typeface="Calibri" panose="020F0502020204030204" pitchFamily="34" charset="0"/>
              </a:rPr>
              <a:t> </a:t>
            </a:r>
          </a:p>
        </p:txBody>
      </p:sp>
      <p:sp>
        <p:nvSpPr>
          <p:cNvPr id="12" name="Rettangolo 11"/>
          <p:cNvSpPr/>
          <p:nvPr/>
        </p:nvSpPr>
        <p:spPr>
          <a:xfrm>
            <a:off x="2339752" y="2228671"/>
            <a:ext cx="1898242" cy="1200329"/>
          </a:xfrm>
          <a:prstGeom prst="rect">
            <a:avLst/>
          </a:prstGeom>
        </p:spPr>
        <p:txBody>
          <a:bodyPr wrap="square">
            <a:spAutoFit/>
          </a:bodyPr>
          <a:lstStyle/>
          <a:p>
            <a:r>
              <a:rPr lang="it-IT" sz="1800" u="sng" dirty="0">
                <a:latin typeface="Calibri" panose="020F0502020204030204" pitchFamily="34" charset="0"/>
              </a:rPr>
              <a:t>Hanno utilizzato</a:t>
            </a:r>
            <a:r>
              <a:rPr lang="it-IT" sz="1800" dirty="0">
                <a:latin typeface="Calibri" panose="020F0502020204030204" pitchFamily="34" charset="0"/>
              </a:rPr>
              <a:t> i voucher almeno una volta in passato</a:t>
            </a:r>
          </a:p>
        </p:txBody>
      </p:sp>
      <p:sp>
        <p:nvSpPr>
          <p:cNvPr id="4" name="Freccia circolare a destra 3"/>
          <p:cNvSpPr/>
          <p:nvPr/>
        </p:nvSpPr>
        <p:spPr bwMode="auto">
          <a:xfrm>
            <a:off x="2406957" y="3633090"/>
            <a:ext cx="1224136" cy="1238587"/>
          </a:xfrm>
          <a:prstGeom prst="curvedRightArrow">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11" name="Connettore diritto 10"/>
          <p:cNvCxnSpPr/>
          <p:nvPr/>
        </p:nvCxnSpPr>
        <p:spPr bwMode="auto">
          <a:xfrm>
            <a:off x="4324750" y="1866946"/>
            <a:ext cx="0" cy="3606471"/>
          </a:xfrm>
          <a:prstGeom prst="line">
            <a:avLst/>
          </a:prstGeom>
          <a:noFill/>
          <a:ln w="76200" cap="flat" cmpd="sng" algn="ctr">
            <a:solidFill>
              <a:srgbClr val="FF6600"/>
            </a:solidFill>
            <a:prstDash val="solid"/>
            <a:round/>
            <a:headEnd type="none" w="med" len="med"/>
            <a:tailEnd type="none" w="med" len="med"/>
          </a:ln>
          <a:effectLst/>
        </p:spPr>
      </p:cxnSp>
      <p:sp>
        <p:nvSpPr>
          <p:cNvPr id="19" name="Rettangolo 18"/>
          <p:cNvSpPr/>
          <p:nvPr/>
        </p:nvSpPr>
        <p:spPr>
          <a:xfrm>
            <a:off x="5693823" y="3315105"/>
            <a:ext cx="1862910" cy="707886"/>
          </a:xfrm>
          <a:prstGeom prst="rect">
            <a:avLst/>
          </a:prstGeom>
        </p:spPr>
        <p:txBody>
          <a:bodyPr wrap="square">
            <a:spAutoFit/>
          </a:bodyPr>
          <a:lstStyle/>
          <a:p>
            <a:r>
              <a:rPr lang="it-IT" sz="2000" dirty="0">
                <a:latin typeface="Calibri" panose="020F0502020204030204" pitchFamily="34" charset="0"/>
              </a:rPr>
              <a:t>Frutta e </a:t>
            </a:r>
            <a:br>
              <a:rPr lang="it-IT" sz="2000" dirty="0">
                <a:latin typeface="Calibri" panose="020F0502020204030204" pitchFamily="34" charset="0"/>
              </a:rPr>
            </a:br>
            <a:r>
              <a:rPr lang="it-IT" sz="2000" dirty="0">
                <a:latin typeface="Calibri" panose="020F0502020204030204" pitchFamily="34" charset="0"/>
              </a:rPr>
              <a:t>Verdura</a:t>
            </a:r>
          </a:p>
        </p:txBody>
      </p:sp>
      <p:sp>
        <p:nvSpPr>
          <p:cNvPr id="37" name="Rettangolo 36"/>
          <p:cNvSpPr/>
          <p:nvPr/>
        </p:nvSpPr>
        <p:spPr>
          <a:xfrm>
            <a:off x="5693823" y="4854606"/>
            <a:ext cx="1254337" cy="400110"/>
          </a:xfrm>
          <a:prstGeom prst="rect">
            <a:avLst/>
          </a:prstGeom>
        </p:spPr>
        <p:txBody>
          <a:bodyPr wrap="square">
            <a:spAutoFit/>
          </a:bodyPr>
          <a:lstStyle/>
          <a:p>
            <a:r>
              <a:rPr lang="it-IT" sz="2000" dirty="0">
                <a:latin typeface="Calibri" panose="020F0502020204030204" pitchFamily="34" charset="0"/>
              </a:rPr>
              <a:t>Pescheria</a:t>
            </a:r>
          </a:p>
        </p:txBody>
      </p:sp>
      <p:sp>
        <p:nvSpPr>
          <p:cNvPr id="62" name="Rettangolo 61"/>
          <p:cNvSpPr/>
          <p:nvPr/>
        </p:nvSpPr>
        <p:spPr>
          <a:xfrm>
            <a:off x="5693823" y="2082709"/>
            <a:ext cx="1805858" cy="400110"/>
          </a:xfrm>
          <a:prstGeom prst="rect">
            <a:avLst/>
          </a:prstGeom>
        </p:spPr>
        <p:txBody>
          <a:bodyPr wrap="square">
            <a:spAutoFit/>
          </a:bodyPr>
          <a:lstStyle/>
          <a:p>
            <a:r>
              <a:rPr lang="it-IT" sz="2000" dirty="0">
                <a:latin typeface="Calibri" panose="020F0502020204030204" pitchFamily="34" charset="0"/>
              </a:rPr>
              <a:t>Alimentari</a:t>
            </a:r>
          </a:p>
        </p:txBody>
      </p:sp>
      <p:sp>
        <p:nvSpPr>
          <p:cNvPr id="63" name="Rettangolo 62"/>
          <p:cNvSpPr/>
          <p:nvPr/>
        </p:nvSpPr>
        <p:spPr>
          <a:xfrm>
            <a:off x="7192800" y="1959599"/>
            <a:ext cx="1232319" cy="646331"/>
          </a:xfrm>
          <a:prstGeom prst="rect">
            <a:avLst/>
          </a:prstGeom>
        </p:spPr>
        <p:txBody>
          <a:bodyPr wrap="square">
            <a:spAutoFit/>
          </a:bodyPr>
          <a:lstStyle/>
          <a:p>
            <a:r>
              <a:rPr lang="it-IT" sz="3600" dirty="0">
                <a:solidFill>
                  <a:srgbClr val="FF6600"/>
                </a:solidFill>
                <a:latin typeface="Calibri" panose="020F0502020204030204" pitchFamily="34" charset="0"/>
              </a:rPr>
              <a:t>69</a:t>
            </a:r>
            <a:r>
              <a:rPr lang="it-IT" sz="2400" dirty="0">
                <a:solidFill>
                  <a:srgbClr val="FF6600"/>
                </a:solidFill>
                <a:latin typeface="Calibri" panose="020F0502020204030204" pitchFamily="34" charset="0"/>
              </a:rPr>
              <a:t>%</a:t>
            </a:r>
            <a:r>
              <a:rPr lang="it-IT" sz="3600" dirty="0">
                <a:solidFill>
                  <a:srgbClr val="FF6600"/>
                </a:solidFill>
                <a:latin typeface="Calibri" panose="020F0502020204030204" pitchFamily="34" charset="0"/>
              </a:rPr>
              <a:t> </a:t>
            </a:r>
          </a:p>
        </p:txBody>
      </p:sp>
      <p:sp>
        <p:nvSpPr>
          <p:cNvPr id="64" name="Rettangolo 63"/>
          <p:cNvSpPr/>
          <p:nvPr/>
        </p:nvSpPr>
        <p:spPr>
          <a:xfrm>
            <a:off x="7192800" y="3345883"/>
            <a:ext cx="1232319" cy="646331"/>
          </a:xfrm>
          <a:prstGeom prst="rect">
            <a:avLst/>
          </a:prstGeom>
        </p:spPr>
        <p:txBody>
          <a:bodyPr wrap="square">
            <a:spAutoFit/>
          </a:bodyPr>
          <a:lstStyle/>
          <a:p>
            <a:r>
              <a:rPr lang="it-IT" sz="3600" dirty="0">
                <a:solidFill>
                  <a:srgbClr val="FF6600"/>
                </a:solidFill>
                <a:latin typeface="Calibri" panose="020F0502020204030204" pitchFamily="34" charset="0"/>
              </a:rPr>
              <a:t>60</a:t>
            </a:r>
            <a:r>
              <a:rPr lang="it-IT" sz="2400" dirty="0">
                <a:solidFill>
                  <a:srgbClr val="FF6600"/>
                </a:solidFill>
                <a:latin typeface="Calibri" panose="020F0502020204030204" pitchFamily="34" charset="0"/>
              </a:rPr>
              <a:t>%</a:t>
            </a:r>
            <a:r>
              <a:rPr lang="it-IT" sz="3600" dirty="0">
                <a:solidFill>
                  <a:srgbClr val="FF6600"/>
                </a:solidFill>
                <a:latin typeface="Calibri" panose="020F0502020204030204" pitchFamily="34" charset="0"/>
              </a:rPr>
              <a:t> </a:t>
            </a:r>
          </a:p>
        </p:txBody>
      </p:sp>
      <p:sp>
        <p:nvSpPr>
          <p:cNvPr id="65" name="Rettangolo 64"/>
          <p:cNvSpPr/>
          <p:nvPr/>
        </p:nvSpPr>
        <p:spPr>
          <a:xfrm>
            <a:off x="7192800" y="4731496"/>
            <a:ext cx="1232319" cy="646331"/>
          </a:xfrm>
          <a:prstGeom prst="rect">
            <a:avLst/>
          </a:prstGeom>
        </p:spPr>
        <p:txBody>
          <a:bodyPr wrap="square">
            <a:spAutoFit/>
          </a:bodyPr>
          <a:lstStyle/>
          <a:p>
            <a:r>
              <a:rPr lang="it-IT" sz="3600" dirty="0">
                <a:solidFill>
                  <a:srgbClr val="FF6600"/>
                </a:solidFill>
                <a:latin typeface="Calibri" panose="020F0502020204030204" pitchFamily="34" charset="0"/>
              </a:rPr>
              <a:t>62</a:t>
            </a:r>
            <a:r>
              <a:rPr lang="it-IT" sz="2400" dirty="0">
                <a:solidFill>
                  <a:srgbClr val="FF6600"/>
                </a:solidFill>
                <a:latin typeface="Calibri" panose="020F0502020204030204" pitchFamily="34" charset="0"/>
              </a:rPr>
              <a:t>%</a:t>
            </a:r>
            <a:r>
              <a:rPr lang="it-IT" sz="3600" dirty="0">
                <a:solidFill>
                  <a:srgbClr val="FF6600"/>
                </a:solidFill>
                <a:latin typeface="Calibri" panose="020F0502020204030204" pitchFamily="34" charset="0"/>
              </a:rPr>
              <a:t> </a:t>
            </a:r>
          </a:p>
        </p:txBody>
      </p:sp>
      <p:pic>
        <p:nvPicPr>
          <p:cNvPr id="25" name="Immagine 24"/>
          <p:cNvPicPr>
            <a:picLocks noChangeAspect="1"/>
          </p:cNvPicPr>
          <p:nvPr/>
        </p:nvPicPr>
        <p:blipFill>
          <a:blip r:embed="rId4"/>
          <a:stretch>
            <a:fillRect/>
          </a:stretch>
        </p:blipFill>
        <p:spPr>
          <a:xfrm>
            <a:off x="4513160" y="1875139"/>
            <a:ext cx="1263271" cy="815250"/>
          </a:xfrm>
          <a:prstGeom prst="rect">
            <a:avLst/>
          </a:prstGeom>
        </p:spPr>
      </p:pic>
      <p:pic>
        <p:nvPicPr>
          <p:cNvPr id="26" name="Immagine 25"/>
          <p:cNvPicPr>
            <a:picLocks noChangeAspect="1"/>
          </p:cNvPicPr>
          <p:nvPr/>
        </p:nvPicPr>
        <p:blipFill>
          <a:blip r:embed="rId5"/>
          <a:stretch>
            <a:fillRect/>
          </a:stretch>
        </p:blipFill>
        <p:spPr>
          <a:xfrm>
            <a:off x="4597439" y="3236819"/>
            <a:ext cx="1094713" cy="864459"/>
          </a:xfrm>
          <a:prstGeom prst="rect">
            <a:avLst/>
          </a:prstGeom>
        </p:spPr>
      </p:pic>
      <p:pic>
        <p:nvPicPr>
          <p:cNvPr id="27" name="Immagine 26"/>
          <p:cNvPicPr>
            <a:picLocks noChangeAspect="1"/>
          </p:cNvPicPr>
          <p:nvPr/>
        </p:nvPicPr>
        <p:blipFill>
          <a:blip r:embed="rId6"/>
          <a:stretch>
            <a:fillRect/>
          </a:stretch>
        </p:blipFill>
        <p:spPr>
          <a:xfrm>
            <a:off x="4603966" y="4710800"/>
            <a:ext cx="1081659" cy="687723"/>
          </a:xfrm>
          <a:prstGeom prst="rect">
            <a:avLst/>
          </a:prstGeom>
        </p:spPr>
      </p:pic>
      <p:sp>
        <p:nvSpPr>
          <p:cNvPr id="21" name="CasellaDiTesto 9">
            <a:extLst>
              <a:ext uri="{FF2B5EF4-FFF2-40B4-BE49-F238E27FC236}">
                <a16:creationId xmlns:a16="http://schemas.microsoft.com/office/drawing/2014/main" xmlns="" id="{0A105DE5-97D8-4616-A9F2-206C06E097E5}"/>
              </a:ext>
            </a:extLst>
          </p:cNvPr>
          <p:cNvSpPr txBox="1">
            <a:spLocks noChangeArrowheads="1"/>
          </p:cNvSpPr>
          <p:nvPr/>
        </p:nvSpPr>
        <p:spPr bwMode="auto">
          <a:xfrm>
            <a:off x="323528" y="5733256"/>
            <a:ext cx="84248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spcBef>
                <a:spcPts val="600"/>
              </a:spcBef>
            </a:pPr>
            <a:r>
              <a:rPr lang="it-IT" altLang="ja-JP" sz="1700" i="1" dirty="0">
                <a:latin typeface="Calibri" panose="020F0502020204030204" pitchFamily="34" charset="0"/>
              </a:rPr>
              <a:t>In generale, il 17% degli operatori dichiara di aver incrementato il ricorso ai voucher rispetto agli ultimi dodici mesi.</a:t>
            </a:r>
            <a:endParaRPr lang="it-IT" altLang="it-IT" sz="1700" i="1"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229690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64704"/>
            <a:ext cx="2881312" cy="923330"/>
          </a:xfrm>
          <a:prstGeom prst="rect">
            <a:avLst/>
          </a:prstGeom>
          <a:noFill/>
          <a:ln>
            <a:noFill/>
          </a:ln>
          <a:extLst/>
        </p:spPr>
        <p:txBody>
          <a:bodyPr>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131840" y="1779472"/>
            <a:ext cx="5257105" cy="4595745"/>
          </a:xfrm>
          <a:prstGeom prst="rect">
            <a:avLst/>
          </a:prstGeom>
          <a:noFill/>
          <a:ln>
            <a:noFill/>
          </a:ln>
          <a:extLst/>
        </p:spPr>
        <p:txBody>
          <a:bodyPr>
            <a:spAutoFit/>
          </a:bodyPr>
          <a:lstStyle/>
          <a:p>
            <a:pPr>
              <a:lnSpc>
                <a:spcPct val="70000"/>
              </a:lnSpc>
              <a:spcBef>
                <a:spcPts val="0"/>
              </a:spcBef>
              <a:defRPr/>
            </a:pPr>
            <a:r>
              <a:rPr lang="it-IT" sz="3200" dirty="0">
                <a:solidFill>
                  <a:srgbClr val="364E88"/>
                </a:solidFill>
                <a:latin typeface="Calibri" panose="020F0502020204030204" pitchFamily="34" charset="0"/>
                <a:ea typeface="ＭＳ Ｐゴシック" charset="0"/>
                <a:cs typeface="Arial" charset="0"/>
              </a:rPr>
              <a:t>premessa</a:t>
            </a:r>
          </a:p>
          <a:p>
            <a:pPr>
              <a:lnSpc>
                <a:spcPct val="70000"/>
              </a:lnSpc>
              <a:spcBef>
                <a:spcPts val="0"/>
              </a:spcBef>
              <a:defRPr/>
            </a:pPr>
            <a:endParaRPr lang="it-IT" sz="3200" b="0" dirty="0">
              <a:solidFill>
                <a:srgbClr val="008000"/>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clima di fiducia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congiuntura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sfera politica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pressione fiscale </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metodo</a:t>
            </a:r>
          </a:p>
        </p:txBody>
      </p:sp>
      <p:cxnSp>
        <p:nvCxnSpPr>
          <p:cNvPr id="3" name="Connettore diritto 2"/>
          <p:cNvCxnSpPr/>
          <p:nvPr/>
        </p:nvCxnSpPr>
        <p:spPr bwMode="auto">
          <a:xfrm>
            <a:off x="2873304" y="1629344"/>
            <a:ext cx="0" cy="4896000"/>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918842" y="1916832"/>
            <a:ext cx="1278999" cy="11980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9"/>
          <p:cNvSpPr txBox="1">
            <a:spLocks noChangeArrowheads="1"/>
          </p:cNvSpPr>
          <p:nvPr/>
        </p:nvSpPr>
        <p:spPr bwMode="auto">
          <a:xfrm>
            <a:off x="395288" y="1412776"/>
            <a:ext cx="8424862"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800" b="0" dirty="0">
                <a:latin typeface="Calibri" panose="020F0502020204030204" pitchFamily="34" charset="0"/>
              </a:rPr>
              <a:t>Quanto si dichiara d’accordo con la seguente idea?</a:t>
            </a:r>
          </a:p>
          <a:p>
            <a:pPr algn="just" eaLnBrk="1" hangingPunct="1">
              <a:spcBef>
                <a:spcPts val="600"/>
              </a:spcBef>
            </a:pPr>
            <a:r>
              <a:rPr lang="it-IT" altLang="ja-JP" sz="1800" b="0" dirty="0">
                <a:latin typeface="Calibri" panose="020F0502020204030204" pitchFamily="34" charset="0"/>
              </a:rPr>
              <a:t>«</a:t>
            </a:r>
            <a:r>
              <a:rPr lang="it-IT" altLang="ja-JP" sz="1800" i="1" u="sng" dirty="0">
                <a:latin typeface="Calibri" panose="020F0502020204030204" pitchFamily="34" charset="0"/>
              </a:rPr>
              <a:t>i voucher erano uno strumento utile alla lotta al lavoro nero</a:t>
            </a:r>
            <a:r>
              <a:rPr lang="it-IT" altLang="ja-JP" sz="1800" b="0" dirty="0">
                <a:latin typeface="Calibri" panose="020F0502020204030204" pitchFamily="34" charset="0"/>
              </a:rPr>
              <a:t>» </a:t>
            </a:r>
            <a:endParaRPr lang="it-IT" altLang="it-IT" sz="1800" b="0" dirty="0">
              <a:solidFill>
                <a:schemeClr val="accent2"/>
              </a:solidFill>
              <a:latin typeface="Calibri" panose="020F0502020204030204" pitchFamily="34" charset="0"/>
            </a:endParaRPr>
          </a:p>
        </p:txBody>
      </p:sp>
      <p:sp>
        <p:nvSpPr>
          <p:cNvPr id="35" name="Rectangle 4"/>
          <p:cNvSpPr txBox="1">
            <a:spLocks noChangeArrowheads="1"/>
          </p:cNvSpPr>
          <p:nvPr/>
        </p:nvSpPr>
        <p:spPr bwMode="auto">
          <a:xfrm>
            <a:off x="395287" y="188913"/>
            <a:ext cx="849719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occupazione e VOUCHER | </a:t>
            </a:r>
            <a:r>
              <a:rPr lang="it-IT" altLang="it-IT" sz="2000" dirty="0">
                <a:latin typeface="Calibri" panose="020F0502020204030204" pitchFamily="34" charset="0"/>
                <a:cs typeface="Arial" panose="020B0604020202020204" pitchFamily="34" charset="0"/>
              </a:rPr>
              <a:t>in generale, </a:t>
            </a:r>
            <a:r>
              <a:rPr lang="it-IT" altLang="it-IT" sz="2000" u="sng" dirty="0">
                <a:latin typeface="Calibri" panose="020F0502020204030204" pitchFamily="34" charset="0"/>
                <a:cs typeface="Arial" panose="020B0604020202020204" pitchFamily="34" charset="0"/>
              </a:rPr>
              <a:t>il 77% delle imprese del comparto</a:t>
            </a:r>
            <a:r>
              <a:rPr lang="it-IT" altLang="it-IT" sz="2000" dirty="0">
                <a:latin typeface="Calibri" panose="020F0502020204030204" pitchFamily="34" charset="0"/>
                <a:cs typeface="Arial" panose="020B0604020202020204" pitchFamily="34" charset="0"/>
              </a:rPr>
              <a:t> si dice </a:t>
            </a:r>
            <a:r>
              <a:rPr lang="it-IT" altLang="it-IT" sz="2000" u="sng" dirty="0">
                <a:latin typeface="Calibri" panose="020F0502020204030204" pitchFamily="34" charset="0"/>
                <a:cs typeface="Arial" panose="020B0604020202020204" pitchFamily="34" charset="0"/>
              </a:rPr>
              <a:t>d’accordo</a:t>
            </a:r>
            <a:r>
              <a:rPr lang="it-IT" altLang="it-IT" sz="2000" dirty="0">
                <a:latin typeface="Calibri" panose="020F0502020204030204" pitchFamily="34" charset="0"/>
                <a:cs typeface="Arial" panose="020B0604020202020204" pitchFamily="34" charset="0"/>
              </a:rPr>
              <a:t> con l’idea che i voucher fossero uno </a:t>
            </a:r>
            <a:r>
              <a:rPr lang="it-IT" altLang="it-IT" sz="2000" u="sng" dirty="0">
                <a:latin typeface="Calibri" panose="020F0502020204030204" pitchFamily="34" charset="0"/>
                <a:cs typeface="Arial" panose="020B0604020202020204" pitchFamily="34" charset="0"/>
              </a:rPr>
              <a:t>strumento utile per contrastare efficacemente il lavoro nero</a:t>
            </a:r>
            <a:r>
              <a:rPr lang="it-IT" altLang="it-IT" sz="2000" dirty="0">
                <a:latin typeface="Calibri" panose="020F0502020204030204" pitchFamily="34" charset="0"/>
                <a:cs typeface="Arial" panose="020B0604020202020204" pitchFamily="34" charset="0"/>
              </a:rPr>
              <a:t>…</a:t>
            </a:r>
          </a:p>
        </p:txBody>
      </p:sp>
      <p:sp>
        <p:nvSpPr>
          <p:cNvPr id="5" name="Text Box 49"/>
          <p:cNvSpPr txBox="1">
            <a:spLocks noChangeArrowheads="1"/>
          </p:cNvSpPr>
          <p:nvPr/>
        </p:nvSpPr>
        <p:spPr bwMode="auto">
          <a:xfrm>
            <a:off x="399393" y="6352670"/>
            <a:ext cx="849308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2.000 casi.</a:t>
            </a:r>
            <a:r>
              <a:rPr lang="it-IT" altLang="ja-JP" sz="900" b="0" dirty="0">
                <a:solidFill>
                  <a:srgbClr val="000000"/>
                </a:solidFill>
                <a:latin typeface="Calibri" panose="020F0502020204030204" pitchFamily="34" charset="0"/>
              </a:rPr>
              <a:t>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6" name="CasellaDiTesto 5"/>
          <p:cNvSpPr txBox="1"/>
          <p:nvPr/>
        </p:nvSpPr>
        <p:spPr>
          <a:xfrm>
            <a:off x="323528" y="2987747"/>
            <a:ext cx="3246205" cy="461665"/>
          </a:xfrm>
          <a:prstGeom prst="rect">
            <a:avLst/>
          </a:prstGeom>
          <a:noFill/>
        </p:spPr>
        <p:txBody>
          <a:bodyPr wrap="square" rtlCol="0">
            <a:spAutoFit/>
          </a:bodyPr>
          <a:lstStyle/>
          <a:p>
            <a:pPr algn="r"/>
            <a:r>
              <a:rPr lang="it-IT" sz="2400" dirty="0">
                <a:solidFill>
                  <a:srgbClr val="FF6600"/>
                </a:solidFill>
                <a:latin typeface="Calibri" panose="020F0502020204030204" pitchFamily="34" charset="0"/>
              </a:rPr>
              <a:t>Molto d’accordo</a:t>
            </a:r>
          </a:p>
        </p:txBody>
      </p:sp>
      <p:sp>
        <p:nvSpPr>
          <p:cNvPr id="7" name="CasellaDiTesto 6"/>
          <p:cNvSpPr txBox="1"/>
          <p:nvPr/>
        </p:nvSpPr>
        <p:spPr>
          <a:xfrm>
            <a:off x="323528" y="3812936"/>
            <a:ext cx="3246205" cy="461665"/>
          </a:xfrm>
          <a:prstGeom prst="rect">
            <a:avLst/>
          </a:prstGeom>
          <a:noFill/>
        </p:spPr>
        <p:txBody>
          <a:bodyPr wrap="square" rtlCol="0">
            <a:spAutoFit/>
          </a:bodyPr>
          <a:lstStyle/>
          <a:p>
            <a:pPr algn="r"/>
            <a:r>
              <a:rPr lang="it-IT" sz="2400" dirty="0">
                <a:solidFill>
                  <a:srgbClr val="FF6600"/>
                </a:solidFill>
                <a:latin typeface="Calibri" panose="020F0502020204030204" pitchFamily="34" charset="0"/>
              </a:rPr>
              <a:t>Abbastanza d’accordo</a:t>
            </a:r>
          </a:p>
        </p:txBody>
      </p:sp>
      <p:sp>
        <p:nvSpPr>
          <p:cNvPr id="8" name="CasellaDiTesto 7"/>
          <p:cNvSpPr txBox="1"/>
          <p:nvPr/>
        </p:nvSpPr>
        <p:spPr>
          <a:xfrm>
            <a:off x="323528" y="4695213"/>
            <a:ext cx="3246205" cy="461665"/>
          </a:xfrm>
          <a:prstGeom prst="rect">
            <a:avLst/>
          </a:prstGeom>
          <a:noFill/>
        </p:spPr>
        <p:txBody>
          <a:bodyPr wrap="square" rtlCol="0">
            <a:spAutoFit/>
          </a:bodyPr>
          <a:lstStyle/>
          <a:p>
            <a:pPr algn="r"/>
            <a:r>
              <a:rPr lang="it-IT" sz="2400" dirty="0">
                <a:solidFill>
                  <a:schemeClr val="bg2">
                    <a:lumMod val="75000"/>
                  </a:schemeClr>
                </a:solidFill>
                <a:latin typeface="Calibri" panose="020F0502020204030204" pitchFamily="34" charset="0"/>
              </a:rPr>
              <a:t>Poco d’accordo</a:t>
            </a:r>
          </a:p>
        </p:txBody>
      </p:sp>
      <p:sp>
        <p:nvSpPr>
          <p:cNvPr id="9" name="CasellaDiTesto 8"/>
          <p:cNvSpPr txBox="1"/>
          <p:nvPr/>
        </p:nvSpPr>
        <p:spPr>
          <a:xfrm>
            <a:off x="323528" y="5528845"/>
            <a:ext cx="3246205" cy="461665"/>
          </a:xfrm>
          <a:prstGeom prst="rect">
            <a:avLst/>
          </a:prstGeom>
          <a:noFill/>
        </p:spPr>
        <p:txBody>
          <a:bodyPr wrap="square" rtlCol="0">
            <a:spAutoFit/>
          </a:bodyPr>
          <a:lstStyle/>
          <a:p>
            <a:pPr algn="r"/>
            <a:r>
              <a:rPr lang="it-IT" sz="2400" dirty="0">
                <a:solidFill>
                  <a:schemeClr val="bg2">
                    <a:lumMod val="75000"/>
                  </a:schemeClr>
                </a:solidFill>
                <a:latin typeface="Calibri" panose="020F0502020204030204" pitchFamily="34" charset="0"/>
              </a:rPr>
              <a:t>Per nulla d’accordo</a:t>
            </a:r>
          </a:p>
        </p:txBody>
      </p:sp>
      <p:sp>
        <p:nvSpPr>
          <p:cNvPr id="10" name="CasellaDiTesto 9"/>
          <p:cNvSpPr txBox="1"/>
          <p:nvPr/>
        </p:nvSpPr>
        <p:spPr>
          <a:xfrm>
            <a:off x="3563888" y="2895415"/>
            <a:ext cx="1152128" cy="584775"/>
          </a:xfrm>
          <a:prstGeom prst="rect">
            <a:avLst/>
          </a:prstGeom>
          <a:noFill/>
        </p:spPr>
        <p:txBody>
          <a:bodyPr wrap="square" rtlCol="0">
            <a:spAutoFit/>
          </a:bodyPr>
          <a:lstStyle/>
          <a:p>
            <a:pPr algn="ctr"/>
            <a:r>
              <a:rPr lang="it-IT" sz="3200" i="1" dirty="0">
                <a:solidFill>
                  <a:srgbClr val="FF6600"/>
                </a:solidFill>
                <a:latin typeface="Calibri" panose="020F0502020204030204" pitchFamily="34" charset="0"/>
              </a:rPr>
              <a:t>38,</a:t>
            </a:r>
            <a:r>
              <a:rPr lang="it-IT" sz="2000" i="1" dirty="0">
                <a:solidFill>
                  <a:srgbClr val="FF6600"/>
                </a:solidFill>
                <a:latin typeface="Calibri" panose="020F0502020204030204" pitchFamily="34" charset="0"/>
              </a:rPr>
              <a:t>0%</a:t>
            </a:r>
          </a:p>
        </p:txBody>
      </p:sp>
      <p:sp>
        <p:nvSpPr>
          <p:cNvPr id="11" name="CasellaDiTesto 10"/>
          <p:cNvSpPr txBox="1"/>
          <p:nvPr/>
        </p:nvSpPr>
        <p:spPr>
          <a:xfrm>
            <a:off x="3563888" y="3720604"/>
            <a:ext cx="1152128" cy="584775"/>
          </a:xfrm>
          <a:prstGeom prst="rect">
            <a:avLst/>
          </a:prstGeom>
          <a:noFill/>
        </p:spPr>
        <p:txBody>
          <a:bodyPr wrap="square" rtlCol="0">
            <a:spAutoFit/>
          </a:bodyPr>
          <a:lstStyle/>
          <a:p>
            <a:pPr algn="ctr"/>
            <a:r>
              <a:rPr lang="it-IT" sz="3200" i="1" dirty="0">
                <a:solidFill>
                  <a:srgbClr val="FF6600"/>
                </a:solidFill>
                <a:latin typeface="Calibri" panose="020F0502020204030204" pitchFamily="34" charset="0"/>
              </a:rPr>
              <a:t>39,</a:t>
            </a:r>
            <a:r>
              <a:rPr lang="it-IT" sz="2000" i="1" dirty="0">
                <a:solidFill>
                  <a:srgbClr val="FF6600"/>
                </a:solidFill>
                <a:latin typeface="Calibri" panose="020F0502020204030204" pitchFamily="34" charset="0"/>
              </a:rPr>
              <a:t>0%</a:t>
            </a:r>
          </a:p>
        </p:txBody>
      </p:sp>
      <p:sp>
        <p:nvSpPr>
          <p:cNvPr id="12" name="CasellaDiTesto 11"/>
          <p:cNvSpPr txBox="1"/>
          <p:nvPr/>
        </p:nvSpPr>
        <p:spPr>
          <a:xfrm>
            <a:off x="3563888" y="4602881"/>
            <a:ext cx="1152128" cy="584775"/>
          </a:xfrm>
          <a:prstGeom prst="rect">
            <a:avLst/>
          </a:prstGeom>
          <a:noFill/>
        </p:spPr>
        <p:txBody>
          <a:bodyPr wrap="square" rtlCol="0">
            <a:spAutoFit/>
          </a:bodyPr>
          <a:lstStyle/>
          <a:p>
            <a:pPr algn="ctr"/>
            <a:r>
              <a:rPr lang="it-IT" sz="3200" i="1" dirty="0">
                <a:solidFill>
                  <a:schemeClr val="bg2">
                    <a:lumMod val="75000"/>
                  </a:schemeClr>
                </a:solidFill>
                <a:latin typeface="Calibri" panose="020F0502020204030204" pitchFamily="34" charset="0"/>
              </a:rPr>
              <a:t>20,</a:t>
            </a:r>
            <a:r>
              <a:rPr lang="it-IT" sz="2000" i="1" dirty="0">
                <a:solidFill>
                  <a:schemeClr val="bg2">
                    <a:lumMod val="75000"/>
                  </a:schemeClr>
                </a:solidFill>
                <a:latin typeface="Calibri" panose="020F0502020204030204" pitchFamily="34" charset="0"/>
              </a:rPr>
              <a:t>0%</a:t>
            </a:r>
          </a:p>
        </p:txBody>
      </p:sp>
      <p:sp>
        <p:nvSpPr>
          <p:cNvPr id="13" name="CasellaDiTesto 12"/>
          <p:cNvSpPr txBox="1"/>
          <p:nvPr/>
        </p:nvSpPr>
        <p:spPr>
          <a:xfrm>
            <a:off x="3563888" y="5436513"/>
            <a:ext cx="1152128" cy="584775"/>
          </a:xfrm>
          <a:prstGeom prst="rect">
            <a:avLst/>
          </a:prstGeom>
          <a:noFill/>
        </p:spPr>
        <p:txBody>
          <a:bodyPr wrap="square" rtlCol="0">
            <a:spAutoFit/>
          </a:bodyPr>
          <a:lstStyle/>
          <a:p>
            <a:pPr algn="ctr"/>
            <a:r>
              <a:rPr lang="it-IT" sz="3200" i="1" dirty="0">
                <a:solidFill>
                  <a:schemeClr val="bg2">
                    <a:lumMod val="75000"/>
                  </a:schemeClr>
                </a:solidFill>
                <a:latin typeface="Calibri" panose="020F0502020204030204" pitchFamily="34" charset="0"/>
              </a:rPr>
              <a:t>3,</a:t>
            </a:r>
            <a:r>
              <a:rPr lang="it-IT" sz="2000" i="1" dirty="0">
                <a:solidFill>
                  <a:schemeClr val="bg2">
                    <a:lumMod val="75000"/>
                  </a:schemeClr>
                </a:solidFill>
                <a:latin typeface="Calibri" panose="020F0502020204030204" pitchFamily="34" charset="0"/>
              </a:rPr>
              <a:t>0%</a:t>
            </a:r>
          </a:p>
        </p:txBody>
      </p:sp>
      <p:sp>
        <p:nvSpPr>
          <p:cNvPr id="15" name="Rettangolo 14"/>
          <p:cNvSpPr/>
          <p:nvPr/>
        </p:nvSpPr>
        <p:spPr>
          <a:xfrm>
            <a:off x="5312931" y="3433377"/>
            <a:ext cx="3362757" cy="1200329"/>
          </a:xfrm>
          <a:prstGeom prst="rect">
            <a:avLst/>
          </a:prstGeom>
        </p:spPr>
        <p:txBody>
          <a:bodyPr wrap="square">
            <a:spAutoFit/>
          </a:bodyPr>
          <a:lstStyle/>
          <a:p>
            <a:r>
              <a:rPr lang="it-IT" sz="1800" b="0" i="1" dirty="0">
                <a:latin typeface="Calibri" panose="020F0502020204030204" pitchFamily="34" charset="0"/>
              </a:rPr>
              <a:t>Le imprese che si dichiarano d’accordo con l’idea che i voucher fossero uno </a:t>
            </a:r>
            <a:r>
              <a:rPr lang="it-IT" sz="1800" i="1" u="sng" dirty="0">
                <a:latin typeface="Calibri" panose="020F0502020204030204" pitchFamily="34" charset="0"/>
              </a:rPr>
              <a:t>strumento utile alla lotta al lavoro nero</a:t>
            </a:r>
            <a:endParaRPr lang="it-IT" sz="1800" i="1" dirty="0">
              <a:latin typeface="Calibri" panose="020F0502020204030204" pitchFamily="34" charset="0"/>
            </a:endParaRPr>
          </a:p>
        </p:txBody>
      </p:sp>
      <p:sp>
        <p:nvSpPr>
          <p:cNvPr id="16" name="Rettangolo 15"/>
          <p:cNvSpPr/>
          <p:nvPr/>
        </p:nvSpPr>
        <p:spPr>
          <a:xfrm>
            <a:off x="5312930" y="2582482"/>
            <a:ext cx="1772649" cy="1015663"/>
          </a:xfrm>
          <a:prstGeom prst="rect">
            <a:avLst/>
          </a:prstGeom>
        </p:spPr>
        <p:txBody>
          <a:bodyPr wrap="square">
            <a:spAutoFit/>
          </a:bodyPr>
          <a:lstStyle/>
          <a:p>
            <a:r>
              <a:rPr lang="it-IT" sz="6000" b="1" dirty="0">
                <a:latin typeface="Calibri" panose="020F0502020204030204" pitchFamily="34" charset="0"/>
              </a:rPr>
              <a:t>77</a:t>
            </a:r>
            <a:r>
              <a:rPr lang="it-IT" sz="3600" b="1" dirty="0">
                <a:latin typeface="Calibri" panose="020F0502020204030204" pitchFamily="34" charset="0"/>
              </a:rPr>
              <a:t>,0</a:t>
            </a:r>
            <a:r>
              <a:rPr lang="it-IT" sz="2400" b="1" dirty="0">
                <a:latin typeface="Calibri" panose="020F0502020204030204" pitchFamily="34" charset="0"/>
              </a:rPr>
              <a:t>%</a:t>
            </a:r>
            <a:endParaRPr lang="it-IT" sz="7200" b="1" dirty="0">
              <a:latin typeface="Calibri" panose="020F0502020204030204" pitchFamily="34" charset="0"/>
            </a:endParaRPr>
          </a:p>
        </p:txBody>
      </p:sp>
      <p:cxnSp>
        <p:nvCxnSpPr>
          <p:cNvPr id="20" name="Connettore 2 19"/>
          <p:cNvCxnSpPr>
            <a:cxnSpLocks/>
          </p:cNvCxnSpPr>
          <p:nvPr/>
        </p:nvCxnSpPr>
        <p:spPr bwMode="auto">
          <a:xfrm>
            <a:off x="539552" y="4505432"/>
            <a:ext cx="4686148" cy="0"/>
          </a:xfrm>
          <a:prstGeom prst="straightConnector1">
            <a:avLst/>
          </a:prstGeom>
          <a:noFill/>
          <a:ln w="123825" cap="flat" cmpd="sng" algn="ctr">
            <a:solidFill>
              <a:srgbClr val="FF6600"/>
            </a:solidFill>
            <a:prstDash val="solid"/>
            <a:round/>
            <a:headEnd type="none" w="med" len="med"/>
            <a:tailEnd type="triangle"/>
          </a:ln>
          <a:effectLst/>
        </p:spPr>
      </p:cxnSp>
      <p:sp>
        <p:nvSpPr>
          <p:cNvPr id="21" name="Rettangolo 20"/>
          <p:cNvSpPr/>
          <p:nvPr/>
        </p:nvSpPr>
        <p:spPr bwMode="auto">
          <a:xfrm>
            <a:off x="563502" y="2784490"/>
            <a:ext cx="4152514" cy="1714773"/>
          </a:xfrm>
          <a:prstGeom prst="rect">
            <a:avLst/>
          </a:prstGeom>
          <a:noFill/>
          <a:ln w="28575" cap="flat" cmpd="sng" algn="ctr">
            <a:solidFill>
              <a:srgbClr val="FF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6" name="Immagine 2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18924" y="4728046"/>
            <a:ext cx="1041508" cy="878772"/>
          </a:xfrm>
          <a:prstGeom prst="rect">
            <a:avLst/>
          </a:prstGeom>
        </p:spPr>
      </p:pic>
    </p:spTree>
    <p:extLst>
      <p:ext uri="{BB962C8B-B14F-4D97-AF65-F5344CB8AC3E}">
        <p14:creationId xmlns:p14="http://schemas.microsoft.com/office/powerpoint/2010/main" val="264251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9"/>
          <p:cNvSpPr txBox="1">
            <a:spLocks noChangeArrowheads="1"/>
          </p:cNvSpPr>
          <p:nvPr/>
        </p:nvSpPr>
        <p:spPr bwMode="auto">
          <a:xfrm>
            <a:off x="395288" y="1412776"/>
            <a:ext cx="842486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800" b="0" dirty="0">
                <a:latin typeface="Calibri" panose="020F0502020204030204" pitchFamily="34" charset="0"/>
              </a:rPr>
              <a:t>Quanto si dichiara d’accordo con la seguente idea? </a:t>
            </a:r>
          </a:p>
          <a:p>
            <a:pPr algn="just" eaLnBrk="1" hangingPunct="1">
              <a:spcBef>
                <a:spcPts val="600"/>
              </a:spcBef>
            </a:pPr>
            <a:r>
              <a:rPr lang="it-IT" altLang="ja-JP" sz="1800" b="0" dirty="0">
                <a:latin typeface="Calibri" panose="020F0502020204030204" pitchFamily="34" charset="0"/>
              </a:rPr>
              <a:t>«</a:t>
            </a:r>
            <a:r>
              <a:rPr lang="it-IT" altLang="ja-JP" sz="1800" i="1" u="sng" dirty="0">
                <a:latin typeface="Calibri" panose="020F0502020204030204" pitchFamily="34" charset="0"/>
              </a:rPr>
              <a:t>i voucher erano uno strumento che contribuisce alla precarizzazione del lavoro, con il conseguente abbassamento dello standard di trattamento dei lavoratori coinvolti</a:t>
            </a:r>
            <a:r>
              <a:rPr lang="it-IT" altLang="ja-JP" sz="1800" b="0" dirty="0">
                <a:latin typeface="Calibri" panose="020F0502020204030204" pitchFamily="34" charset="0"/>
              </a:rPr>
              <a:t>»</a:t>
            </a:r>
            <a:endParaRPr lang="it-IT" altLang="it-IT" sz="1800" b="0" dirty="0">
              <a:solidFill>
                <a:schemeClr val="accent2"/>
              </a:solidFill>
              <a:latin typeface="Calibri" panose="020F0502020204030204" pitchFamily="34" charset="0"/>
            </a:endParaRPr>
          </a:p>
        </p:txBody>
      </p:sp>
      <p:sp>
        <p:nvSpPr>
          <p:cNvPr id="35" name="Rectangle 4"/>
          <p:cNvSpPr txBox="1">
            <a:spLocks noChangeArrowheads="1"/>
          </p:cNvSpPr>
          <p:nvPr/>
        </p:nvSpPr>
        <p:spPr bwMode="auto">
          <a:xfrm>
            <a:off x="395287" y="188913"/>
            <a:ext cx="849719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occupazione e VOUCHER | </a:t>
            </a:r>
            <a:r>
              <a:rPr lang="it-IT" altLang="it-IT" sz="2000" dirty="0">
                <a:latin typeface="Calibri" panose="020F0502020204030204" pitchFamily="34" charset="0"/>
                <a:cs typeface="Arial" panose="020B0604020202020204" pitchFamily="34" charset="0"/>
              </a:rPr>
              <a:t>…tuttavia, circa </a:t>
            </a:r>
            <a:r>
              <a:rPr lang="it-IT" altLang="it-IT" sz="2000" u="sng" dirty="0">
                <a:latin typeface="Calibri" panose="020F0502020204030204" pitchFamily="34" charset="0"/>
                <a:cs typeface="Arial" panose="020B0604020202020204" pitchFamily="34" charset="0"/>
              </a:rPr>
              <a:t>la metà degli operatori</a:t>
            </a:r>
            <a:r>
              <a:rPr lang="it-IT" altLang="it-IT" sz="2000" dirty="0">
                <a:latin typeface="Calibri" panose="020F0502020204030204" pitchFamily="34" charset="0"/>
                <a:cs typeface="Arial" panose="020B0604020202020204" pitchFamily="34" charset="0"/>
              </a:rPr>
              <a:t> vedeva nei voucher una </a:t>
            </a:r>
            <a:r>
              <a:rPr lang="it-IT" altLang="it-IT" sz="2000" u="sng" dirty="0">
                <a:latin typeface="Calibri" panose="020F0502020204030204" pitchFamily="34" charset="0"/>
                <a:cs typeface="Arial" panose="020B0604020202020204" pitchFamily="34" charset="0"/>
              </a:rPr>
              <a:t>minaccia alla stabilità dei lavoratori</a:t>
            </a:r>
            <a:r>
              <a:rPr lang="it-IT" altLang="it-IT" sz="2000" dirty="0">
                <a:latin typeface="Calibri" panose="020F0502020204030204" pitchFamily="34" charset="0"/>
                <a:cs typeface="Arial" panose="020B0604020202020204" pitchFamily="34" charset="0"/>
              </a:rPr>
              <a:t> costituendo, di fatto, un pericolo di precarizzazione del lavoro…</a:t>
            </a:r>
          </a:p>
        </p:txBody>
      </p:sp>
      <p:sp>
        <p:nvSpPr>
          <p:cNvPr id="5" name="Text Box 49"/>
          <p:cNvSpPr txBox="1">
            <a:spLocks noChangeArrowheads="1"/>
          </p:cNvSpPr>
          <p:nvPr/>
        </p:nvSpPr>
        <p:spPr bwMode="auto">
          <a:xfrm>
            <a:off x="399393" y="6352670"/>
            <a:ext cx="849308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2.000 casi.</a:t>
            </a:r>
            <a:r>
              <a:rPr lang="it-IT" altLang="ja-JP" sz="900" b="0" dirty="0">
                <a:solidFill>
                  <a:srgbClr val="000000"/>
                </a:solidFill>
                <a:latin typeface="Calibri" panose="020F0502020204030204" pitchFamily="34" charset="0"/>
              </a:rPr>
              <a:t>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4" name="Rettangolo 13"/>
          <p:cNvSpPr/>
          <p:nvPr/>
        </p:nvSpPr>
        <p:spPr>
          <a:xfrm>
            <a:off x="5312931" y="3433377"/>
            <a:ext cx="3362757" cy="1477328"/>
          </a:xfrm>
          <a:prstGeom prst="rect">
            <a:avLst/>
          </a:prstGeom>
        </p:spPr>
        <p:txBody>
          <a:bodyPr wrap="square">
            <a:spAutoFit/>
          </a:bodyPr>
          <a:lstStyle/>
          <a:p>
            <a:r>
              <a:rPr lang="it-IT" sz="1800" b="0" i="1" dirty="0">
                <a:latin typeface="Calibri" panose="020F0502020204030204" pitchFamily="34" charset="0"/>
              </a:rPr>
              <a:t>Le imprese che si dichiarano d’accordo con l’idea che i voucher fossero uno </a:t>
            </a:r>
            <a:r>
              <a:rPr lang="it-IT" sz="1800" i="1" u="sng" dirty="0">
                <a:latin typeface="Calibri" panose="020F0502020204030204" pitchFamily="34" charset="0"/>
              </a:rPr>
              <a:t>strumento che contribuiva alla precarizzazione del lavoro</a:t>
            </a:r>
            <a:endParaRPr lang="it-IT" sz="1800" i="1" dirty="0">
              <a:latin typeface="Calibri" panose="020F0502020204030204" pitchFamily="34" charset="0"/>
            </a:endParaRPr>
          </a:p>
        </p:txBody>
      </p:sp>
      <p:sp>
        <p:nvSpPr>
          <p:cNvPr id="15" name="Rettangolo 14"/>
          <p:cNvSpPr/>
          <p:nvPr/>
        </p:nvSpPr>
        <p:spPr>
          <a:xfrm>
            <a:off x="5312930" y="2582482"/>
            <a:ext cx="1772649" cy="1015663"/>
          </a:xfrm>
          <a:prstGeom prst="rect">
            <a:avLst/>
          </a:prstGeom>
        </p:spPr>
        <p:txBody>
          <a:bodyPr wrap="square">
            <a:spAutoFit/>
          </a:bodyPr>
          <a:lstStyle/>
          <a:p>
            <a:r>
              <a:rPr lang="it-IT" sz="6000" b="1" dirty="0">
                <a:latin typeface="Calibri" panose="020F0502020204030204" pitchFamily="34" charset="0"/>
              </a:rPr>
              <a:t>50</a:t>
            </a:r>
            <a:r>
              <a:rPr lang="it-IT" sz="3600" b="1" dirty="0">
                <a:latin typeface="Calibri" panose="020F0502020204030204" pitchFamily="34" charset="0"/>
              </a:rPr>
              <a:t>,6</a:t>
            </a:r>
            <a:r>
              <a:rPr lang="it-IT" sz="2400" b="1" dirty="0">
                <a:latin typeface="Calibri" panose="020F0502020204030204" pitchFamily="34" charset="0"/>
              </a:rPr>
              <a:t>%</a:t>
            </a:r>
            <a:endParaRPr lang="it-IT" sz="7200" b="1" dirty="0">
              <a:latin typeface="Calibri" panose="020F0502020204030204" pitchFamily="34" charset="0"/>
            </a:endParaRPr>
          </a:p>
        </p:txBody>
      </p:sp>
      <p:pic>
        <p:nvPicPr>
          <p:cNvPr id="18" name="Immagine 17"/>
          <p:cNvPicPr>
            <a:picLocks noChangeAspect="1"/>
          </p:cNvPicPr>
          <p:nvPr/>
        </p:nvPicPr>
        <p:blipFill>
          <a:blip r:embed="rId3"/>
          <a:stretch>
            <a:fillRect/>
          </a:stretch>
        </p:blipFill>
        <p:spPr>
          <a:xfrm>
            <a:off x="7228638" y="4677258"/>
            <a:ext cx="1145584" cy="1145584"/>
          </a:xfrm>
          <a:prstGeom prst="rect">
            <a:avLst/>
          </a:prstGeom>
        </p:spPr>
      </p:pic>
      <p:sp>
        <p:nvSpPr>
          <p:cNvPr id="19" name="CasellaDiTesto 18">
            <a:extLst>
              <a:ext uri="{FF2B5EF4-FFF2-40B4-BE49-F238E27FC236}">
                <a16:creationId xmlns:a16="http://schemas.microsoft.com/office/drawing/2014/main" xmlns="" id="{00CD3AA7-49EA-440D-998C-7F6A8CD3B942}"/>
              </a:ext>
            </a:extLst>
          </p:cNvPr>
          <p:cNvSpPr txBox="1"/>
          <p:nvPr/>
        </p:nvSpPr>
        <p:spPr>
          <a:xfrm>
            <a:off x="323528" y="2987747"/>
            <a:ext cx="3246205" cy="461665"/>
          </a:xfrm>
          <a:prstGeom prst="rect">
            <a:avLst/>
          </a:prstGeom>
          <a:noFill/>
        </p:spPr>
        <p:txBody>
          <a:bodyPr wrap="square" rtlCol="0">
            <a:spAutoFit/>
          </a:bodyPr>
          <a:lstStyle/>
          <a:p>
            <a:pPr algn="r"/>
            <a:r>
              <a:rPr lang="it-IT" sz="2400" dirty="0">
                <a:solidFill>
                  <a:srgbClr val="FF6600"/>
                </a:solidFill>
                <a:latin typeface="Calibri" panose="020F0502020204030204" pitchFamily="34" charset="0"/>
              </a:rPr>
              <a:t>Molto d’accordo</a:t>
            </a:r>
          </a:p>
        </p:txBody>
      </p:sp>
      <p:sp>
        <p:nvSpPr>
          <p:cNvPr id="20" name="CasellaDiTesto 19">
            <a:extLst>
              <a:ext uri="{FF2B5EF4-FFF2-40B4-BE49-F238E27FC236}">
                <a16:creationId xmlns:a16="http://schemas.microsoft.com/office/drawing/2014/main" xmlns="" id="{7AFD7650-8A59-4A3F-8A79-EB1692910A70}"/>
              </a:ext>
            </a:extLst>
          </p:cNvPr>
          <p:cNvSpPr txBox="1"/>
          <p:nvPr/>
        </p:nvSpPr>
        <p:spPr>
          <a:xfrm>
            <a:off x="323528" y="3812936"/>
            <a:ext cx="3246205" cy="461665"/>
          </a:xfrm>
          <a:prstGeom prst="rect">
            <a:avLst/>
          </a:prstGeom>
          <a:noFill/>
        </p:spPr>
        <p:txBody>
          <a:bodyPr wrap="square" rtlCol="0">
            <a:spAutoFit/>
          </a:bodyPr>
          <a:lstStyle/>
          <a:p>
            <a:pPr algn="r"/>
            <a:r>
              <a:rPr lang="it-IT" sz="2400" dirty="0">
                <a:solidFill>
                  <a:srgbClr val="FF6600"/>
                </a:solidFill>
                <a:latin typeface="Calibri" panose="020F0502020204030204" pitchFamily="34" charset="0"/>
              </a:rPr>
              <a:t>Abbastanza d’accordo</a:t>
            </a:r>
          </a:p>
        </p:txBody>
      </p:sp>
      <p:sp>
        <p:nvSpPr>
          <p:cNvPr id="21" name="CasellaDiTesto 20">
            <a:extLst>
              <a:ext uri="{FF2B5EF4-FFF2-40B4-BE49-F238E27FC236}">
                <a16:creationId xmlns:a16="http://schemas.microsoft.com/office/drawing/2014/main" xmlns="" id="{E0DE7388-7A8C-407D-82F4-9A0AA99E827C}"/>
              </a:ext>
            </a:extLst>
          </p:cNvPr>
          <p:cNvSpPr txBox="1"/>
          <p:nvPr/>
        </p:nvSpPr>
        <p:spPr>
          <a:xfrm>
            <a:off x="323528" y="4695213"/>
            <a:ext cx="3246205" cy="461665"/>
          </a:xfrm>
          <a:prstGeom prst="rect">
            <a:avLst/>
          </a:prstGeom>
          <a:noFill/>
        </p:spPr>
        <p:txBody>
          <a:bodyPr wrap="square" rtlCol="0">
            <a:spAutoFit/>
          </a:bodyPr>
          <a:lstStyle/>
          <a:p>
            <a:pPr algn="r"/>
            <a:r>
              <a:rPr lang="it-IT" sz="2400" dirty="0">
                <a:solidFill>
                  <a:schemeClr val="bg2">
                    <a:lumMod val="75000"/>
                  </a:schemeClr>
                </a:solidFill>
                <a:latin typeface="Calibri" panose="020F0502020204030204" pitchFamily="34" charset="0"/>
              </a:rPr>
              <a:t>Poco d’accordo</a:t>
            </a:r>
          </a:p>
        </p:txBody>
      </p:sp>
      <p:sp>
        <p:nvSpPr>
          <p:cNvPr id="22" name="CasellaDiTesto 21">
            <a:extLst>
              <a:ext uri="{FF2B5EF4-FFF2-40B4-BE49-F238E27FC236}">
                <a16:creationId xmlns:a16="http://schemas.microsoft.com/office/drawing/2014/main" xmlns="" id="{6DB1BA26-6183-4027-92BC-C5B79045362B}"/>
              </a:ext>
            </a:extLst>
          </p:cNvPr>
          <p:cNvSpPr txBox="1"/>
          <p:nvPr/>
        </p:nvSpPr>
        <p:spPr>
          <a:xfrm>
            <a:off x="323528" y="5528845"/>
            <a:ext cx="3246205" cy="461665"/>
          </a:xfrm>
          <a:prstGeom prst="rect">
            <a:avLst/>
          </a:prstGeom>
          <a:noFill/>
        </p:spPr>
        <p:txBody>
          <a:bodyPr wrap="square" rtlCol="0">
            <a:spAutoFit/>
          </a:bodyPr>
          <a:lstStyle/>
          <a:p>
            <a:pPr algn="r"/>
            <a:r>
              <a:rPr lang="it-IT" sz="2400" dirty="0">
                <a:solidFill>
                  <a:schemeClr val="bg2">
                    <a:lumMod val="75000"/>
                  </a:schemeClr>
                </a:solidFill>
                <a:latin typeface="Calibri" panose="020F0502020204030204" pitchFamily="34" charset="0"/>
              </a:rPr>
              <a:t>Per nulla d’accordo</a:t>
            </a:r>
          </a:p>
        </p:txBody>
      </p:sp>
      <p:sp>
        <p:nvSpPr>
          <p:cNvPr id="23" name="CasellaDiTesto 22">
            <a:extLst>
              <a:ext uri="{FF2B5EF4-FFF2-40B4-BE49-F238E27FC236}">
                <a16:creationId xmlns:a16="http://schemas.microsoft.com/office/drawing/2014/main" xmlns="" id="{2AF96303-CC48-40D9-B17C-3F08BC9989DE}"/>
              </a:ext>
            </a:extLst>
          </p:cNvPr>
          <p:cNvSpPr txBox="1"/>
          <p:nvPr/>
        </p:nvSpPr>
        <p:spPr>
          <a:xfrm>
            <a:off x="3563888" y="2895415"/>
            <a:ext cx="1152128" cy="584775"/>
          </a:xfrm>
          <a:prstGeom prst="rect">
            <a:avLst/>
          </a:prstGeom>
          <a:noFill/>
        </p:spPr>
        <p:txBody>
          <a:bodyPr wrap="square" rtlCol="0">
            <a:spAutoFit/>
          </a:bodyPr>
          <a:lstStyle/>
          <a:p>
            <a:pPr algn="ctr"/>
            <a:r>
              <a:rPr lang="it-IT" sz="3200" i="1" dirty="0">
                <a:solidFill>
                  <a:srgbClr val="FF6600"/>
                </a:solidFill>
                <a:latin typeface="Calibri" panose="020F0502020204030204" pitchFamily="34" charset="0"/>
              </a:rPr>
              <a:t>21,</a:t>
            </a:r>
            <a:r>
              <a:rPr lang="it-IT" sz="2000" i="1" dirty="0">
                <a:solidFill>
                  <a:srgbClr val="FF6600"/>
                </a:solidFill>
                <a:latin typeface="Calibri" panose="020F0502020204030204" pitchFamily="34" charset="0"/>
              </a:rPr>
              <a:t>1%</a:t>
            </a:r>
          </a:p>
        </p:txBody>
      </p:sp>
      <p:sp>
        <p:nvSpPr>
          <p:cNvPr id="24" name="CasellaDiTesto 23">
            <a:extLst>
              <a:ext uri="{FF2B5EF4-FFF2-40B4-BE49-F238E27FC236}">
                <a16:creationId xmlns:a16="http://schemas.microsoft.com/office/drawing/2014/main" xmlns="" id="{0861ED9F-9B30-4ECD-9AAB-711DF8AE93C3}"/>
              </a:ext>
            </a:extLst>
          </p:cNvPr>
          <p:cNvSpPr txBox="1"/>
          <p:nvPr/>
        </p:nvSpPr>
        <p:spPr>
          <a:xfrm>
            <a:off x="3563888" y="3720604"/>
            <a:ext cx="1152128" cy="584775"/>
          </a:xfrm>
          <a:prstGeom prst="rect">
            <a:avLst/>
          </a:prstGeom>
          <a:noFill/>
        </p:spPr>
        <p:txBody>
          <a:bodyPr wrap="square" rtlCol="0">
            <a:spAutoFit/>
          </a:bodyPr>
          <a:lstStyle/>
          <a:p>
            <a:pPr algn="ctr"/>
            <a:r>
              <a:rPr lang="it-IT" sz="3200" i="1" dirty="0">
                <a:solidFill>
                  <a:srgbClr val="FF6600"/>
                </a:solidFill>
                <a:latin typeface="Calibri" panose="020F0502020204030204" pitchFamily="34" charset="0"/>
              </a:rPr>
              <a:t>29,</a:t>
            </a:r>
            <a:r>
              <a:rPr lang="it-IT" sz="2000" i="1" dirty="0">
                <a:solidFill>
                  <a:srgbClr val="FF6600"/>
                </a:solidFill>
                <a:latin typeface="Calibri" panose="020F0502020204030204" pitchFamily="34" charset="0"/>
              </a:rPr>
              <a:t>5%</a:t>
            </a:r>
          </a:p>
        </p:txBody>
      </p:sp>
      <p:sp>
        <p:nvSpPr>
          <p:cNvPr id="25" name="CasellaDiTesto 24">
            <a:extLst>
              <a:ext uri="{FF2B5EF4-FFF2-40B4-BE49-F238E27FC236}">
                <a16:creationId xmlns:a16="http://schemas.microsoft.com/office/drawing/2014/main" xmlns="" id="{A6A34D66-883B-4D33-A2B1-6CE3F91E3A37}"/>
              </a:ext>
            </a:extLst>
          </p:cNvPr>
          <p:cNvSpPr txBox="1"/>
          <p:nvPr/>
        </p:nvSpPr>
        <p:spPr>
          <a:xfrm>
            <a:off x="3563888" y="4602881"/>
            <a:ext cx="1152128" cy="584775"/>
          </a:xfrm>
          <a:prstGeom prst="rect">
            <a:avLst/>
          </a:prstGeom>
          <a:noFill/>
        </p:spPr>
        <p:txBody>
          <a:bodyPr wrap="square" rtlCol="0">
            <a:spAutoFit/>
          </a:bodyPr>
          <a:lstStyle/>
          <a:p>
            <a:pPr algn="ctr"/>
            <a:r>
              <a:rPr lang="it-IT" sz="3200" i="1" dirty="0">
                <a:solidFill>
                  <a:schemeClr val="bg2">
                    <a:lumMod val="75000"/>
                  </a:schemeClr>
                </a:solidFill>
                <a:latin typeface="Calibri" panose="020F0502020204030204" pitchFamily="34" charset="0"/>
              </a:rPr>
              <a:t>25,</a:t>
            </a:r>
            <a:r>
              <a:rPr lang="it-IT" sz="2000" i="1" dirty="0">
                <a:solidFill>
                  <a:schemeClr val="bg2">
                    <a:lumMod val="75000"/>
                  </a:schemeClr>
                </a:solidFill>
                <a:latin typeface="Calibri" panose="020F0502020204030204" pitchFamily="34" charset="0"/>
              </a:rPr>
              <a:t>0%</a:t>
            </a:r>
          </a:p>
        </p:txBody>
      </p:sp>
      <p:sp>
        <p:nvSpPr>
          <p:cNvPr id="26" name="CasellaDiTesto 25">
            <a:extLst>
              <a:ext uri="{FF2B5EF4-FFF2-40B4-BE49-F238E27FC236}">
                <a16:creationId xmlns:a16="http://schemas.microsoft.com/office/drawing/2014/main" xmlns="" id="{96A9861C-18E5-442B-B81E-F81640A782EC}"/>
              </a:ext>
            </a:extLst>
          </p:cNvPr>
          <p:cNvSpPr txBox="1"/>
          <p:nvPr/>
        </p:nvSpPr>
        <p:spPr>
          <a:xfrm>
            <a:off x="3563888" y="5436513"/>
            <a:ext cx="1152128" cy="584775"/>
          </a:xfrm>
          <a:prstGeom prst="rect">
            <a:avLst/>
          </a:prstGeom>
          <a:noFill/>
        </p:spPr>
        <p:txBody>
          <a:bodyPr wrap="square" rtlCol="0">
            <a:spAutoFit/>
          </a:bodyPr>
          <a:lstStyle/>
          <a:p>
            <a:pPr algn="ctr"/>
            <a:r>
              <a:rPr lang="it-IT" sz="3200" i="1" dirty="0">
                <a:solidFill>
                  <a:schemeClr val="bg2">
                    <a:lumMod val="75000"/>
                  </a:schemeClr>
                </a:solidFill>
                <a:latin typeface="Calibri" panose="020F0502020204030204" pitchFamily="34" charset="0"/>
              </a:rPr>
              <a:t>24,</a:t>
            </a:r>
            <a:r>
              <a:rPr lang="it-IT" sz="2000" i="1" dirty="0">
                <a:solidFill>
                  <a:schemeClr val="bg2">
                    <a:lumMod val="75000"/>
                  </a:schemeClr>
                </a:solidFill>
                <a:latin typeface="Calibri" panose="020F0502020204030204" pitchFamily="34" charset="0"/>
              </a:rPr>
              <a:t>3%</a:t>
            </a:r>
          </a:p>
        </p:txBody>
      </p:sp>
      <p:cxnSp>
        <p:nvCxnSpPr>
          <p:cNvPr id="27" name="Connettore 2 26">
            <a:extLst>
              <a:ext uri="{FF2B5EF4-FFF2-40B4-BE49-F238E27FC236}">
                <a16:creationId xmlns:a16="http://schemas.microsoft.com/office/drawing/2014/main" xmlns="" id="{C88BF250-3E79-48B2-AAFA-20C0DDF5F0EC}"/>
              </a:ext>
            </a:extLst>
          </p:cNvPr>
          <p:cNvCxnSpPr>
            <a:cxnSpLocks/>
          </p:cNvCxnSpPr>
          <p:nvPr/>
        </p:nvCxnSpPr>
        <p:spPr bwMode="auto">
          <a:xfrm>
            <a:off x="539552" y="4505432"/>
            <a:ext cx="4686148" cy="0"/>
          </a:xfrm>
          <a:prstGeom prst="straightConnector1">
            <a:avLst/>
          </a:prstGeom>
          <a:noFill/>
          <a:ln w="123825" cap="flat" cmpd="sng" algn="ctr">
            <a:solidFill>
              <a:srgbClr val="FF6600"/>
            </a:solidFill>
            <a:prstDash val="solid"/>
            <a:round/>
            <a:headEnd type="none" w="med" len="med"/>
            <a:tailEnd type="triangle"/>
          </a:ln>
          <a:effectLst/>
        </p:spPr>
      </p:cxnSp>
      <p:sp>
        <p:nvSpPr>
          <p:cNvPr id="29" name="Rettangolo 28">
            <a:extLst>
              <a:ext uri="{FF2B5EF4-FFF2-40B4-BE49-F238E27FC236}">
                <a16:creationId xmlns:a16="http://schemas.microsoft.com/office/drawing/2014/main" xmlns="" id="{10253955-0DCE-4920-8388-1786214EAAC3}"/>
              </a:ext>
            </a:extLst>
          </p:cNvPr>
          <p:cNvSpPr/>
          <p:nvPr/>
        </p:nvSpPr>
        <p:spPr bwMode="auto">
          <a:xfrm>
            <a:off x="563502" y="2784490"/>
            <a:ext cx="4152514" cy="1714773"/>
          </a:xfrm>
          <a:prstGeom prst="rect">
            <a:avLst/>
          </a:prstGeom>
          <a:noFill/>
          <a:ln w="28575" cap="flat" cmpd="sng" algn="ctr">
            <a:solidFill>
              <a:srgbClr val="FF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1240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p:cNvSpPr txBox="1">
            <a:spLocks noChangeArrowheads="1"/>
          </p:cNvSpPr>
          <p:nvPr/>
        </p:nvSpPr>
        <p:spPr bwMode="auto">
          <a:xfrm>
            <a:off x="395288" y="188913"/>
            <a:ext cx="864120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occupazione e VOUCHER | </a:t>
            </a:r>
            <a:r>
              <a:rPr lang="it-IT" altLang="it-IT" sz="2000" dirty="0">
                <a:latin typeface="Calibri" panose="020F0502020204030204" pitchFamily="34" charset="0"/>
                <a:cs typeface="Arial" panose="020B0604020202020204" pitchFamily="34" charset="0"/>
              </a:rPr>
              <a:t>in linea generale, </a:t>
            </a:r>
            <a:r>
              <a:rPr lang="it-IT" altLang="it-IT" sz="2000" u="sng" dirty="0">
                <a:latin typeface="Calibri" panose="020F0502020204030204" pitchFamily="34" charset="0"/>
                <a:cs typeface="Arial" panose="020B0604020202020204" pitchFamily="34" charset="0"/>
              </a:rPr>
              <a:t>esiste un 26% di operatori</a:t>
            </a:r>
            <a:r>
              <a:rPr lang="it-IT" altLang="it-IT" sz="2000" dirty="0">
                <a:latin typeface="Calibri" panose="020F0502020204030204" pitchFamily="34" charset="0"/>
                <a:cs typeface="Arial" panose="020B0604020202020204" pitchFamily="34" charset="0"/>
              </a:rPr>
              <a:t> che, pur riconoscendo il ruolo del voucher come </a:t>
            </a:r>
            <a:r>
              <a:rPr lang="it-IT" altLang="it-IT" sz="2000" u="sng" dirty="0">
                <a:latin typeface="Calibri" panose="020F0502020204030204" pitchFamily="34" charset="0"/>
                <a:cs typeface="Arial" panose="020B0604020202020204" pitchFamily="34" charset="0"/>
              </a:rPr>
              <a:t>strumento di contrasto al lavoro nero</a:t>
            </a:r>
            <a:r>
              <a:rPr lang="it-IT" altLang="it-IT" sz="2000" dirty="0">
                <a:latin typeface="Calibri" panose="020F0502020204030204" pitchFamily="34" charset="0"/>
                <a:cs typeface="Arial" panose="020B0604020202020204" pitchFamily="34" charset="0"/>
              </a:rPr>
              <a:t>, ne ammetteva il contributo alla </a:t>
            </a:r>
            <a:r>
              <a:rPr lang="it-IT" altLang="it-IT" sz="2000" u="sng" dirty="0">
                <a:latin typeface="Calibri" panose="020F0502020204030204" pitchFamily="34" charset="0"/>
                <a:cs typeface="Arial" panose="020B0604020202020204" pitchFamily="34" charset="0"/>
              </a:rPr>
              <a:t>precarizzazione del lavoro</a:t>
            </a:r>
            <a:r>
              <a:rPr lang="it-IT" altLang="it-IT" sz="2000" dirty="0">
                <a:latin typeface="Calibri" panose="020F0502020204030204" pitchFamily="34" charset="0"/>
                <a:cs typeface="Arial" panose="020B0604020202020204" pitchFamily="34" charset="0"/>
              </a:rPr>
              <a:t>…</a:t>
            </a:r>
          </a:p>
        </p:txBody>
      </p:sp>
      <p:sp>
        <p:nvSpPr>
          <p:cNvPr id="19" name="CasellaDiTesto 9"/>
          <p:cNvSpPr txBox="1">
            <a:spLocks noChangeArrowheads="1"/>
          </p:cNvSpPr>
          <p:nvPr/>
        </p:nvSpPr>
        <p:spPr bwMode="auto">
          <a:xfrm>
            <a:off x="452176" y="2646071"/>
            <a:ext cx="15786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ts val="600"/>
              </a:spcBef>
            </a:pPr>
            <a:r>
              <a:rPr lang="it-IT" altLang="ja-JP" sz="1600" i="1" dirty="0">
                <a:latin typeface="Calibri" panose="020F0502020204030204" pitchFamily="34" charset="0"/>
              </a:rPr>
              <a:t>«Utili alla lotta al lavoro nero»</a:t>
            </a:r>
            <a:endParaRPr lang="it-IT" altLang="it-IT" sz="1600" dirty="0">
              <a:solidFill>
                <a:schemeClr val="accent2"/>
              </a:solidFill>
              <a:latin typeface="Calibri" panose="020F0502020204030204" pitchFamily="34" charset="0"/>
            </a:endParaRPr>
          </a:p>
        </p:txBody>
      </p:sp>
      <p:sp>
        <p:nvSpPr>
          <p:cNvPr id="21" name="Rettangolo 20"/>
          <p:cNvSpPr/>
          <p:nvPr/>
        </p:nvSpPr>
        <p:spPr bwMode="auto">
          <a:xfrm>
            <a:off x="2051720" y="2614422"/>
            <a:ext cx="4608511" cy="648072"/>
          </a:xfrm>
          <a:prstGeom prst="rect">
            <a:avLst/>
          </a:prstGeom>
          <a:solidFill>
            <a:srgbClr val="FF6600"/>
          </a:solid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2" name="Rettangolo 21"/>
          <p:cNvSpPr/>
          <p:nvPr/>
        </p:nvSpPr>
        <p:spPr bwMode="auto">
          <a:xfrm>
            <a:off x="5396103" y="3436117"/>
            <a:ext cx="3352360" cy="648072"/>
          </a:xfrm>
          <a:prstGeom prst="rect">
            <a:avLst/>
          </a:prstGeom>
          <a:solidFill>
            <a:srgbClr val="FF6600"/>
          </a:solid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p:cNvSpPr/>
          <p:nvPr/>
        </p:nvSpPr>
        <p:spPr bwMode="auto">
          <a:xfrm>
            <a:off x="2051720" y="1700808"/>
            <a:ext cx="6693944" cy="648072"/>
          </a:xfrm>
          <a:prstGeom prst="rect">
            <a:avLst/>
          </a:prstGeom>
          <a:solidFill>
            <a:schemeClr val="bg1"/>
          </a:solid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9"/>
          <p:cNvSpPr txBox="1">
            <a:spLocks noChangeArrowheads="1"/>
          </p:cNvSpPr>
          <p:nvPr/>
        </p:nvSpPr>
        <p:spPr bwMode="auto">
          <a:xfrm>
            <a:off x="395288" y="3467766"/>
            <a:ext cx="16355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ts val="600"/>
              </a:spcBef>
            </a:pPr>
            <a:r>
              <a:rPr lang="it-IT" altLang="ja-JP" sz="1600" i="1" dirty="0">
                <a:latin typeface="Calibri" panose="020F0502020204030204" pitchFamily="34" charset="0"/>
              </a:rPr>
              <a:t>«Rischio precarizzazione»</a:t>
            </a:r>
            <a:endParaRPr lang="it-IT" altLang="it-IT" sz="1600" dirty="0">
              <a:solidFill>
                <a:schemeClr val="accent2"/>
              </a:solidFill>
              <a:latin typeface="Calibri" panose="020F0502020204030204" pitchFamily="34" charset="0"/>
            </a:endParaRPr>
          </a:p>
        </p:txBody>
      </p:sp>
      <p:sp>
        <p:nvSpPr>
          <p:cNvPr id="36" name="CasellaDiTesto 9"/>
          <p:cNvSpPr txBox="1">
            <a:spLocks noChangeArrowheads="1"/>
          </p:cNvSpPr>
          <p:nvPr/>
        </p:nvSpPr>
        <p:spPr bwMode="auto">
          <a:xfrm>
            <a:off x="452176" y="1732457"/>
            <a:ext cx="15786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ts val="600"/>
              </a:spcBef>
            </a:pPr>
            <a:r>
              <a:rPr lang="it-IT" altLang="ja-JP" sz="1600" i="1" dirty="0">
                <a:latin typeface="Calibri" panose="020F0502020204030204" pitchFamily="34" charset="0"/>
              </a:rPr>
              <a:t>Totale dettaglio alimentare</a:t>
            </a:r>
            <a:endParaRPr lang="it-IT" altLang="it-IT" sz="1600" dirty="0">
              <a:solidFill>
                <a:schemeClr val="accent2"/>
              </a:solidFill>
              <a:latin typeface="Calibri" panose="020F0502020204030204" pitchFamily="34" charset="0"/>
            </a:endParaRPr>
          </a:p>
        </p:txBody>
      </p:sp>
      <p:sp>
        <p:nvSpPr>
          <p:cNvPr id="37" name="CasellaDiTesto 9"/>
          <p:cNvSpPr txBox="1">
            <a:spLocks noChangeArrowheads="1"/>
          </p:cNvSpPr>
          <p:nvPr/>
        </p:nvSpPr>
        <p:spPr bwMode="auto">
          <a:xfrm>
            <a:off x="7524328" y="1794012"/>
            <a:ext cx="1126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ts val="600"/>
              </a:spcBef>
            </a:pPr>
            <a:r>
              <a:rPr lang="it-IT" altLang="ja-JP" sz="2400" i="1" dirty="0">
                <a:latin typeface="Calibri" panose="020F0502020204030204" pitchFamily="34" charset="0"/>
              </a:rPr>
              <a:t>100,</a:t>
            </a:r>
            <a:r>
              <a:rPr lang="it-IT" altLang="ja-JP" sz="1800" i="1" dirty="0">
                <a:latin typeface="Calibri" panose="020F0502020204030204" pitchFamily="34" charset="0"/>
              </a:rPr>
              <a:t>0%</a:t>
            </a:r>
            <a:endParaRPr lang="it-IT" altLang="it-IT" sz="1800" dirty="0">
              <a:solidFill>
                <a:schemeClr val="accent2"/>
              </a:solidFill>
              <a:latin typeface="Calibri" panose="020F0502020204030204" pitchFamily="34" charset="0"/>
            </a:endParaRPr>
          </a:p>
        </p:txBody>
      </p:sp>
      <p:sp>
        <p:nvSpPr>
          <p:cNvPr id="38" name="CasellaDiTesto 9"/>
          <p:cNvSpPr txBox="1">
            <a:spLocks noChangeArrowheads="1"/>
          </p:cNvSpPr>
          <p:nvPr/>
        </p:nvSpPr>
        <p:spPr bwMode="auto">
          <a:xfrm>
            <a:off x="6685756" y="2707626"/>
            <a:ext cx="1126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i="1" dirty="0">
                <a:latin typeface="Calibri" panose="020F0502020204030204" pitchFamily="34" charset="0"/>
              </a:rPr>
              <a:t>77,</a:t>
            </a:r>
            <a:r>
              <a:rPr lang="it-IT" altLang="ja-JP" sz="1800" i="1" dirty="0">
                <a:latin typeface="Calibri" panose="020F0502020204030204" pitchFamily="34" charset="0"/>
              </a:rPr>
              <a:t>0%</a:t>
            </a:r>
            <a:endParaRPr lang="it-IT" altLang="it-IT" sz="1800" dirty="0">
              <a:solidFill>
                <a:schemeClr val="accent2"/>
              </a:solidFill>
              <a:latin typeface="Calibri" panose="020F0502020204030204" pitchFamily="34" charset="0"/>
            </a:endParaRPr>
          </a:p>
        </p:txBody>
      </p:sp>
      <p:sp>
        <p:nvSpPr>
          <p:cNvPr id="39" name="CasellaDiTesto 9"/>
          <p:cNvSpPr txBox="1">
            <a:spLocks noChangeArrowheads="1"/>
          </p:cNvSpPr>
          <p:nvPr/>
        </p:nvSpPr>
        <p:spPr bwMode="auto">
          <a:xfrm>
            <a:off x="7583365" y="3529321"/>
            <a:ext cx="1126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ts val="600"/>
              </a:spcBef>
            </a:pPr>
            <a:r>
              <a:rPr lang="it-IT" altLang="ja-JP" sz="2400" i="1" dirty="0">
                <a:solidFill>
                  <a:schemeClr val="bg1"/>
                </a:solidFill>
                <a:latin typeface="Calibri" panose="020F0502020204030204" pitchFamily="34" charset="0"/>
              </a:rPr>
              <a:t>50,</a:t>
            </a:r>
            <a:r>
              <a:rPr lang="it-IT" altLang="ja-JP" sz="1800" i="1" dirty="0">
                <a:solidFill>
                  <a:schemeClr val="bg1"/>
                </a:solidFill>
                <a:latin typeface="Calibri" panose="020F0502020204030204" pitchFamily="34" charset="0"/>
              </a:rPr>
              <a:t>6%</a:t>
            </a:r>
            <a:endParaRPr lang="it-IT" altLang="it-IT" sz="1800" dirty="0">
              <a:solidFill>
                <a:schemeClr val="bg1"/>
              </a:solidFill>
              <a:latin typeface="Calibri" panose="020F0502020204030204" pitchFamily="34" charset="0"/>
            </a:endParaRPr>
          </a:p>
        </p:txBody>
      </p:sp>
      <p:sp>
        <p:nvSpPr>
          <p:cNvPr id="40" name="CasellaDiTesto 9"/>
          <p:cNvSpPr txBox="1">
            <a:spLocks noChangeArrowheads="1"/>
          </p:cNvSpPr>
          <p:nvPr/>
        </p:nvSpPr>
        <p:spPr bwMode="auto">
          <a:xfrm>
            <a:off x="5452694" y="4797152"/>
            <a:ext cx="1126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spcBef>
                <a:spcPts val="600"/>
              </a:spcBef>
            </a:pPr>
            <a:r>
              <a:rPr lang="it-IT" altLang="ja-JP" sz="2400" i="1" dirty="0">
                <a:latin typeface="Calibri" panose="020F0502020204030204" pitchFamily="34" charset="0"/>
              </a:rPr>
              <a:t>26,</a:t>
            </a:r>
            <a:r>
              <a:rPr lang="it-IT" altLang="ja-JP" sz="1800" i="1" dirty="0">
                <a:latin typeface="Calibri" panose="020F0502020204030204" pitchFamily="34" charset="0"/>
              </a:rPr>
              <a:t>4%</a:t>
            </a:r>
            <a:endParaRPr lang="it-IT" altLang="it-IT" sz="1800" dirty="0">
              <a:solidFill>
                <a:schemeClr val="accent2"/>
              </a:solidFill>
              <a:latin typeface="Calibri" panose="020F0502020204030204" pitchFamily="34" charset="0"/>
            </a:endParaRPr>
          </a:p>
        </p:txBody>
      </p:sp>
      <p:sp>
        <p:nvSpPr>
          <p:cNvPr id="15" name="CasellaDiTesto 9"/>
          <p:cNvSpPr txBox="1">
            <a:spLocks noChangeArrowheads="1"/>
          </p:cNvSpPr>
          <p:nvPr/>
        </p:nvSpPr>
        <p:spPr bwMode="auto">
          <a:xfrm>
            <a:off x="3995935" y="5273374"/>
            <a:ext cx="47288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600" b="0" i="1" dirty="0">
                <a:latin typeface="Calibri" panose="020F0502020204030204" pitchFamily="34" charset="0"/>
              </a:rPr>
              <a:t>Esiste un 26,4% di imprese del dettaglio alimentare che </a:t>
            </a:r>
            <a:r>
              <a:rPr lang="it-IT" altLang="ja-JP" sz="1600" i="1" dirty="0">
                <a:latin typeface="Calibri" panose="020F0502020204030204" pitchFamily="34" charset="0"/>
              </a:rPr>
              <a:t>considerava i voucher uno strumento «UTILE» </a:t>
            </a:r>
            <a:r>
              <a:rPr lang="it-IT" altLang="ja-JP" sz="1600" b="0" i="1" dirty="0">
                <a:latin typeface="Calibri" panose="020F0502020204030204" pitchFamily="34" charset="0"/>
              </a:rPr>
              <a:t>alla lotta al lavoro nero per quanto </a:t>
            </a:r>
            <a:r>
              <a:rPr lang="it-IT" altLang="ja-JP" sz="1600" i="1" dirty="0">
                <a:latin typeface="Calibri" panose="020F0502020204030204" pitchFamily="34" charset="0"/>
              </a:rPr>
              <a:t>potenzialmente datore di precarietà</a:t>
            </a:r>
            <a:endParaRPr lang="it-IT" altLang="it-IT" sz="1600" b="0" dirty="0">
              <a:solidFill>
                <a:schemeClr val="accent2"/>
              </a:solidFill>
              <a:latin typeface="Calibri" panose="020F0502020204030204" pitchFamily="34" charset="0"/>
            </a:endParaRPr>
          </a:p>
        </p:txBody>
      </p:sp>
      <p:sp>
        <p:nvSpPr>
          <p:cNvPr id="16" name="Rettangolo 15"/>
          <p:cNvSpPr/>
          <p:nvPr/>
        </p:nvSpPr>
        <p:spPr bwMode="auto">
          <a:xfrm>
            <a:off x="6631559" y="2614422"/>
            <a:ext cx="2093210" cy="648072"/>
          </a:xfrm>
          <a:prstGeom prst="rect">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7" name="Rettangolo 16"/>
          <p:cNvSpPr/>
          <p:nvPr/>
        </p:nvSpPr>
        <p:spPr bwMode="auto">
          <a:xfrm>
            <a:off x="2051720" y="3436117"/>
            <a:ext cx="3315701" cy="648072"/>
          </a:xfrm>
          <a:prstGeom prst="rect">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 name="Rettangolo 2"/>
          <p:cNvSpPr/>
          <p:nvPr/>
        </p:nvSpPr>
        <p:spPr bwMode="auto">
          <a:xfrm>
            <a:off x="5383932" y="1700809"/>
            <a:ext cx="1264128" cy="3024336"/>
          </a:xfrm>
          <a:prstGeom prst="rect">
            <a:avLst/>
          </a:prstGeom>
          <a:noFill/>
          <a:ln w="381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Freeform 271">
            <a:extLst>
              <a:ext uri="{FF2B5EF4-FFF2-40B4-BE49-F238E27FC236}">
                <a16:creationId xmlns:a16="http://schemas.microsoft.com/office/drawing/2014/main" xmlns="" id="{67E6955F-C544-497A-8FB6-5BD0DC67711D}"/>
              </a:ext>
            </a:extLst>
          </p:cNvPr>
          <p:cNvSpPr>
            <a:spLocks noEditPoints="1"/>
          </p:cNvSpPr>
          <p:nvPr>
            <p:custDataLst>
              <p:tags r:id="rId1"/>
            </p:custDataLst>
          </p:nvPr>
        </p:nvSpPr>
        <p:spPr bwMode="auto">
          <a:xfrm rot="17204638">
            <a:off x="1352521" y="4147219"/>
            <a:ext cx="642215" cy="531698"/>
          </a:xfrm>
          <a:custGeom>
            <a:avLst/>
            <a:gdLst/>
            <a:ahLst/>
            <a:cxnLst>
              <a:cxn ang="0">
                <a:pos x="986" y="106"/>
              </a:cxn>
              <a:cxn ang="0">
                <a:pos x="1100" y="65"/>
              </a:cxn>
              <a:cxn ang="0">
                <a:pos x="1133" y="53"/>
              </a:cxn>
              <a:cxn ang="0">
                <a:pos x="1194" y="13"/>
              </a:cxn>
              <a:cxn ang="0">
                <a:pos x="1166" y="8"/>
              </a:cxn>
              <a:cxn ang="0">
                <a:pos x="1107" y="30"/>
              </a:cxn>
              <a:cxn ang="0">
                <a:pos x="1041" y="58"/>
              </a:cxn>
              <a:cxn ang="0">
                <a:pos x="974" y="84"/>
              </a:cxn>
              <a:cxn ang="0">
                <a:pos x="866" y="131"/>
              </a:cxn>
              <a:cxn ang="0">
                <a:pos x="817" y="148"/>
              </a:cxn>
              <a:cxn ang="0">
                <a:pos x="726" y="195"/>
              </a:cxn>
              <a:cxn ang="0">
                <a:pos x="626" y="237"/>
              </a:cxn>
              <a:cxn ang="0">
                <a:pos x="564" y="283"/>
              </a:cxn>
              <a:cxn ang="0">
                <a:pos x="542" y="297"/>
              </a:cxn>
              <a:cxn ang="0">
                <a:pos x="460" y="336"/>
              </a:cxn>
              <a:cxn ang="0">
                <a:pos x="439" y="364"/>
              </a:cxn>
              <a:cxn ang="0">
                <a:pos x="380" y="399"/>
              </a:cxn>
              <a:cxn ang="0">
                <a:pos x="316" y="446"/>
              </a:cxn>
              <a:cxn ang="0">
                <a:pos x="284" y="473"/>
              </a:cxn>
              <a:cxn ang="0">
                <a:pos x="207" y="548"/>
              </a:cxn>
              <a:cxn ang="0">
                <a:pos x="220" y="551"/>
              </a:cxn>
              <a:cxn ang="0">
                <a:pos x="143" y="628"/>
              </a:cxn>
              <a:cxn ang="0">
                <a:pos x="44" y="766"/>
              </a:cxn>
              <a:cxn ang="0">
                <a:pos x="32" y="789"/>
              </a:cxn>
              <a:cxn ang="0">
                <a:pos x="12" y="822"/>
              </a:cxn>
              <a:cxn ang="0">
                <a:pos x="104" y="700"/>
              </a:cxn>
              <a:cxn ang="0">
                <a:pos x="207" y="583"/>
              </a:cxn>
              <a:cxn ang="0">
                <a:pos x="255" y="533"/>
              </a:cxn>
              <a:cxn ang="0">
                <a:pos x="348" y="453"/>
              </a:cxn>
              <a:cxn ang="0">
                <a:pos x="454" y="374"/>
              </a:cxn>
              <a:cxn ang="0">
                <a:pos x="537" y="326"/>
              </a:cxn>
              <a:cxn ang="0">
                <a:pos x="597" y="290"/>
              </a:cxn>
              <a:cxn ang="0">
                <a:pos x="669" y="248"/>
              </a:cxn>
              <a:cxn ang="0">
                <a:pos x="782" y="196"/>
              </a:cxn>
              <a:cxn ang="0">
                <a:pos x="919" y="134"/>
              </a:cxn>
              <a:cxn ang="0">
                <a:pos x="154" y="636"/>
              </a:cxn>
              <a:cxn ang="0">
                <a:pos x="671" y="222"/>
              </a:cxn>
              <a:cxn ang="0">
                <a:pos x="769" y="193"/>
              </a:cxn>
              <a:cxn ang="0">
                <a:pos x="629" y="265"/>
              </a:cxn>
              <a:cxn ang="0">
                <a:pos x="411" y="402"/>
              </a:cxn>
              <a:cxn ang="0">
                <a:pos x="687" y="229"/>
              </a:cxn>
              <a:cxn ang="0">
                <a:pos x="355" y="434"/>
              </a:cxn>
              <a:cxn ang="0">
                <a:pos x="363" y="439"/>
              </a:cxn>
              <a:cxn ang="0">
                <a:pos x="355" y="444"/>
              </a:cxn>
              <a:cxn ang="0">
                <a:pos x="82" y="721"/>
              </a:cxn>
              <a:cxn ang="0">
                <a:pos x="204" y="569"/>
              </a:cxn>
              <a:cxn ang="0">
                <a:pos x="203" y="569"/>
              </a:cxn>
              <a:cxn ang="0">
                <a:pos x="295" y="478"/>
              </a:cxn>
              <a:cxn ang="0">
                <a:pos x="317" y="459"/>
              </a:cxn>
              <a:cxn ang="0">
                <a:pos x="457" y="345"/>
              </a:cxn>
              <a:cxn ang="0">
                <a:pos x="577" y="279"/>
              </a:cxn>
              <a:cxn ang="0">
                <a:pos x="951" y="97"/>
              </a:cxn>
              <a:cxn ang="0">
                <a:pos x="1043" y="60"/>
              </a:cxn>
              <a:cxn ang="0">
                <a:pos x="1113" y="38"/>
              </a:cxn>
              <a:cxn ang="0">
                <a:pos x="1113" y="38"/>
              </a:cxn>
              <a:cxn ang="0">
                <a:pos x="1076" y="48"/>
              </a:cxn>
              <a:cxn ang="0">
                <a:pos x="1126" y="42"/>
              </a:cxn>
              <a:cxn ang="0">
                <a:pos x="882" y="131"/>
              </a:cxn>
              <a:cxn ang="0">
                <a:pos x="581" y="281"/>
              </a:cxn>
              <a:cxn ang="0">
                <a:pos x="835" y="159"/>
              </a:cxn>
              <a:cxn ang="0">
                <a:pos x="839" y="158"/>
              </a:cxn>
              <a:cxn ang="0">
                <a:pos x="781" y="181"/>
              </a:cxn>
              <a:cxn ang="0">
                <a:pos x="1013" y="93"/>
              </a:cxn>
            </a:cxnLst>
            <a:rect l="0" t="0" r="r" b="b"/>
            <a:pathLst>
              <a:path w="1207" h="840">
                <a:moveTo>
                  <a:pt x="919" y="134"/>
                </a:moveTo>
                <a:cubicBezTo>
                  <a:pt x="928" y="128"/>
                  <a:pt x="939" y="128"/>
                  <a:pt x="947" y="125"/>
                </a:cubicBezTo>
                <a:cubicBezTo>
                  <a:pt x="944" y="124"/>
                  <a:pt x="944" y="124"/>
                  <a:pt x="944" y="124"/>
                </a:cubicBezTo>
                <a:cubicBezTo>
                  <a:pt x="953" y="122"/>
                  <a:pt x="953" y="122"/>
                  <a:pt x="953" y="122"/>
                </a:cubicBezTo>
                <a:cubicBezTo>
                  <a:pt x="952" y="120"/>
                  <a:pt x="952" y="120"/>
                  <a:pt x="952" y="120"/>
                </a:cubicBezTo>
                <a:cubicBezTo>
                  <a:pt x="966" y="116"/>
                  <a:pt x="982" y="108"/>
                  <a:pt x="989" y="109"/>
                </a:cubicBezTo>
                <a:cubicBezTo>
                  <a:pt x="986" y="106"/>
                  <a:pt x="986" y="106"/>
                  <a:pt x="986" y="106"/>
                </a:cubicBezTo>
                <a:cubicBezTo>
                  <a:pt x="1001" y="104"/>
                  <a:pt x="1001" y="104"/>
                  <a:pt x="1001" y="104"/>
                </a:cubicBezTo>
                <a:cubicBezTo>
                  <a:pt x="992" y="104"/>
                  <a:pt x="992" y="104"/>
                  <a:pt x="992" y="104"/>
                </a:cubicBezTo>
                <a:cubicBezTo>
                  <a:pt x="1008" y="98"/>
                  <a:pt x="1034" y="91"/>
                  <a:pt x="1038" y="90"/>
                </a:cubicBezTo>
                <a:cubicBezTo>
                  <a:pt x="1036" y="90"/>
                  <a:pt x="1036" y="90"/>
                  <a:pt x="1036" y="90"/>
                </a:cubicBezTo>
                <a:cubicBezTo>
                  <a:pt x="1038" y="88"/>
                  <a:pt x="1041" y="88"/>
                  <a:pt x="1044" y="87"/>
                </a:cubicBezTo>
                <a:cubicBezTo>
                  <a:pt x="1041" y="86"/>
                  <a:pt x="1041" y="86"/>
                  <a:pt x="1041" y="86"/>
                </a:cubicBezTo>
                <a:cubicBezTo>
                  <a:pt x="1066" y="78"/>
                  <a:pt x="1071" y="72"/>
                  <a:pt x="1100" y="65"/>
                </a:cubicBezTo>
                <a:cubicBezTo>
                  <a:pt x="1108" y="62"/>
                  <a:pt x="1096" y="66"/>
                  <a:pt x="1095" y="65"/>
                </a:cubicBezTo>
                <a:cubicBezTo>
                  <a:pt x="1099" y="62"/>
                  <a:pt x="1109" y="60"/>
                  <a:pt x="1112" y="60"/>
                </a:cubicBezTo>
                <a:cubicBezTo>
                  <a:pt x="1108" y="58"/>
                  <a:pt x="1097" y="63"/>
                  <a:pt x="1105" y="57"/>
                </a:cubicBezTo>
                <a:cubicBezTo>
                  <a:pt x="1112" y="57"/>
                  <a:pt x="1100" y="56"/>
                  <a:pt x="1111" y="53"/>
                </a:cubicBezTo>
                <a:cubicBezTo>
                  <a:pt x="1117" y="56"/>
                  <a:pt x="1117" y="56"/>
                  <a:pt x="1117" y="56"/>
                </a:cubicBezTo>
                <a:cubicBezTo>
                  <a:pt x="1123" y="53"/>
                  <a:pt x="1117" y="52"/>
                  <a:pt x="1127" y="49"/>
                </a:cubicBezTo>
                <a:cubicBezTo>
                  <a:pt x="1139" y="48"/>
                  <a:pt x="1115" y="58"/>
                  <a:pt x="1133" y="53"/>
                </a:cubicBezTo>
                <a:cubicBezTo>
                  <a:pt x="1142" y="50"/>
                  <a:pt x="1150" y="38"/>
                  <a:pt x="1168" y="36"/>
                </a:cubicBezTo>
                <a:cubicBezTo>
                  <a:pt x="1183" y="29"/>
                  <a:pt x="1159" y="32"/>
                  <a:pt x="1180" y="27"/>
                </a:cubicBezTo>
                <a:cubicBezTo>
                  <a:pt x="1166" y="28"/>
                  <a:pt x="1166" y="28"/>
                  <a:pt x="1166" y="28"/>
                </a:cubicBezTo>
                <a:cubicBezTo>
                  <a:pt x="1169" y="26"/>
                  <a:pt x="1166" y="25"/>
                  <a:pt x="1176" y="23"/>
                </a:cubicBezTo>
                <a:cubicBezTo>
                  <a:pt x="1179" y="24"/>
                  <a:pt x="1185" y="24"/>
                  <a:pt x="1190" y="23"/>
                </a:cubicBezTo>
                <a:cubicBezTo>
                  <a:pt x="1170" y="25"/>
                  <a:pt x="1207" y="14"/>
                  <a:pt x="1187" y="15"/>
                </a:cubicBezTo>
                <a:cubicBezTo>
                  <a:pt x="1194" y="13"/>
                  <a:pt x="1194" y="13"/>
                  <a:pt x="1194" y="13"/>
                </a:cubicBezTo>
                <a:cubicBezTo>
                  <a:pt x="1193" y="13"/>
                  <a:pt x="1193" y="13"/>
                  <a:pt x="1193" y="13"/>
                </a:cubicBezTo>
                <a:cubicBezTo>
                  <a:pt x="1203" y="10"/>
                  <a:pt x="1203" y="10"/>
                  <a:pt x="1203" y="10"/>
                </a:cubicBezTo>
                <a:cubicBezTo>
                  <a:pt x="1197" y="10"/>
                  <a:pt x="1183" y="14"/>
                  <a:pt x="1189" y="9"/>
                </a:cubicBezTo>
                <a:cubicBezTo>
                  <a:pt x="1202" y="5"/>
                  <a:pt x="1202" y="5"/>
                  <a:pt x="1202" y="5"/>
                </a:cubicBezTo>
                <a:cubicBezTo>
                  <a:pt x="1198" y="4"/>
                  <a:pt x="1203" y="2"/>
                  <a:pt x="1202" y="0"/>
                </a:cubicBezTo>
                <a:cubicBezTo>
                  <a:pt x="1187" y="2"/>
                  <a:pt x="1174" y="4"/>
                  <a:pt x="1160" y="6"/>
                </a:cubicBezTo>
                <a:cubicBezTo>
                  <a:pt x="1162" y="7"/>
                  <a:pt x="1168" y="6"/>
                  <a:pt x="1166" y="8"/>
                </a:cubicBezTo>
                <a:cubicBezTo>
                  <a:pt x="1156" y="12"/>
                  <a:pt x="1157" y="8"/>
                  <a:pt x="1147" y="13"/>
                </a:cubicBezTo>
                <a:cubicBezTo>
                  <a:pt x="1152" y="14"/>
                  <a:pt x="1152" y="14"/>
                  <a:pt x="1152" y="14"/>
                </a:cubicBezTo>
                <a:cubicBezTo>
                  <a:pt x="1151" y="13"/>
                  <a:pt x="1150" y="13"/>
                  <a:pt x="1152" y="12"/>
                </a:cubicBezTo>
                <a:cubicBezTo>
                  <a:pt x="1155" y="10"/>
                  <a:pt x="1157" y="11"/>
                  <a:pt x="1157" y="12"/>
                </a:cubicBezTo>
                <a:cubicBezTo>
                  <a:pt x="1155" y="15"/>
                  <a:pt x="1144" y="17"/>
                  <a:pt x="1141" y="16"/>
                </a:cubicBezTo>
                <a:cubicBezTo>
                  <a:pt x="1128" y="20"/>
                  <a:pt x="1139" y="21"/>
                  <a:pt x="1137" y="22"/>
                </a:cubicBezTo>
                <a:cubicBezTo>
                  <a:pt x="1129" y="21"/>
                  <a:pt x="1115" y="29"/>
                  <a:pt x="1107" y="30"/>
                </a:cubicBezTo>
                <a:cubicBezTo>
                  <a:pt x="1113" y="30"/>
                  <a:pt x="1113" y="30"/>
                  <a:pt x="1113" y="30"/>
                </a:cubicBezTo>
                <a:cubicBezTo>
                  <a:pt x="1104" y="36"/>
                  <a:pt x="1094" y="37"/>
                  <a:pt x="1088" y="37"/>
                </a:cubicBezTo>
                <a:cubicBezTo>
                  <a:pt x="1091" y="39"/>
                  <a:pt x="1091" y="39"/>
                  <a:pt x="1091" y="39"/>
                </a:cubicBezTo>
                <a:cubicBezTo>
                  <a:pt x="1078" y="43"/>
                  <a:pt x="1073" y="51"/>
                  <a:pt x="1061" y="48"/>
                </a:cubicBezTo>
                <a:cubicBezTo>
                  <a:pt x="1062" y="49"/>
                  <a:pt x="1062" y="49"/>
                  <a:pt x="1062" y="49"/>
                </a:cubicBezTo>
                <a:cubicBezTo>
                  <a:pt x="1057" y="51"/>
                  <a:pt x="1049" y="55"/>
                  <a:pt x="1043" y="55"/>
                </a:cubicBezTo>
                <a:cubicBezTo>
                  <a:pt x="1043" y="56"/>
                  <a:pt x="1043" y="57"/>
                  <a:pt x="1041" y="58"/>
                </a:cubicBezTo>
                <a:cubicBezTo>
                  <a:pt x="1037" y="56"/>
                  <a:pt x="1032" y="60"/>
                  <a:pt x="1024" y="64"/>
                </a:cubicBezTo>
                <a:cubicBezTo>
                  <a:pt x="1030" y="63"/>
                  <a:pt x="1029" y="67"/>
                  <a:pt x="1035" y="65"/>
                </a:cubicBezTo>
                <a:cubicBezTo>
                  <a:pt x="1024" y="73"/>
                  <a:pt x="1022" y="66"/>
                  <a:pt x="1012" y="69"/>
                </a:cubicBezTo>
                <a:cubicBezTo>
                  <a:pt x="1006" y="73"/>
                  <a:pt x="1018" y="69"/>
                  <a:pt x="1020" y="70"/>
                </a:cubicBezTo>
                <a:cubicBezTo>
                  <a:pt x="1003" y="74"/>
                  <a:pt x="990" y="89"/>
                  <a:pt x="977" y="86"/>
                </a:cubicBezTo>
                <a:cubicBezTo>
                  <a:pt x="983" y="82"/>
                  <a:pt x="983" y="82"/>
                  <a:pt x="983" y="82"/>
                </a:cubicBezTo>
                <a:cubicBezTo>
                  <a:pt x="976" y="83"/>
                  <a:pt x="973" y="84"/>
                  <a:pt x="974" y="84"/>
                </a:cubicBezTo>
                <a:cubicBezTo>
                  <a:pt x="976" y="83"/>
                  <a:pt x="977" y="84"/>
                  <a:pt x="978" y="84"/>
                </a:cubicBezTo>
                <a:cubicBezTo>
                  <a:pt x="960" y="95"/>
                  <a:pt x="946" y="90"/>
                  <a:pt x="927" y="99"/>
                </a:cubicBezTo>
                <a:cubicBezTo>
                  <a:pt x="929" y="100"/>
                  <a:pt x="932" y="99"/>
                  <a:pt x="933" y="100"/>
                </a:cubicBezTo>
                <a:cubicBezTo>
                  <a:pt x="924" y="105"/>
                  <a:pt x="921" y="97"/>
                  <a:pt x="908" y="105"/>
                </a:cubicBezTo>
                <a:cubicBezTo>
                  <a:pt x="911" y="106"/>
                  <a:pt x="911" y="106"/>
                  <a:pt x="911" y="106"/>
                </a:cubicBezTo>
                <a:cubicBezTo>
                  <a:pt x="907" y="108"/>
                  <a:pt x="903" y="108"/>
                  <a:pt x="903" y="107"/>
                </a:cubicBezTo>
                <a:cubicBezTo>
                  <a:pt x="905" y="113"/>
                  <a:pt x="873" y="119"/>
                  <a:pt x="866" y="131"/>
                </a:cubicBezTo>
                <a:cubicBezTo>
                  <a:pt x="858" y="130"/>
                  <a:pt x="837" y="137"/>
                  <a:pt x="832" y="141"/>
                </a:cubicBezTo>
                <a:cubicBezTo>
                  <a:pt x="824" y="148"/>
                  <a:pt x="841" y="141"/>
                  <a:pt x="839" y="146"/>
                </a:cubicBezTo>
                <a:cubicBezTo>
                  <a:pt x="832" y="149"/>
                  <a:pt x="827" y="147"/>
                  <a:pt x="818" y="153"/>
                </a:cubicBezTo>
                <a:cubicBezTo>
                  <a:pt x="816" y="150"/>
                  <a:pt x="835" y="138"/>
                  <a:pt x="815" y="144"/>
                </a:cubicBezTo>
                <a:cubicBezTo>
                  <a:pt x="813" y="147"/>
                  <a:pt x="813" y="147"/>
                  <a:pt x="813" y="147"/>
                </a:cubicBezTo>
                <a:cubicBezTo>
                  <a:pt x="815" y="146"/>
                  <a:pt x="818" y="144"/>
                  <a:pt x="820" y="143"/>
                </a:cubicBezTo>
                <a:cubicBezTo>
                  <a:pt x="827" y="143"/>
                  <a:pt x="818" y="147"/>
                  <a:pt x="817" y="148"/>
                </a:cubicBezTo>
                <a:cubicBezTo>
                  <a:pt x="796" y="157"/>
                  <a:pt x="796" y="157"/>
                  <a:pt x="796" y="157"/>
                </a:cubicBezTo>
                <a:cubicBezTo>
                  <a:pt x="793" y="154"/>
                  <a:pt x="806" y="149"/>
                  <a:pt x="807" y="148"/>
                </a:cubicBezTo>
                <a:cubicBezTo>
                  <a:pt x="791" y="156"/>
                  <a:pt x="774" y="169"/>
                  <a:pt x="758" y="174"/>
                </a:cubicBezTo>
                <a:cubicBezTo>
                  <a:pt x="760" y="175"/>
                  <a:pt x="760" y="175"/>
                  <a:pt x="760" y="175"/>
                </a:cubicBezTo>
                <a:cubicBezTo>
                  <a:pt x="740" y="181"/>
                  <a:pt x="752" y="186"/>
                  <a:pt x="734" y="188"/>
                </a:cubicBezTo>
                <a:cubicBezTo>
                  <a:pt x="727" y="193"/>
                  <a:pt x="739" y="190"/>
                  <a:pt x="727" y="196"/>
                </a:cubicBezTo>
                <a:cubicBezTo>
                  <a:pt x="724" y="198"/>
                  <a:pt x="725" y="196"/>
                  <a:pt x="726" y="195"/>
                </a:cubicBezTo>
                <a:cubicBezTo>
                  <a:pt x="710" y="201"/>
                  <a:pt x="721" y="201"/>
                  <a:pt x="706" y="205"/>
                </a:cubicBezTo>
                <a:cubicBezTo>
                  <a:pt x="710" y="207"/>
                  <a:pt x="710" y="207"/>
                  <a:pt x="710" y="207"/>
                </a:cubicBezTo>
                <a:cubicBezTo>
                  <a:pt x="693" y="213"/>
                  <a:pt x="674" y="215"/>
                  <a:pt x="661" y="224"/>
                </a:cubicBezTo>
                <a:cubicBezTo>
                  <a:pt x="663" y="226"/>
                  <a:pt x="671" y="222"/>
                  <a:pt x="676" y="222"/>
                </a:cubicBezTo>
                <a:cubicBezTo>
                  <a:pt x="654" y="227"/>
                  <a:pt x="631" y="245"/>
                  <a:pt x="613" y="252"/>
                </a:cubicBezTo>
                <a:cubicBezTo>
                  <a:pt x="616" y="247"/>
                  <a:pt x="602" y="251"/>
                  <a:pt x="612" y="243"/>
                </a:cubicBezTo>
                <a:cubicBezTo>
                  <a:pt x="616" y="245"/>
                  <a:pt x="620" y="240"/>
                  <a:pt x="626" y="237"/>
                </a:cubicBezTo>
                <a:cubicBezTo>
                  <a:pt x="613" y="235"/>
                  <a:pt x="589" y="263"/>
                  <a:pt x="582" y="258"/>
                </a:cubicBezTo>
                <a:cubicBezTo>
                  <a:pt x="581" y="262"/>
                  <a:pt x="581" y="262"/>
                  <a:pt x="581" y="262"/>
                </a:cubicBezTo>
                <a:cubicBezTo>
                  <a:pt x="579" y="263"/>
                  <a:pt x="571" y="265"/>
                  <a:pt x="575" y="262"/>
                </a:cubicBezTo>
                <a:cubicBezTo>
                  <a:pt x="557" y="274"/>
                  <a:pt x="557" y="274"/>
                  <a:pt x="557" y="274"/>
                </a:cubicBezTo>
                <a:cubicBezTo>
                  <a:pt x="565" y="272"/>
                  <a:pt x="581" y="269"/>
                  <a:pt x="584" y="264"/>
                </a:cubicBezTo>
                <a:cubicBezTo>
                  <a:pt x="591" y="263"/>
                  <a:pt x="578" y="270"/>
                  <a:pt x="584" y="270"/>
                </a:cubicBezTo>
                <a:cubicBezTo>
                  <a:pt x="569" y="273"/>
                  <a:pt x="577" y="276"/>
                  <a:pt x="564" y="283"/>
                </a:cubicBezTo>
                <a:cubicBezTo>
                  <a:pt x="568" y="276"/>
                  <a:pt x="549" y="286"/>
                  <a:pt x="548" y="283"/>
                </a:cubicBezTo>
                <a:cubicBezTo>
                  <a:pt x="544" y="287"/>
                  <a:pt x="534" y="291"/>
                  <a:pt x="530" y="292"/>
                </a:cubicBezTo>
                <a:cubicBezTo>
                  <a:pt x="522" y="296"/>
                  <a:pt x="507" y="309"/>
                  <a:pt x="495" y="315"/>
                </a:cubicBezTo>
                <a:cubicBezTo>
                  <a:pt x="500" y="314"/>
                  <a:pt x="508" y="311"/>
                  <a:pt x="509" y="313"/>
                </a:cubicBezTo>
                <a:cubicBezTo>
                  <a:pt x="502" y="316"/>
                  <a:pt x="496" y="320"/>
                  <a:pt x="497" y="323"/>
                </a:cubicBezTo>
                <a:cubicBezTo>
                  <a:pt x="520" y="315"/>
                  <a:pt x="499" y="313"/>
                  <a:pt x="520" y="304"/>
                </a:cubicBezTo>
                <a:cubicBezTo>
                  <a:pt x="526" y="304"/>
                  <a:pt x="532" y="302"/>
                  <a:pt x="542" y="297"/>
                </a:cubicBezTo>
                <a:cubicBezTo>
                  <a:pt x="538" y="302"/>
                  <a:pt x="541" y="301"/>
                  <a:pt x="540" y="304"/>
                </a:cubicBezTo>
                <a:cubicBezTo>
                  <a:pt x="525" y="305"/>
                  <a:pt x="510" y="323"/>
                  <a:pt x="493" y="329"/>
                </a:cubicBezTo>
                <a:cubicBezTo>
                  <a:pt x="485" y="331"/>
                  <a:pt x="488" y="324"/>
                  <a:pt x="473" y="333"/>
                </a:cubicBezTo>
                <a:cubicBezTo>
                  <a:pt x="484" y="323"/>
                  <a:pt x="484" y="323"/>
                  <a:pt x="484" y="323"/>
                </a:cubicBezTo>
                <a:cubicBezTo>
                  <a:pt x="471" y="334"/>
                  <a:pt x="479" y="323"/>
                  <a:pt x="468" y="330"/>
                </a:cubicBezTo>
                <a:cubicBezTo>
                  <a:pt x="474" y="329"/>
                  <a:pt x="474" y="329"/>
                  <a:pt x="474" y="329"/>
                </a:cubicBezTo>
                <a:cubicBezTo>
                  <a:pt x="467" y="334"/>
                  <a:pt x="464" y="335"/>
                  <a:pt x="460" y="336"/>
                </a:cubicBezTo>
                <a:cubicBezTo>
                  <a:pt x="467" y="336"/>
                  <a:pt x="467" y="336"/>
                  <a:pt x="467" y="336"/>
                </a:cubicBezTo>
                <a:cubicBezTo>
                  <a:pt x="464" y="338"/>
                  <a:pt x="458" y="343"/>
                  <a:pt x="456" y="342"/>
                </a:cubicBezTo>
                <a:cubicBezTo>
                  <a:pt x="456" y="343"/>
                  <a:pt x="456" y="344"/>
                  <a:pt x="456" y="344"/>
                </a:cubicBezTo>
                <a:cubicBezTo>
                  <a:pt x="455" y="344"/>
                  <a:pt x="453" y="345"/>
                  <a:pt x="449" y="348"/>
                </a:cubicBezTo>
                <a:cubicBezTo>
                  <a:pt x="452" y="347"/>
                  <a:pt x="453" y="345"/>
                  <a:pt x="454" y="346"/>
                </a:cubicBezTo>
                <a:cubicBezTo>
                  <a:pt x="437" y="357"/>
                  <a:pt x="453" y="352"/>
                  <a:pt x="442" y="359"/>
                </a:cubicBezTo>
                <a:cubicBezTo>
                  <a:pt x="445" y="359"/>
                  <a:pt x="442" y="361"/>
                  <a:pt x="439" y="364"/>
                </a:cubicBezTo>
                <a:cubicBezTo>
                  <a:pt x="436" y="359"/>
                  <a:pt x="416" y="372"/>
                  <a:pt x="409" y="374"/>
                </a:cubicBezTo>
                <a:cubicBezTo>
                  <a:pt x="409" y="374"/>
                  <a:pt x="409" y="374"/>
                  <a:pt x="409" y="374"/>
                </a:cubicBezTo>
                <a:cubicBezTo>
                  <a:pt x="394" y="381"/>
                  <a:pt x="394" y="381"/>
                  <a:pt x="394" y="381"/>
                </a:cubicBezTo>
                <a:cubicBezTo>
                  <a:pt x="397" y="380"/>
                  <a:pt x="395" y="383"/>
                  <a:pt x="392" y="387"/>
                </a:cubicBezTo>
                <a:cubicBezTo>
                  <a:pt x="392" y="386"/>
                  <a:pt x="392" y="386"/>
                  <a:pt x="392" y="386"/>
                </a:cubicBezTo>
                <a:cubicBezTo>
                  <a:pt x="388" y="390"/>
                  <a:pt x="401" y="388"/>
                  <a:pt x="387" y="396"/>
                </a:cubicBezTo>
                <a:cubicBezTo>
                  <a:pt x="380" y="399"/>
                  <a:pt x="380" y="399"/>
                  <a:pt x="380" y="399"/>
                </a:cubicBezTo>
                <a:cubicBezTo>
                  <a:pt x="381" y="398"/>
                  <a:pt x="381" y="400"/>
                  <a:pt x="380" y="401"/>
                </a:cubicBezTo>
                <a:cubicBezTo>
                  <a:pt x="372" y="405"/>
                  <a:pt x="372" y="405"/>
                  <a:pt x="372" y="405"/>
                </a:cubicBezTo>
                <a:cubicBezTo>
                  <a:pt x="366" y="417"/>
                  <a:pt x="351" y="417"/>
                  <a:pt x="341" y="429"/>
                </a:cubicBezTo>
                <a:cubicBezTo>
                  <a:pt x="344" y="426"/>
                  <a:pt x="350" y="422"/>
                  <a:pt x="348" y="425"/>
                </a:cubicBezTo>
                <a:cubicBezTo>
                  <a:pt x="347" y="427"/>
                  <a:pt x="343" y="430"/>
                  <a:pt x="340" y="430"/>
                </a:cubicBezTo>
                <a:cubicBezTo>
                  <a:pt x="341" y="431"/>
                  <a:pt x="341" y="431"/>
                  <a:pt x="341" y="431"/>
                </a:cubicBezTo>
                <a:cubicBezTo>
                  <a:pt x="316" y="446"/>
                  <a:pt x="316" y="446"/>
                  <a:pt x="316" y="446"/>
                </a:cubicBezTo>
                <a:cubicBezTo>
                  <a:pt x="319" y="446"/>
                  <a:pt x="332" y="436"/>
                  <a:pt x="328" y="442"/>
                </a:cubicBezTo>
                <a:cubicBezTo>
                  <a:pt x="326" y="447"/>
                  <a:pt x="318" y="450"/>
                  <a:pt x="314" y="453"/>
                </a:cubicBezTo>
                <a:cubicBezTo>
                  <a:pt x="313" y="452"/>
                  <a:pt x="320" y="444"/>
                  <a:pt x="312" y="450"/>
                </a:cubicBezTo>
                <a:cubicBezTo>
                  <a:pt x="312" y="451"/>
                  <a:pt x="306" y="459"/>
                  <a:pt x="310" y="457"/>
                </a:cubicBezTo>
                <a:cubicBezTo>
                  <a:pt x="301" y="462"/>
                  <a:pt x="289" y="471"/>
                  <a:pt x="281" y="474"/>
                </a:cubicBezTo>
                <a:cubicBezTo>
                  <a:pt x="279" y="477"/>
                  <a:pt x="283" y="474"/>
                  <a:pt x="284" y="474"/>
                </a:cubicBezTo>
                <a:cubicBezTo>
                  <a:pt x="284" y="473"/>
                  <a:pt x="284" y="473"/>
                  <a:pt x="284" y="473"/>
                </a:cubicBezTo>
                <a:cubicBezTo>
                  <a:pt x="289" y="469"/>
                  <a:pt x="288" y="475"/>
                  <a:pt x="296" y="466"/>
                </a:cubicBezTo>
                <a:cubicBezTo>
                  <a:pt x="300" y="469"/>
                  <a:pt x="284" y="478"/>
                  <a:pt x="276" y="486"/>
                </a:cubicBezTo>
                <a:cubicBezTo>
                  <a:pt x="291" y="478"/>
                  <a:pt x="291" y="478"/>
                  <a:pt x="291" y="478"/>
                </a:cubicBezTo>
                <a:cubicBezTo>
                  <a:pt x="275" y="501"/>
                  <a:pt x="242" y="521"/>
                  <a:pt x="223" y="540"/>
                </a:cubicBezTo>
                <a:cubicBezTo>
                  <a:pt x="227" y="533"/>
                  <a:pt x="233" y="530"/>
                  <a:pt x="230" y="527"/>
                </a:cubicBezTo>
                <a:cubicBezTo>
                  <a:pt x="216" y="538"/>
                  <a:pt x="218" y="537"/>
                  <a:pt x="206" y="548"/>
                </a:cubicBezTo>
                <a:cubicBezTo>
                  <a:pt x="207" y="548"/>
                  <a:pt x="207" y="548"/>
                  <a:pt x="207" y="548"/>
                </a:cubicBezTo>
                <a:cubicBezTo>
                  <a:pt x="202" y="555"/>
                  <a:pt x="191" y="561"/>
                  <a:pt x="189" y="568"/>
                </a:cubicBezTo>
                <a:cubicBezTo>
                  <a:pt x="194" y="567"/>
                  <a:pt x="197" y="557"/>
                  <a:pt x="200" y="560"/>
                </a:cubicBezTo>
                <a:cubicBezTo>
                  <a:pt x="185" y="576"/>
                  <a:pt x="185" y="576"/>
                  <a:pt x="185" y="576"/>
                </a:cubicBezTo>
                <a:cubicBezTo>
                  <a:pt x="192" y="573"/>
                  <a:pt x="200" y="560"/>
                  <a:pt x="206" y="555"/>
                </a:cubicBezTo>
                <a:cubicBezTo>
                  <a:pt x="210" y="551"/>
                  <a:pt x="197" y="563"/>
                  <a:pt x="197" y="559"/>
                </a:cubicBezTo>
                <a:cubicBezTo>
                  <a:pt x="212" y="545"/>
                  <a:pt x="217" y="544"/>
                  <a:pt x="227" y="540"/>
                </a:cubicBezTo>
                <a:cubicBezTo>
                  <a:pt x="233" y="538"/>
                  <a:pt x="223" y="548"/>
                  <a:pt x="220" y="551"/>
                </a:cubicBezTo>
                <a:cubicBezTo>
                  <a:pt x="208" y="556"/>
                  <a:pt x="193" y="568"/>
                  <a:pt x="181" y="584"/>
                </a:cubicBezTo>
                <a:cubicBezTo>
                  <a:pt x="176" y="594"/>
                  <a:pt x="176" y="594"/>
                  <a:pt x="176" y="594"/>
                </a:cubicBezTo>
                <a:cubicBezTo>
                  <a:pt x="168" y="600"/>
                  <a:pt x="166" y="592"/>
                  <a:pt x="154" y="606"/>
                </a:cubicBezTo>
                <a:cubicBezTo>
                  <a:pt x="160" y="604"/>
                  <a:pt x="160" y="604"/>
                  <a:pt x="160" y="604"/>
                </a:cubicBezTo>
                <a:cubicBezTo>
                  <a:pt x="158" y="607"/>
                  <a:pt x="156" y="609"/>
                  <a:pt x="155" y="611"/>
                </a:cubicBezTo>
                <a:cubicBezTo>
                  <a:pt x="162" y="606"/>
                  <a:pt x="169" y="602"/>
                  <a:pt x="175" y="598"/>
                </a:cubicBezTo>
                <a:cubicBezTo>
                  <a:pt x="172" y="609"/>
                  <a:pt x="153" y="618"/>
                  <a:pt x="143" y="628"/>
                </a:cubicBezTo>
                <a:cubicBezTo>
                  <a:pt x="144" y="628"/>
                  <a:pt x="148" y="624"/>
                  <a:pt x="150" y="624"/>
                </a:cubicBezTo>
                <a:cubicBezTo>
                  <a:pt x="136" y="642"/>
                  <a:pt x="117" y="656"/>
                  <a:pt x="105" y="669"/>
                </a:cubicBezTo>
                <a:cubicBezTo>
                  <a:pt x="103" y="676"/>
                  <a:pt x="115" y="658"/>
                  <a:pt x="116" y="663"/>
                </a:cubicBezTo>
                <a:cubicBezTo>
                  <a:pt x="109" y="669"/>
                  <a:pt x="105" y="679"/>
                  <a:pt x="101" y="679"/>
                </a:cubicBezTo>
                <a:cubicBezTo>
                  <a:pt x="107" y="679"/>
                  <a:pt x="89" y="696"/>
                  <a:pt x="103" y="685"/>
                </a:cubicBezTo>
                <a:cubicBezTo>
                  <a:pt x="85" y="712"/>
                  <a:pt x="61" y="738"/>
                  <a:pt x="41" y="764"/>
                </a:cubicBezTo>
                <a:cubicBezTo>
                  <a:pt x="43" y="764"/>
                  <a:pt x="44" y="764"/>
                  <a:pt x="44" y="766"/>
                </a:cubicBezTo>
                <a:cubicBezTo>
                  <a:pt x="50" y="757"/>
                  <a:pt x="60" y="744"/>
                  <a:pt x="66" y="741"/>
                </a:cubicBezTo>
                <a:cubicBezTo>
                  <a:pt x="64" y="748"/>
                  <a:pt x="54" y="753"/>
                  <a:pt x="54" y="756"/>
                </a:cubicBezTo>
                <a:cubicBezTo>
                  <a:pt x="57" y="753"/>
                  <a:pt x="61" y="747"/>
                  <a:pt x="63" y="748"/>
                </a:cubicBezTo>
                <a:cubicBezTo>
                  <a:pt x="60" y="757"/>
                  <a:pt x="54" y="760"/>
                  <a:pt x="50" y="765"/>
                </a:cubicBezTo>
                <a:cubicBezTo>
                  <a:pt x="51" y="762"/>
                  <a:pt x="51" y="762"/>
                  <a:pt x="51" y="762"/>
                </a:cubicBezTo>
                <a:cubicBezTo>
                  <a:pt x="37" y="777"/>
                  <a:pt x="38" y="767"/>
                  <a:pt x="27" y="786"/>
                </a:cubicBezTo>
                <a:cubicBezTo>
                  <a:pt x="26" y="795"/>
                  <a:pt x="29" y="787"/>
                  <a:pt x="32" y="789"/>
                </a:cubicBezTo>
                <a:cubicBezTo>
                  <a:pt x="28" y="793"/>
                  <a:pt x="23" y="809"/>
                  <a:pt x="17" y="812"/>
                </a:cubicBezTo>
                <a:cubicBezTo>
                  <a:pt x="24" y="800"/>
                  <a:pt x="24" y="800"/>
                  <a:pt x="24" y="800"/>
                </a:cubicBezTo>
                <a:cubicBezTo>
                  <a:pt x="18" y="808"/>
                  <a:pt x="14" y="816"/>
                  <a:pt x="10" y="821"/>
                </a:cubicBezTo>
                <a:cubicBezTo>
                  <a:pt x="11" y="820"/>
                  <a:pt x="12" y="820"/>
                  <a:pt x="13" y="819"/>
                </a:cubicBezTo>
                <a:cubicBezTo>
                  <a:pt x="8" y="825"/>
                  <a:pt x="4" y="833"/>
                  <a:pt x="0" y="835"/>
                </a:cubicBezTo>
                <a:cubicBezTo>
                  <a:pt x="2" y="839"/>
                  <a:pt x="2" y="839"/>
                  <a:pt x="2" y="839"/>
                </a:cubicBezTo>
                <a:cubicBezTo>
                  <a:pt x="3" y="834"/>
                  <a:pt x="9" y="822"/>
                  <a:pt x="12" y="822"/>
                </a:cubicBezTo>
                <a:cubicBezTo>
                  <a:pt x="14" y="824"/>
                  <a:pt x="6" y="835"/>
                  <a:pt x="3" y="840"/>
                </a:cubicBezTo>
                <a:cubicBezTo>
                  <a:pt x="17" y="818"/>
                  <a:pt x="22" y="821"/>
                  <a:pt x="31" y="801"/>
                </a:cubicBezTo>
                <a:cubicBezTo>
                  <a:pt x="28" y="803"/>
                  <a:pt x="28" y="803"/>
                  <a:pt x="28" y="803"/>
                </a:cubicBezTo>
                <a:cubicBezTo>
                  <a:pt x="33" y="790"/>
                  <a:pt x="43" y="781"/>
                  <a:pt x="50" y="771"/>
                </a:cubicBezTo>
                <a:cubicBezTo>
                  <a:pt x="49" y="774"/>
                  <a:pt x="49" y="775"/>
                  <a:pt x="51" y="774"/>
                </a:cubicBezTo>
                <a:cubicBezTo>
                  <a:pt x="63" y="751"/>
                  <a:pt x="79" y="730"/>
                  <a:pt x="95" y="705"/>
                </a:cubicBezTo>
                <a:cubicBezTo>
                  <a:pt x="104" y="700"/>
                  <a:pt x="104" y="700"/>
                  <a:pt x="104" y="700"/>
                </a:cubicBezTo>
                <a:cubicBezTo>
                  <a:pt x="102" y="698"/>
                  <a:pt x="102" y="698"/>
                  <a:pt x="102" y="698"/>
                </a:cubicBezTo>
                <a:cubicBezTo>
                  <a:pt x="110" y="686"/>
                  <a:pt x="107" y="698"/>
                  <a:pt x="112" y="690"/>
                </a:cubicBezTo>
                <a:cubicBezTo>
                  <a:pt x="110" y="693"/>
                  <a:pt x="110" y="692"/>
                  <a:pt x="109" y="693"/>
                </a:cubicBezTo>
                <a:cubicBezTo>
                  <a:pt x="122" y="681"/>
                  <a:pt x="113" y="684"/>
                  <a:pt x="119" y="677"/>
                </a:cubicBezTo>
                <a:cubicBezTo>
                  <a:pt x="114" y="678"/>
                  <a:pt x="107" y="691"/>
                  <a:pt x="107" y="685"/>
                </a:cubicBezTo>
                <a:cubicBezTo>
                  <a:pt x="120" y="673"/>
                  <a:pt x="135" y="652"/>
                  <a:pt x="142" y="654"/>
                </a:cubicBezTo>
                <a:cubicBezTo>
                  <a:pt x="160" y="628"/>
                  <a:pt x="189" y="602"/>
                  <a:pt x="207" y="583"/>
                </a:cubicBezTo>
                <a:cubicBezTo>
                  <a:pt x="209" y="580"/>
                  <a:pt x="205" y="584"/>
                  <a:pt x="206" y="583"/>
                </a:cubicBezTo>
                <a:cubicBezTo>
                  <a:pt x="215" y="578"/>
                  <a:pt x="228" y="556"/>
                  <a:pt x="231" y="558"/>
                </a:cubicBezTo>
                <a:cubicBezTo>
                  <a:pt x="234" y="554"/>
                  <a:pt x="233" y="551"/>
                  <a:pt x="234" y="549"/>
                </a:cubicBezTo>
                <a:cubicBezTo>
                  <a:pt x="240" y="546"/>
                  <a:pt x="246" y="541"/>
                  <a:pt x="252" y="535"/>
                </a:cubicBezTo>
                <a:cubicBezTo>
                  <a:pt x="247" y="539"/>
                  <a:pt x="247" y="539"/>
                  <a:pt x="247" y="539"/>
                </a:cubicBezTo>
                <a:cubicBezTo>
                  <a:pt x="248" y="538"/>
                  <a:pt x="248" y="538"/>
                  <a:pt x="248" y="538"/>
                </a:cubicBezTo>
                <a:cubicBezTo>
                  <a:pt x="255" y="533"/>
                  <a:pt x="255" y="533"/>
                  <a:pt x="255" y="533"/>
                </a:cubicBezTo>
                <a:cubicBezTo>
                  <a:pt x="255" y="533"/>
                  <a:pt x="255" y="533"/>
                  <a:pt x="255" y="533"/>
                </a:cubicBezTo>
                <a:cubicBezTo>
                  <a:pt x="271" y="519"/>
                  <a:pt x="288" y="502"/>
                  <a:pt x="305" y="492"/>
                </a:cubicBezTo>
                <a:cubicBezTo>
                  <a:pt x="296" y="498"/>
                  <a:pt x="305" y="487"/>
                  <a:pt x="300" y="490"/>
                </a:cubicBezTo>
                <a:cubicBezTo>
                  <a:pt x="311" y="487"/>
                  <a:pt x="329" y="472"/>
                  <a:pt x="343" y="460"/>
                </a:cubicBezTo>
                <a:cubicBezTo>
                  <a:pt x="342" y="459"/>
                  <a:pt x="343" y="457"/>
                  <a:pt x="340" y="458"/>
                </a:cubicBezTo>
                <a:cubicBezTo>
                  <a:pt x="350" y="453"/>
                  <a:pt x="350" y="453"/>
                  <a:pt x="350" y="453"/>
                </a:cubicBezTo>
                <a:cubicBezTo>
                  <a:pt x="348" y="453"/>
                  <a:pt x="348" y="453"/>
                  <a:pt x="348" y="453"/>
                </a:cubicBezTo>
                <a:cubicBezTo>
                  <a:pt x="363" y="440"/>
                  <a:pt x="384" y="431"/>
                  <a:pt x="393" y="421"/>
                </a:cubicBezTo>
                <a:cubicBezTo>
                  <a:pt x="386" y="426"/>
                  <a:pt x="385" y="425"/>
                  <a:pt x="383" y="424"/>
                </a:cubicBezTo>
                <a:cubicBezTo>
                  <a:pt x="395" y="415"/>
                  <a:pt x="405" y="407"/>
                  <a:pt x="420" y="399"/>
                </a:cubicBezTo>
                <a:cubicBezTo>
                  <a:pt x="419" y="399"/>
                  <a:pt x="418" y="399"/>
                  <a:pt x="418" y="399"/>
                </a:cubicBezTo>
                <a:cubicBezTo>
                  <a:pt x="421" y="396"/>
                  <a:pt x="426" y="394"/>
                  <a:pt x="430" y="392"/>
                </a:cubicBezTo>
                <a:cubicBezTo>
                  <a:pt x="429" y="389"/>
                  <a:pt x="429" y="389"/>
                  <a:pt x="429" y="389"/>
                </a:cubicBezTo>
                <a:cubicBezTo>
                  <a:pt x="436" y="385"/>
                  <a:pt x="445" y="378"/>
                  <a:pt x="454" y="374"/>
                </a:cubicBezTo>
                <a:cubicBezTo>
                  <a:pt x="456" y="369"/>
                  <a:pt x="476" y="363"/>
                  <a:pt x="485" y="355"/>
                </a:cubicBezTo>
                <a:cubicBezTo>
                  <a:pt x="489" y="353"/>
                  <a:pt x="475" y="358"/>
                  <a:pt x="485" y="351"/>
                </a:cubicBezTo>
                <a:cubicBezTo>
                  <a:pt x="490" y="355"/>
                  <a:pt x="499" y="342"/>
                  <a:pt x="503" y="347"/>
                </a:cubicBezTo>
                <a:cubicBezTo>
                  <a:pt x="511" y="339"/>
                  <a:pt x="511" y="339"/>
                  <a:pt x="511" y="339"/>
                </a:cubicBezTo>
                <a:cubicBezTo>
                  <a:pt x="515" y="341"/>
                  <a:pt x="515" y="341"/>
                  <a:pt x="515" y="341"/>
                </a:cubicBezTo>
                <a:cubicBezTo>
                  <a:pt x="519" y="331"/>
                  <a:pt x="528" y="335"/>
                  <a:pt x="539" y="326"/>
                </a:cubicBezTo>
                <a:cubicBezTo>
                  <a:pt x="538" y="326"/>
                  <a:pt x="536" y="327"/>
                  <a:pt x="537" y="326"/>
                </a:cubicBezTo>
                <a:cubicBezTo>
                  <a:pt x="541" y="324"/>
                  <a:pt x="550" y="319"/>
                  <a:pt x="544" y="325"/>
                </a:cubicBezTo>
                <a:cubicBezTo>
                  <a:pt x="550" y="321"/>
                  <a:pt x="572" y="309"/>
                  <a:pt x="561" y="312"/>
                </a:cubicBezTo>
                <a:cubicBezTo>
                  <a:pt x="562" y="313"/>
                  <a:pt x="553" y="317"/>
                  <a:pt x="549" y="319"/>
                </a:cubicBezTo>
                <a:cubicBezTo>
                  <a:pt x="548" y="316"/>
                  <a:pt x="558" y="312"/>
                  <a:pt x="558" y="308"/>
                </a:cubicBezTo>
                <a:cubicBezTo>
                  <a:pt x="559" y="308"/>
                  <a:pt x="560" y="307"/>
                  <a:pt x="562" y="307"/>
                </a:cubicBezTo>
                <a:cubicBezTo>
                  <a:pt x="562" y="305"/>
                  <a:pt x="562" y="305"/>
                  <a:pt x="562" y="305"/>
                </a:cubicBezTo>
                <a:cubicBezTo>
                  <a:pt x="575" y="300"/>
                  <a:pt x="586" y="291"/>
                  <a:pt x="597" y="290"/>
                </a:cubicBezTo>
                <a:cubicBezTo>
                  <a:pt x="597" y="289"/>
                  <a:pt x="599" y="287"/>
                  <a:pt x="603" y="285"/>
                </a:cubicBezTo>
                <a:cubicBezTo>
                  <a:pt x="605" y="288"/>
                  <a:pt x="605" y="288"/>
                  <a:pt x="605" y="288"/>
                </a:cubicBezTo>
                <a:cubicBezTo>
                  <a:pt x="618" y="280"/>
                  <a:pt x="618" y="280"/>
                  <a:pt x="618" y="280"/>
                </a:cubicBezTo>
                <a:cubicBezTo>
                  <a:pt x="609" y="279"/>
                  <a:pt x="609" y="279"/>
                  <a:pt x="609" y="279"/>
                </a:cubicBezTo>
                <a:cubicBezTo>
                  <a:pt x="623" y="271"/>
                  <a:pt x="635" y="270"/>
                  <a:pt x="647" y="264"/>
                </a:cubicBezTo>
                <a:cubicBezTo>
                  <a:pt x="647" y="258"/>
                  <a:pt x="671" y="254"/>
                  <a:pt x="679" y="244"/>
                </a:cubicBezTo>
                <a:cubicBezTo>
                  <a:pt x="669" y="248"/>
                  <a:pt x="669" y="248"/>
                  <a:pt x="669" y="248"/>
                </a:cubicBezTo>
                <a:cubicBezTo>
                  <a:pt x="689" y="238"/>
                  <a:pt x="690" y="234"/>
                  <a:pt x="709" y="226"/>
                </a:cubicBezTo>
                <a:cubicBezTo>
                  <a:pt x="695" y="236"/>
                  <a:pt x="694" y="235"/>
                  <a:pt x="674" y="251"/>
                </a:cubicBezTo>
                <a:cubicBezTo>
                  <a:pt x="695" y="237"/>
                  <a:pt x="714" y="233"/>
                  <a:pt x="734" y="220"/>
                </a:cubicBezTo>
                <a:cubicBezTo>
                  <a:pt x="732" y="219"/>
                  <a:pt x="726" y="221"/>
                  <a:pt x="731" y="217"/>
                </a:cubicBezTo>
                <a:cubicBezTo>
                  <a:pt x="736" y="218"/>
                  <a:pt x="750" y="208"/>
                  <a:pt x="749" y="212"/>
                </a:cubicBezTo>
                <a:cubicBezTo>
                  <a:pt x="755" y="208"/>
                  <a:pt x="754" y="205"/>
                  <a:pt x="758" y="202"/>
                </a:cubicBezTo>
                <a:cubicBezTo>
                  <a:pt x="782" y="196"/>
                  <a:pt x="782" y="196"/>
                  <a:pt x="782" y="196"/>
                </a:cubicBezTo>
                <a:cubicBezTo>
                  <a:pt x="781" y="195"/>
                  <a:pt x="781" y="195"/>
                  <a:pt x="781" y="195"/>
                </a:cubicBezTo>
                <a:cubicBezTo>
                  <a:pt x="815" y="171"/>
                  <a:pt x="853" y="168"/>
                  <a:pt x="890" y="149"/>
                </a:cubicBezTo>
                <a:cubicBezTo>
                  <a:pt x="889" y="148"/>
                  <a:pt x="889" y="148"/>
                  <a:pt x="889" y="148"/>
                </a:cubicBezTo>
                <a:cubicBezTo>
                  <a:pt x="899" y="146"/>
                  <a:pt x="899" y="146"/>
                  <a:pt x="899" y="146"/>
                </a:cubicBezTo>
                <a:cubicBezTo>
                  <a:pt x="891" y="148"/>
                  <a:pt x="902" y="143"/>
                  <a:pt x="902" y="141"/>
                </a:cubicBezTo>
                <a:cubicBezTo>
                  <a:pt x="928" y="135"/>
                  <a:pt x="928" y="135"/>
                  <a:pt x="928" y="135"/>
                </a:cubicBezTo>
                <a:cubicBezTo>
                  <a:pt x="928" y="133"/>
                  <a:pt x="925" y="130"/>
                  <a:pt x="919" y="134"/>
                </a:cubicBezTo>
                <a:close/>
                <a:moveTo>
                  <a:pt x="603" y="284"/>
                </a:moveTo>
                <a:cubicBezTo>
                  <a:pt x="598" y="287"/>
                  <a:pt x="598" y="287"/>
                  <a:pt x="598" y="287"/>
                </a:cubicBezTo>
                <a:cubicBezTo>
                  <a:pt x="597" y="288"/>
                  <a:pt x="596" y="288"/>
                  <a:pt x="594" y="289"/>
                </a:cubicBezTo>
                <a:cubicBezTo>
                  <a:pt x="598" y="287"/>
                  <a:pt x="598" y="287"/>
                  <a:pt x="598" y="287"/>
                </a:cubicBezTo>
                <a:cubicBezTo>
                  <a:pt x="600" y="285"/>
                  <a:pt x="602" y="282"/>
                  <a:pt x="603" y="284"/>
                </a:cubicBezTo>
                <a:close/>
                <a:moveTo>
                  <a:pt x="150" y="641"/>
                </a:moveTo>
                <a:cubicBezTo>
                  <a:pt x="147" y="642"/>
                  <a:pt x="153" y="638"/>
                  <a:pt x="154" y="636"/>
                </a:cubicBezTo>
                <a:cubicBezTo>
                  <a:pt x="147" y="643"/>
                  <a:pt x="147" y="643"/>
                  <a:pt x="147" y="643"/>
                </a:cubicBezTo>
                <a:cubicBezTo>
                  <a:pt x="147" y="645"/>
                  <a:pt x="149" y="642"/>
                  <a:pt x="150" y="641"/>
                </a:cubicBezTo>
                <a:close/>
                <a:moveTo>
                  <a:pt x="592" y="265"/>
                </a:moveTo>
                <a:cubicBezTo>
                  <a:pt x="594" y="261"/>
                  <a:pt x="594" y="261"/>
                  <a:pt x="594" y="261"/>
                </a:cubicBezTo>
                <a:cubicBezTo>
                  <a:pt x="599" y="261"/>
                  <a:pt x="599" y="261"/>
                  <a:pt x="599" y="261"/>
                </a:cubicBezTo>
                <a:lnTo>
                  <a:pt x="592" y="265"/>
                </a:lnTo>
                <a:close/>
                <a:moveTo>
                  <a:pt x="671" y="222"/>
                </a:moveTo>
                <a:cubicBezTo>
                  <a:pt x="663" y="225"/>
                  <a:pt x="663" y="225"/>
                  <a:pt x="663" y="225"/>
                </a:cubicBezTo>
                <a:cubicBezTo>
                  <a:pt x="663" y="224"/>
                  <a:pt x="663" y="224"/>
                  <a:pt x="663" y="224"/>
                </a:cubicBezTo>
                <a:cubicBezTo>
                  <a:pt x="672" y="221"/>
                  <a:pt x="672" y="221"/>
                  <a:pt x="672" y="221"/>
                </a:cubicBezTo>
                <a:lnTo>
                  <a:pt x="671" y="222"/>
                </a:lnTo>
                <a:close/>
                <a:moveTo>
                  <a:pt x="769" y="193"/>
                </a:moveTo>
                <a:cubicBezTo>
                  <a:pt x="767" y="194"/>
                  <a:pt x="767" y="194"/>
                  <a:pt x="767" y="194"/>
                </a:cubicBezTo>
                <a:cubicBezTo>
                  <a:pt x="769" y="193"/>
                  <a:pt x="769" y="193"/>
                  <a:pt x="769" y="193"/>
                </a:cubicBezTo>
                <a:cubicBezTo>
                  <a:pt x="776" y="192"/>
                  <a:pt x="776" y="187"/>
                  <a:pt x="783" y="188"/>
                </a:cubicBezTo>
                <a:cubicBezTo>
                  <a:pt x="778" y="194"/>
                  <a:pt x="773" y="193"/>
                  <a:pt x="769" y="193"/>
                </a:cubicBezTo>
                <a:close/>
                <a:moveTo>
                  <a:pt x="629" y="265"/>
                </a:moveTo>
                <a:cubicBezTo>
                  <a:pt x="626" y="266"/>
                  <a:pt x="625" y="267"/>
                  <a:pt x="623" y="268"/>
                </a:cubicBezTo>
                <a:cubicBezTo>
                  <a:pt x="625" y="269"/>
                  <a:pt x="631" y="267"/>
                  <a:pt x="627" y="270"/>
                </a:cubicBezTo>
                <a:cubicBezTo>
                  <a:pt x="624" y="270"/>
                  <a:pt x="615" y="275"/>
                  <a:pt x="614" y="273"/>
                </a:cubicBezTo>
                <a:cubicBezTo>
                  <a:pt x="623" y="271"/>
                  <a:pt x="625" y="262"/>
                  <a:pt x="629" y="265"/>
                </a:cubicBezTo>
                <a:close/>
                <a:moveTo>
                  <a:pt x="449" y="375"/>
                </a:moveTo>
                <a:cubicBezTo>
                  <a:pt x="451" y="374"/>
                  <a:pt x="451" y="374"/>
                  <a:pt x="451" y="374"/>
                </a:cubicBezTo>
                <a:cubicBezTo>
                  <a:pt x="443" y="377"/>
                  <a:pt x="443" y="377"/>
                  <a:pt x="443" y="377"/>
                </a:cubicBezTo>
                <a:lnTo>
                  <a:pt x="449" y="375"/>
                </a:lnTo>
                <a:close/>
                <a:moveTo>
                  <a:pt x="417" y="396"/>
                </a:moveTo>
                <a:cubicBezTo>
                  <a:pt x="412" y="396"/>
                  <a:pt x="402" y="403"/>
                  <a:pt x="396" y="408"/>
                </a:cubicBezTo>
                <a:cubicBezTo>
                  <a:pt x="395" y="411"/>
                  <a:pt x="404" y="408"/>
                  <a:pt x="411" y="402"/>
                </a:cubicBezTo>
                <a:cubicBezTo>
                  <a:pt x="421" y="398"/>
                  <a:pt x="412" y="397"/>
                  <a:pt x="417" y="396"/>
                </a:cubicBezTo>
                <a:close/>
                <a:moveTo>
                  <a:pt x="687" y="229"/>
                </a:moveTo>
                <a:cubicBezTo>
                  <a:pt x="684" y="228"/>
                  <a:pt x="684" y="228"/>
                  <a:pt x="684" y="228"/>
                </a:cubicBezTo>
                <a:cubicBezTo>
                  <a:pt x="686" y="227"/>
                  <a:pt x="686" y="227"/>
                  <a:pt x="686" y="227"/>
                </a:cubicBezTo>
                <a:cubicBezTo>
                  <a:pt x="678" y="230"/>
                  <a:pt x="678" y="230"/>
                  <a:pt x="678" y="230"/>
                </a:cubicBezTo>
                <a:cubicBezTo>
                  <a:pt x="687" y="222"/>
                  <a:pt x="697" y="223"/>
                  <a:pt x="702" y="221"/>
                </a:cubicBezTo>
                <a:cubicBezTo>
                  <a:pt x="698" y="223"/>
                  <a:pt x="683" y="225"/>
                  <a:pt x="687" y="229"/>
                </a:cubicBezTo>
                <a:close/>
                <a:moveTo>
                  <a:pt x="351" y="444"/>
                </a:moveTo>
                <a:cubicBezTo>
                  <a:pt x="344" y="448"/>
                  <a:pt x="331" y="455"/>
                  <a:pt x="331" y="453"/>
                </a:cubicBezTo>
                <a:cubicBezTo>
                  <a:pt x="333" y="456"/>
                  <a:pt x="343" y="450"/>
                  <a:pt x="346" y="448"/>
                </a:cubicBezTo>
                <a:cubicBezTo>
                  <a:pt x="347" y="446"/>
                  <a:pt x="349" y="445"/>
                  <a:pt x="351" y="444"/>
                </a:cubicBezTo>
                <a:close/>
                <a:moveTo>
                  <a:pt x="347" y="438"/>
                </a:moveTo>
                <a:cubicBezTo>
                  <a:pt x="357" y="432"/>
                  <a:pt x="359" y="433"/>
                  <a:pt x="369" y="430"/>
                </a:cubicBezTo>
                <a:cubicBezTo>
                  <a:pt x="360" y="439"/>
                  <a:pt x="355" y="437"/>
                  <a:pt x="355" y="434"/>
                </a:cubicBezTo>
                <a:cubicBezTo>
                  <a:pt x="347" y="438"/>
                  <a:pt x="350" y="439"/>
                  <a:pt x="347" y="442"/>
                </a:cubicBezTo>
                <a:lnTo>
                  <a:pt x="347" y="438"/>
                </a:lnTo>
                <a:close/>
                <a:moveTo>
                  <a:pt x="363" y="439"/>
                </a:moveTo>
                <a:cubicBezTo>
                  <a:pt x="367" y="436"/>
                  <a:pt x="367" y="436"/>
                  <a:pt x="367" y="436"/>
                </a:cubicBezTo>
                <a:cubicBezTo>
                  <a:pt x="370" y="431"/>
                  <a:pt x="369" y="427"/>
                  <a:pt x="378" y="425"/>
                </a:cubicBezTo>
                <a:cubicBezTo>
                  <a:pt x="367" y="436"/>
                  <a:pt x="367" y="436"/>
                  <a:pt x="367" y="436"/>
                </a:cubicBezTo>
                <a:cubicBezTo>
                  <a:pt x="366" y="437"/>
                  <a:pt x="365" y="438"/>
                  <a:pt x="363" y="439"/>
                </a:cubicBezTo>
                <a:close/>
                <a:moveTo>
                  <a:pt x="287" y="503"/>
                </a:moveTo>
                <a:cubicBezTo>
                  <a:pt x="292" y="500"/>
                  <a:pt x="292" y="500"/>
                  <a:pt x="292" y="500"/>
                </a:cubicBezTo>
                <a:cubicBezTo>
                  <a:pt x="288" y="503"/>
                  <a:pt x="287" y="503"/>
                  <a:pt x="287" y="503"/>
                </a:cubicBezTo>
                <a:cubicBezTo>
                  <a:pt x="283" y="504"/>
                  <a:pt x="283" y="504"/>
                  <a:pt x="283" y="504"/>
                </a:cubicBezTo>
                <a:cubicBezTo>
                  <a:pt x="290" y="496"/>
                  <a:pt x="287" y="501"/>
                  <a:pt x="287" y="503"/>
                </a:cubicBezTo>
                <a:close/>
                <a:moveTo>
                  <a:pt x="344" y="453"/>
                </a:moveTo>
                <a:cubicBezTo>
                  <a:pt x="355" y="444"/>
                  <a:pt x="355" y="444"/>
                  <a:pt x="355" y="444"/>
                </a:cubicBezTo>
                <a:cubicBezTo>
                  <a:pt x="354" y="443"/>
                  <a:pt x="347" y="450"/>
                  <a:pt x="344" y="453"/>
                </a:cubicBezTo>
                <a:close/>
                <a:moveTo>
                  <a:pt x="287" y="498"/>
                </a:moveTo>
                <a:cubicBezTo>
                  <a:pt x="292" y="494"/>
                  <a:pt x="303" y="483"/>
                  <a:pt x="301" y="485"/>
                </a:cubicBezTo>
                <a:cubicBezTo>
                  <a:pt x="302" y="487"/>
                  <a:pt x="291" y="496"/>
                  <a:pt x="287" y="498"/>
                </a:cubicBezTo>
                <a:close/>
                <a:moveTo>
                  <a:pt x="77" y="723"/>
                </a:moveTo>
                <a:cubicBezTo>
                  <a:pt x="82" y="716"/>
                  <a:pt x="82" y="716"/>
                  <a:pt x="82" y="716"/>
                </a:cubicBezTo>
                <a:cubicBezTo>
                  <a:pt x="82" y="721"/>
                  <a:pt x="82" y="721"/>
                  <a:pt x="82" y="721"/>
                </a:cubicBezTo>
                <a:lnTo>
                  <a:pt x="77" y="723"/>
                </a:lnTo>
                <a:close/>
                <a:moveTo>
                  <a:pt x="138" y="640"/>
                </a:moveTo>
                <a:cubicBezTo>
                  <a:pt x="138" y="642"/>
                  <a:pt x="138" y="642"/>
                  <a:pt x="138" y="642"/>
                </a:cubicBezTo>
                <a:cubicBezTo>
                  <a:pt x="135" y="646"/>
                  <a:pt x="135" y="646"/>
                  <a:pt x="135" y="646"/>
                </a:cubicBezTo>
                <a:lnTo>
                  <a:pt x="138" y="640"/>
                </a:lnTo>
                <a:close/>
                <a:moveTo>
                  <a:pt x="203" y="569"/>
                </a:moveTo>
                <a:cubicBezTo>
                  <a:pt x="203" y="569"/>
                  <a:pt x="203" y="570"/>
                  <a:pt x="204" y="569"/>
                </a:cubicBezTo>
                <a:cubicBezTo>
                  <a:pt x="205" y="569"/>
                  <a:pt x="207" y="568"/>
                  <a:pt x="207" y="568"/>
                </a:cubicBezTo>
                <a:cubicBezTo>
                  <a:pt x="207" y="569"/>
                  <a:pt x="205" y="569"/>
                  <a:pt x="204" y="569"/>
                </a:cubicBezTo>
                <a:cubicBezTo>
                  <a:pt x="201" y="572"/>
                  <a:pt x="198" y="576"/>
                  <a:pt x="196" y="579"/>
                </a:cubicBezTo>
                <a:cubicBezTo>
                  <a:pt x="198" y="578"/>
                  <a:pt x="202" y="574"/>
                  <a:pt x="204" y="573"/>
                </a:cubicBezTo>
                <a:cubicBezTo>
                  <a:pt x="201" y="582"/>
                  <a:pt x="180" y="589"/>
                  <a:pt x="191" y="591"/>
                </a:cubicBezTo>
                <a:cubicBezTo>
                  <a:pt x="187" y="593"/>
                  <a:pt x="177" y="601"/>
                  <a:pt x="179" y="597"/>
                </a:cubicBezTo>
                <a:cubicBezTo>
                  <a:pt x="186" y="590"/>
                  <a:pt x="199" y="575"/>
                  <a:pt x="203" y="569"/>
                </a:cubicBezTo>
                <a:cubicBezTo>
                  <a:pt x="202" y="568"/>
                  <a:pt x="203" y="567"/>
                  <a:pt x="204" y="566"/>
                </a:cubicBezTo>
                <a:cubicBezTo>
                  <a:pt x="204" y="566"/>
                  <a:pt x="203" y="567"/>
                  <a:pt x="203" y="569"/>
                </a:cubicBezTo>
                <a:close/>
                <a:moveTo>
                  <a:pt x="295" y="478"/>
                </a:moveTo>
                <a:cubicBezTo>
                  <a:pt x="298" y="476"/>
                  <a:pt x="299" y="475"/>
                  <a:pt x="300" y="475"/>
                </a:cubicBezTo>
                <a:cubicBezTo>
                  <a:pt x="303" y="474"/>
                  <a:pt x="305" y="473"/>
                  <a:pt x="305" y="474"/>
                </a:cubicBezTo>
                <a:cubicBezTo>
                  <a:pt x="299" y="478"/>
                  <a:pt x="302" y="475"/>
                  <a:pt x="300" y="475"/>
                </a:cubicBezTo>
                <a:cubicBezTo>
                  <a:pt x="298" y="476"/>
                  <a:pt x="297" y="477"/>
                  <a:pt x="295" y="478"/>
                </a:cubicBezTo>
                <a:close/>
                <a:moveTo>
                  <a:pt x="312" y="463"/>
                </a:moveTo>
                <a:cubicBezTo>
                  <a:pt x="302" y="469"/>
                  <a:pt x="302" y="469"/>
                  <a:pt x="302" y="469"/>
                </a:cubicBezTo>
                <a:cubicBezTo>
                  <a:pt x="308" y="467"/>
                  <a:pt x="308" y="467"/>
                  <a:pt x="308" y="467"/>
                </a:cubicBezTo>
                <a:cubicBezTo>
                  <a:pt x="292" y="476"/>
                  <a:pt x="292" y="476"/>
                  <a:pt x="292" y="476"/>
                </a:cubicBezTo>
                <a:cubicBezTo>
                  <a:pt x="298" y="468"/>
                  <a:pt x="309" y="462"/>
                  <a:pt x="312" y="463"/>
                </a:cubicBezTo>
                <a:close/>
                <a:moveTo>
                  <a:pt x="314" y="459"/>
                </a:moveTo>
                <a:cubicBezTo>
                  <a:pt x="317" y="459"/>
                  <a:pt x="317" y="459"/>
                  <a:pt x="317" y="459"/>
                </a:cubicBezTo>
                <a:cubicBezTo>
                  <a:pt x="313" y="460"/>
                  <a:pt x="313" y="460"/>
                  <a:pt x="313" y="460"/>
                </a:cubicBezTo>
                <a:cubicBezTo>
                  <a:pt x="314" y="459"/>
                  <a:pt x="314" y="459"/>
                  <a:pt x="314" y="459"/>
                </a:cubicBezTo>
                <a:cubicBezTo>
                  <a:pt x="313" y="459"/>
                  <a:pt x="313" y="459"/>
                  <a:pt x="313" y="459"/>
                </a:cubicBezTo>
                <a:cubicBezTo>
                  <a:pt x="329" y="447"/>
                  <a:pt x="329" y="447"/>
                  <a:pt x="329" y="447"/>
                </a:cubicBezTo>
                <a:lnTo>
                  <a:pt x="314" y="459"/>
                </a:lnTo>
                <a:close/>
                <a:moveTo>
                  <a:pt x="480" y="341"/>
                </a:moveTo>
                <a:cubicBezTo>
                  <a:pt x="482" y="330"/>
                  <a:pt x="463" y="346"/>
                  <a:pt x="457" y="345"/>
                </a:cubicBezTo>
                <a:cubicBezTo>
                  <a:pt x="458" y="348"/>
                  <a:pt x="454" y="355"/>
                  <a:pt x="470" y="344"/>
                </a:cubicBezTo>
                <a:cubicBezTo>
                  <a:pt x="458" y="356"/>
                  <a:pt x="459" y="346"/>
                  <a:pt x="454" y="357"/>
                </a:cubicBezTo>
                <a:cubicBezTo>
                  <a:pt x="460" y="352"/>
                  <a:pt x="469" y="348"/>
                  <a:pt x="471" y="348"/>
                </a:cubicBezTo>
                <a:cubicBezTo>
                  <a:pt x="463" y="353"/>
                  <a:pt x="463" y="353"/>
                  <a:pt x="463" y="353"/>
                </a:cubicBezTo>
                <a:cubicBezTo>
                  <a:pt x="470" y="354"/>
                  <a:pt x="474" y="343"/>
                  <a:pt x="480" y="341"/>
                </a:cubicBezTo>
                <a:close/>
                <a:moveTo>
                  <a:pt x="566" y="285"/>
                </a:moveTo>
                <a:cubicBezTo>
                  <a:pt x="577" y="279"/>
                  <a:pt x="577" y="279"/>
                  <a:pt x="577" y="279"/>
                </a:cubicBezTo>
                <a:cubicBezTo>
                  <a:pt x="567" y="284"/>
                  <a:pt x="567" y="284"/>
                  <a:pt x="567" y="284"/>
                </a:cubicBezTo>
                <a:lnTo>
                  <a:pt x="566" y="285"/>
                </a:lnTo>
                <a:close/>
                <a:moveTo>
                  <a:pt x="841" y="143"/>
                </a:moveTo>
                <a:cubicBezTo>
                  <a:pt x="839" y="142"/>
                  <a:pt x="853" y="132"/>
                  <a:pt x="858" y="134"/>
                </a:cubicBezTo>
                <a:cubicBezTo>
                  <a:pt x="850" y="138"/>
                  <a:pt x="842" y="141"/>
                  <a:pt x="841" y="143"/>
                </a:cubicBezTo>
                <a:close/>
                <a:moveTo>
                  <a:pt x="964" y="94"/>
                </a:moveTo>
                <a:cubicBezTo>
                  <a:pt x="951" y="97"/>
                  <a:pt x="951" y="97"/>
                  <a:pt x="951" y="97"/>
                </a:cubicBezTo>
                <a:cubicBezTo>
                  <a:pt x="952" y="93"/>
                  <a:pt x="962" y="93"/>
                  <a:pt x="968" y="90"/>
                </a:cubicBezTo>
                <a:cubicBezTo>
                  <a:pt x="971" y="91"/>
                  <a:pt x="966" y="92"/>
                  <a:pt x="964" y="94"/>
                </a:cubicBezTo>
                <a:close/>
                <a:moveTo>
                  <a:pt x="1051" y="63"/>
                </a:moveTo>
                <a:cubicBezTo>
                  <a:pt x="1055" y="62"/>
                  <a:pt x="1055" y="62"/>
                  <a:pt x="1055" y="62"/>
                </a:cubicBezTo>
                <a:cubicBezTo>
                  <a:pt x="1049" y="60"/>
                  <a:pt x="1049" y="60"/>
                  <a:pt x="1049" y="60"/>
                </a:cubicBezTo>
                <a:lnTo>
                  <a:pt x="1051" y="63"/>
                </a:lnTo>
                <a:close/>
                <a:moveTo>
                  <a:pt x="1043" y="60"/>
                </a:moveTo>
                <a:cubicBezTo>
                  <a:pt x="1045" y="57"/>
                  <a:pt x="1036" y="60"/>
                  <a:pt x="1034" y="61"/>
                </a:cubicBezTo>
                <a:lnTo>
                  <a:pt x="1043" y="60"/>
                </a:lnTo>
                <a:close/>
                <a:moveTo>
                  <a:pt x="1121" y="31"/>
                </a:moveTo>
                <a:cubicBezTo>
                  <a:pt x="1115" y="33"/>
                  <a:pt x="1115" y="33"/>
                  <a:pt x="1115" y="33"/>
                </a:cubicBezTo>
                <a:cubicBezTo>
                  <a:pt x="1121" y="35"/>
                  <a:pt x="1121" y="35"/>
                  <a:pt x="1121" y="35"/>
                </a:cubicBezTo>
                <a:lnTo>
                  <a:pt x="1121" y="31"/>
                </a:lnTo>
                <a:close/>
                <a:moveTo>
                  <a:pt x="1113" y="38"/>
                </a:moveTo>
                <a:cubicBezTo>
                  <a:pt x="1111" y="36"/>
                  <a:pt x="1111" y="33"/>
                  <a:pt x="1098" y="38"/>
                </a:cubicBezTo>
                <a:cubicBezTo>
                  <a:pt x="1098" y="41"/>
                  <a:pt x="1102" y="40"/>
                  <a:pt x="1098" y="44"/>
                </a:cubicBezTo>
                <a:cubicBezTo>
                  <a:pt x="1102" y="44"/>
                  <a:pt x="1106" y="42"/>
                  <a:pt x="1108" y="41"/>
                </a:cubicBezTo>
                <a:cubicBezTo>
                  <a:pt x="1105" y="41"/>
                  <a:pt x="1102" y="43"/>
                  <a:pt x="1100" y="42"/>
                </a:cubicBezTo>
                <a:cubicBezTo>
                  <a:pt x="1105" y="39"/>
                  <a:pt x="1110" y="38"/>
                  <a:pt x="1113" y="38"/>
                </a:cubicBezTo>
                <a:cubicBezTo>
                  <a:pt x="1114" y="39"/>
                  <a:pt x="1115" y="39"/>
                  <a:pt x="1117" y="39"/>
                </a:cubicBezTo>
                <a:cubicBezTo>
                  <a:pt x="1116" y="39"/>
                  <a:pt x="1115" y="38"/>
                  <a:pt x="1113" y="38"/>
                </a:cubicBezTo>
                <a:close/>
                <a:moveTo>
                  <a:pt x="1067" y="56"/>
                </a:moveTo>
                <a:cubicBezTo>
                  <a:pt x="1066" y="56"/>
                  <a:pt x="1064" y="57"/>
                  <a:pt x="1064" y="58"/>
                </a:cubicBezTo>
                <a:cubicBezTo>
                  <a:pt x="1063" y="58"/>
                  <a:pt x="1063" y="58"/>
                  <a:pt x="1063" y="58"/>
                </a:cubicBezTo>
                <a:cubicBezTo>
                  <a:pt x="1064" y="56"/>
                  <a:pt x="1066" y="56"/>
                  <a:pt x="1067" y="56"/>
                </a:cubicBezTo>
                <a:cubicBezTo>
                  <a:pt x="1069" y="55"/>
                  <a:pt x="1071" y="54"/>
                  <a:pt x="1073" y="53"/>
                </a:cubicBezTo>
                <a:cubicBezTo>
                  <a:pt x="1074" y="50"/>
                  <a:pt x="1065" y="51"/>
                  <a:pt x="1062" y="51"/>
                </a:cubicBezTo>
                <a:cubicBezTo>
                  <a:pt x="1066" y="50"/>
                  <a:pt x="1071" y="51"/>
                  <a:pt x="1076" y="48"/>
                </a:cubicBezTo>
                <a:cubicBezTo>
                  <a:pt x="1075" y="48"/>
                  <a:pt x="1075" y="47"/>
                  <a:pt x="1072" y="48"/>
                </a:cubicBezTo>
                <a:cubicBezTo>
                  <a:pt x="1079" y="45"/>
                  <a:pt x="1079" y="45"/>
                  <a:pt x="1079" y="45"/>
                </a:cubicBezTo>
                <a:cubicBezTo>
                  <a:pt x="1089" y="45"/>
                  <a:pt x="1081" y="49"/>
                  <a:pt x="1073" y="53"/>
                </a:cubicBezTo>
                <a:cubicBezTo>
                  <a:pt x="1073" y="53"/>
                  <a:pt x="1073" y="54"/>
                  <a:pt x="1071" y="55"/>
                </a:cubicBezTo>
                <a:cubicBezTo>
                  <a:pt x="1070" y="56"/>
                  <a:pt x="1069" y="56"/>
                  <a:pt x="1067" y="56"/>
                </a:cubicBezTo>
                <a:close/>
                <a:moveTo>
                  <a:pt x="1131" y="41"/>
                </a:moveTo>
                <a:cubicBezTo>
                  <a:pt x="1126" y="42"/>
                  <a:pt x="1126" y="42"/>
                  <a:pt x="1126" y="42"/>
                </a:cubicBezTo>
                <a:cubicBezTo>
                  <a:pt x="1124" y="42"/>
                  <a:pt x="1125" y="40"/>
                  <a:pt x="1124" y="40"/>
                </a:cubicBezTo>
                <a:cubicBezTo>
                  <a:pt x="1129" y="39"/>
                  <a:pt x="1136" y="38"/>
                  <a:pt x="1131" y="41"/>
                </a:cubicBezTo>
                <a:close/>
                <a:moveTo>
                  <a:pt x="882" y="131"/>
                </a:moveTo>
                <a:cubicBezTo>
                  <a:pt x="884" y="129"/>
                  <a:pt x="877" y="129"/>
                  <a:pt x="871" y="132"/>
                </a:cubicBezTo>
                <a:cubicBezTo>
                  <a:pt x="873" y="128"/>
                  <a:pt x="873" y="128"/>
                  <a:pt x="873" y="128"/>
                </a:cubicBezTo>
                <a:cubicBezTo>
                  <a:pt x="874" y="130"/>
                  <a:pt x="886" y="124"/>
                  <a:pt x="887" y="124"/>
                </a:cubicBezTo>
                <a:cubicBezTo>
                  <a:pt x="891" y="126"/>
                  <a:pt x="886" y="127"/>
                  <a:pt x="882" y="131"/>
                </a:cubicBezTo>
                <a:close/>
                <a:moveTo>
                  <a:pt x="605" y="265"/>
                </a:moveTo>
                <a:cubicBezTo>
                  <a:pt x="601" y="263"/>
                  <a:pt x="588" y="273"/>
                  <a:pt x="584" y="274"/>
                </a:cubicBezTo>
                <a:cubicBezTo>
                  <a:pt x="591" y="269"/>
                  <a:pt x="608" y="258"/>
                  <a:pt x="605" y="265"/>
                </a:cubicBezTo>
                <a:close/>
                <a:moveTo>
                  <a:pt x="581" y="281"/>
                </a:moveTo>
                <a:cubicBezTo>
                  <a:pt x="577" y="284"/>
                  <a:pt x="576" y="285"/>
                  <a:pt x="575" y="283"/>
                </a:cubicBezTo>
                <a:cubicBezTo>
                  <a:pt x="573" y="283"/>
                  <a:pt x="570" y="286"/>
                  <a:pt x="568" y="286"/>
                </a:cubicBezTo>
                <a:cubicBezTo>
                  <a:pt x="575" y="280"/>
                  <a:pt x="576" y="283"/>
                  <a:pt x="581" y="281"/>
                </a:cubicBezTo>
                <a:cubicBezTo>
                  <a:pt x="582" y="281"/>
                  <a:pt x="583" y="280"/>
                  <a:pt x="585" y="279"/>
                </a:cubicBezTo>
                <a:cubicBezTo>
                  <a:pt x="583" y="280"/>
                  <a:pt x="582" y="281"/>
                  <a:pt x="581" y="281"/>
                </a:cubicBezTo>
                <a:close/>
                <a:moveTo>
                  <a:pt x="739" y="197"/>
                </a:moveTo>
                <a:cubicBezTo>
                  <a:pt x="746" y="197"/>
                  <a:pt x="746" y="197"/>
                  <a:pt x="746" y="197"/>
                </a:cubicBezTo>
                <a:cubicBezTo>
                  <a:pt x="755" y="193"/>
                  <a:pt x="755" y="193"/>
                  <a:pt x="755" y="193"/>
                </a:cubicBezTo>
                <a:lnTo>
                  <a:pt x="739" y="197"/>
                </a:lnTo>
                <a:close/>
                <a:moveTo>
                  <a:pt x="835" y="159"/>
                </a:moveTo>
                <a:cubicBezTo>
                  <a:pt x="833" y="158"/>
                  <a:pt x="843" y="153"/>
                  <a:pt x="846" y="153"/>
                </a:cubicBezTo>
                <a:cubicBezTo>
                  <a:pt x="844" y="151"/>
                  <a:pt x="838" y="154"/>
                  <a:pt x="832" y="157"/>
                </a:cubicBezTo>
                <a:cubicBezTo>
                  <a:pt x="831" y="157"/>
                  <a:pt x="830" y="157"/>
                  <a:pt x="829" y="158"/>
                </a:cubicBezTo>
                <a:cubicBezTo>
                  <a:pt x="832" y="157"/>
                  <a:pt x="832" y="157"/>
                  <a:pt x="832" y="157"/>
                </a:cubicBezTo>
                <a:cubicBezTo>
                  <a:pt x="834" y="156"/>
                  <a:pt x="834" y="158"/>
                  <a:pt x="834" y="159"/>
                </a:cubicBezTo>
                <a:cubicBezTo>
                  <a:pt x="832" y="161"/>
                  <a:pt x="832" y="161"/>
                  <a:pt x="832" y="161"/>
                </a:cubicBezTo>
                <a:cubicBezTo>
                  <a:pt x="839" y="158"/>
                  <a:pt x="839" y="158"/>
                  <a:pt x="839" y="158"/>
                </a:cubicBezTo>
                <a:lnTo>
                  <a:pt x="835" y="159"/>
                </a:lnTo>
                <a:close/>
                <a:moveTo>
                  <a:pt x="1003" y="95"/>
                </a:moveTo>
                <a:cubicBezTo>
                  <a:pt x="1009" y="91"/>
                  <a:pt x="1010" y="91"/>
                  <a:pt x="1014" y="90"/>
                </a:cubicBezTo>
                <a:cubicBezTo>
                  <a:pt x="1013" y="92"/>
                  <a:pt x="1008" y="94"/>
                  <a:pt x="1003" y="95"/>
                </a:cubicBezTo>
                <a:close/>
                <a:moveTo>
                  <a:pt x="786" y="183"/>
                </a:moveTo>
                <a:cubicBezTo>
                  <a:pt x="796" y="178"/>
                  <a:pt x="780" y="182"/>
                  <a:pt x="786" y="178"/>
                </a:cubicBezTo>
                <a:cubicBezTo>
                  <a:pt x="781" y="181"/>
                  <a:pt x="781" y="181"/>
                  <a:pt x="781" y="181"/>
                </a:cubicBezTo>
                <a:cubicBezTo>
                  <a:pt x="788" y="174"/>
                  <a:pt x="788" y="180"/>
                  <a:pt x="794" y="177"/>
                </a:cubicBezTo>
                <a:cubicBezTo>
                  <a:pt x="790" y="179"/>
                  <a:pt x="790" y="179"/>
                  <a:pt x="790" y="179"/>
                </a:cubicBezTo>
                <a:cubicBezTo>
                  <a:pt x="788" y="183"/>
                  <a:pt x="797" y="178"/>
                  <a:pt x="798" y="179"/>
                </a:cubicBezTo>
                <a:cubicBezTo>
                  <a:pt x="794" y="182"/>
                  <a:pt x="782" y="185"/>
                  <a:pt x="786" y="183"/>
                </a:cubicBezTo>
                <a:close/>
                <a:moveTo>
                  <a:pt x="1013" y="93"/>
                </a:moveTo>
                <a:cubicBezTo>
                  <a:pt x="1023" y="87"/>
                  <a:pt x="1023" y="92"/>
                  <a:pt x="1029" y="90"/>
                </a:cubicBezTo>
                <a:cubicBezTo>
                  <a:pt x="1022" y="95"/>
                  <a:pt x="1021" y="91"/>
                  <a:pt x="1013" y="93"/>
                </a:cubicBezTo>
                <a:close/>
                <a:moveTo>
                  <a:pt x="852" y="161"/>
                </a:moveTo>
                <a:cubicBezTo>
                  <a:pt x="852" y="162"/>
                  <a:pt x="852" y="162"/>
                  <a:pt x="852" y="162"/>
                </a:cubicBezTo>
                <a:cubicBezTo>
                  <a:pt x="860" y="160"/>
                  <a:pt x="860" y="160"/>
                  <a:pt x="860" y="160"/>
                </a:cubicBezTo>
                <a:cubicBezTo>
                  <a:pt x="861" y="159"/>
                  <a:pt x="861" y="159"/>
                  <a:pt x="861" y="159"/>
                </a:cubicBezTo>
                <a:lnTo>
                  <a:pt x="852" y="161"/>
                </a:lnTo>
                <a:close/>
              </a:path>
            </a:pathLst>
          </a:custGeom>
          <a:solidFill>
            <a:srgbClr val="FF6600"/>
          </a:solid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nvGrpSpPr>
          <p:cNvPr id="20" name="Group 106">
            <a:extLst>
              <a:ext uri="{FF2B5EF4-FFF2-40B4-BE49-F238E27FC236}">
                <a16:creationId xmlns:a16="http://schemas.microsoft.com/office/drawing/2014/main" xmlns="" id="{A1ADD136-1D6A-4DC3-BFBB-D47CE9B38653}"/>
              </a:ext>
            </a:extLst>
          </p:cNvPr>
          <p:cNvGrpSpPr/>
          <p:nvPr>
            <p:custDataLst>
              <p:tags r:id="rId2"/>
            </p:custDataLst>
          </p:nvPr>
        </p:nvGrpSpPr>
        <p:grpSpPr>
          <a:xfrm rot="1742443">
            <a:off x="1731624" y="4699951"/>
            <a:ext cx="180447" cy="141710"/>
            <a:chOff x="2521878" y="3981570"/>
            <a:chExt cx="294509" cy="272734"/>
          </a:xfrm>
          <a:solidFill>
            <a:srgbClr val="FF6600"/>
          </a:solidFill>
        </p:grpSpPr>
        <p:sp>
          <p:nvSpPr>
            <p:cNvPr id="23" name="Freeform 306">
              <a:extLst>
                <a:ext uri="{FF2B5EF4-FFF2-40B4-BE49-F238E27FC236}">
                  <a16:creationId xmlns:a16="http://schemas.microsoft.com/office/drawing/2014/main" xmlns="" id="{B2173CE6-54CA-4E8F-9C24-83AEB2AF1C80}"/>
                </a:ext>
              </a:extLst>
            </p:cNvPr>
            <p:cNvSpPr>
              <a:spLocks/>
            </p:cNvSpPr>
            <p:nvPr/>
          </p:nvSpPr>
          <p:spPr bwMode="auto">
            <a:xfrm rot="10695444" flipH="1">
              <a:off x="2521878" y="4169908"/>
              <a:ext cx="293584" cy="84396"/>
            </a:xfrm>
            <a:custGeom>
              <a:avLst/>
              <a:gdLst/>
              <a:ahLst/>
              <a:cxnLst>
                <a:cxn ang="0">
                  <a:pos x="52" y="45"/>
                </a:cxn>
                <a:cxn ang="0">
                  <a:pos x="57" y="46"/>
                </a:cxn>
                <a:cxn ang="0">
                  <a:pos x="61" y="50"/>
                </a:cxn>
                <a:cxn ang="0">
                  <a:pos x="70" y="46"/>
                </a:cxn>
                <a:cxn ang="0">
                  <a:pos x="82" y="53"/>
                </a:cxn>
                <a:cxn ang="0">
                  <a:pos x="88" y="51"/>
                </a:cxn>
                <a:cxn ang="0">
                  <a:pos x="92" y="53"/>
                </a:cxn>
                <a:cxn ang="0">
                  <a:pos x="97" y="53"/>
                </a:cxn>
                <a:cxn ang="0">
                  <a:pos x="104" y="59"/>
                </a:cxn>
                <a:cxn ang="0">
                  <a:pos x="111" y="59"/>
                </a:cxn>
                <a:cxn ang="0">
                  <a:pos x="114" y="54"/>
                </a:cxn>
                <a:cxn ang="0">
                  <a:pos x="120" y="58"/>
                </a:cxn>
                <a:cxn ang="0">
                  <a:pos x="133" y="47"/>
                </a:cxn>
                <a:cxn ang="0">
                  <a:pos x="132" y="59"/>
                </a:cxn>
                <a:cxn ang="0">
                  <a:pos x="142" y="50"/>
                </a:cxn>
                <a:cxn ang="0">
                  <a:pos x="147" y="60"/>
                </a:cxn>
                <a:cxn ang="0">
                  <a:pos x="153" y="65"/>
                </a:cxn>
                <a:cxn ang="0">
                  <a:pos x="164" y="62"/>
                </a:cxn>
                <a:cxn ang="0">
                  <a:pos x="175" y="59"/>
                </a:cxn>
                <a:cxn ang="0">
                  <a:pos x="188" y="56"/>
                </a:cxn>
                <a:cxn ang="0">
                  <a:pos x="195" y="66"/>
                </a:cxn>
                <a:cxn ang="0">
                  <a:pos x="201" y="63"/>
                </a:cxn>
                <a:cxn ang="0">
                  <a:pos x="203" y="65"/>
                </a:cxn>
                <a:cxn ang="0">
                  <a:pos x="211" y="58"/>
                </a:cxn>
                <a:cxn ang="0">
                  <a:pos x="216" y="59"/>
                </a:cxn>
                <a:cxn ang="0">
                  <a:pos x="211" y="60"/>
                </a:cxn>
                <a:cxn ang="0">
                  <a:pos x="198" y="51"/>
                </a:cxn>
                <a:cxn ang="0">
                  <a:pos x="183" y="50"/>
                </a:cxn>
                <a:cxn ang="0">
                  <a:pos x="183" y="45"/>
                </a:cxn>
                <a:cxn ang="0">
                  <a:pos x="169" y="43"/>
                </a:cxn>
                <a:cxn ang="0">
                  <a:pos x="158" y="39"/>
                </a:cxn>
                <a:cxn ang="0">
                  <a:pos x="151" y="38"/>
                </a:cxn>
                <a:cxn ang="0">
                  <a:pos x="147" y="40"/>
                </a:cxn>
                <a:cxn ang="0">
                  <a:pos x="141" y="35"/>
                </a:cxn>
                <a:cxn ang="0">
                  <a:pos x="137" y="36"/>
                </a:cxn>
                <a:cxn ang="0">
                  <a:pos x="118" y="29"/>
                </a:cxn>
                <a:cxn ang="0">
                  <a:pos x="111" y="29"/>
                </a:cxn>
                <a:cxn ang="0">
                  <a:pos x="101" y="24"/>
                </a:cxn>
                <a:cxn ang="0">
                  <a:pos x="95" y="22"/>
                </a:cxn>
                <a:cxn ang="0">
                  <a:pos x="77" y="20"/>
                </a:cxn>
                <a:cxn ang="0">
                  <a:pos x="71" y="20"/>
                </a:cxn>
                <a:cxn ang="0">
                  <a:pos x="57" y="13"/>
                </a:cxn>
                <a:cxn ang="0">
                  <a:pos x="49" y="10"/>
                </a:cxn>
                <a:cxn ang="0">
                  <a:pos x="45" y="13"/>
                </a:cxn>
                <a:cxn ang="0">
                  <a:pos x="40" y="8"/>
                </a:cxn>
                <a:cxn ang="0">
                  <a:pos x="28" y="10"/>
                </a:cxn>
                <a:cxn ang="0">
                  <a:pos x="21" y="3"/>
                </a:cxn>
                <a:cxn ang="0">
                  <a:pos x="15" y="2"/>
                </a:cxn>
                <a:cxn ang="0">
                  <a:pos x="3" y="26"/>
                </a:cxn>
                <a:cxn ang="0">
                  <a:pos x="6" y="31"/>
                </a:cxn>
                <a:cxn ang="0">
                  <a:pos x="12" y="29"/>
                </a:cxn>
                <a:cxn ang="0">
                  <a:pos x="15" y="29"/>
                </a:cxn>
                <a:cxn ang="0">
                  <a:pos x="19" y="33"/>
                </a:cxn>
                <a:cxn ang="0">
                  <a:pos x="26" y="30"/>
                </a:cxn>
                <a:cxn ang="0">
                  <a:pos x="27" y="39"/>
                </a:cxn>
                <a:cxn ang="0">
                  <a:pos x="36" y="34"/>
                </a:cxn>
                <a:cxn ang="0">
                  <a:pos x="38" y="32"/>
                </a:cxn>
                <a:cxn ang="0">
                  <a:pos x="39" y="40"/>
                </a:cxn>
                <a:cxn ang="0">
                  <a:pos x="42" y="42"/>
                </a:cxn>
              </a:cxnLst>
              <a:rect l="0" t="0" r="r" b="b"/>
              <a:pathLst>
                <a:path w="216" h="68">
                  <a:moveTo>
                    <a:pt x="46" y="41"/>
                  </a:moveTo>
                  <a:cubicBezTo>
                    <a:pt x="46" y="42"/>
                    <a:pt x="46" y="44"/>
                    <a:pt x="45" y="45"/>
                  </a:cubicBezTo>
                  <a:cubicBezTo>
                    <a:pt x="46" y="47"/>
                    <a:pt x="48" y="42"/>
                    <a:pt x="49" y="46"/>
                  </a:cubicBezTo>
                  <a:cubicBezTo>
                    <a:pt x="48" y="44"/>
                    <a:pt x="48" y="44"/>
                    <a:pt x="48" y="44"/>
                  </a:cubicBezTo>
                  <a:cubicBezTo>
                    <a:pt x="50" y="42"/>
                    <a:pt x="52" y="41"/>
                    <a:pt x="52" y="45"/>
                  </a:cubicBezTo>
                  <a:cubicBezTo>
                    <a:pt x="52" y="46"/>
                    <a:pt x="52" y="46"/>
                    <a:pt x="52" y="46"/>
                  </a:cubicBezTo>
                  <a:cubicBezTo>
                    <a:pt x="53" y="44"/>
                    <a:pt x="53" y="50"/>
                    <a:pt x="54" y="47"/>
                  </a:cubicBezTo>
                  <a:cubicBezTo>
                    <a:pt x="54" y="45"/>
                    <a:pt x="55" y="45"/>
                    <a:pt x="55" y="43"/>
                  </a:cubicBezTo>
                  <a:cubicBezTo>
                    <a:pt x="58" y="40"/>
                    <a:pt x="58" y="40"/>
                    <a:pt x="58" y="40"/>
                  </a:cubicBezTo>
                  <a:cubicBezTo>
                    <a:pt x="57" y="46"/>
                    <a:pt x="57" y="46"/>
                    <a:pt x="57" y="46"/>
                  </a:cubicBezTo>
                  <a:cubicBezTo>
                    <a:pt x="59" y="44"/>
                    <a:pt x="59" y="44"/>
                    <a:pt x="59" y="44"/>
                  </a:cubicBezTo>
                  <a:cubicBezTo>
                    <a:pt x="59" y="42"/>
                    <a:pt x="60" y="46"/>
                    <a:pt x="61" y="41"/>
                  </a:cubicBezTo>
                  <a:cubicBezTo>
                    <a:pt x="62" y="43"/>
                    <a:pt x="60" y="45"/>
                    <a:pt x="59" y="47"/>
                  </a:cubicBezTo>
                  <a:cubicBezTo>
                    <a:pt x="61" y="46"/>
                    <a:pt x="60" y="48"/>
                    <a:pt x="61" y="45"/>
                  </a:cubicBezTo>
                  <a:cubicBezTo>
                    <a:pt x="61" y="50"/>
                    <a:pt x="61" y="50"/>
                    <a:pt x="61" y="50"/>
                  </a:cubicBezTo>
                  <a:cubicBezTo>
                    <a:pt x="64" y="47"/>
                    <a:pt x="64" y="47"/>
                    <a:pt x="64" y="47"/>
                  </a:cubicBezTo>
                  <a:cubicBezTo>
                    <a:pt x="63" y="48"/>
                    <a:pt x="63" y="48"/>
                    <a:pt x="63" y="48"/>
                  </a:cubicBezTo>
                  <a:cubicBezTo>
                    <a:pt x="65" y="45"/>
                    <a:pt x="65" y="51"/>
                    <a:pt x="68" y="45"/>
                  </a:cubicBezTo>
                  <a:cubicBezTo>
                    <a:pt x="68" y="46"/>
                    <a:pt x="68" y="46"/>
                    <a:pt x="68" y="46"/>
                  </a:cubicBezTo>
                  <a:cubicBezTo>
                    <a:pt x="69" y="42"/>
                    <a:pt x="70" y="45"/>
                    <a:pt x="70" y="46"/>
                  </a:cubicBezTo>
                  <a:cubicBezTo>
                    <a:pt x="72" y="45"/>
                    <a:pt x="72" y="42"/>
                    <a:pt x="72" y="40"/>
                  </a:cubicBezTo>
                  <a:cubicBezTo>
                    <a:pt x="75" y="42"/>
                    <a:pt x="74" y="41"/>
                    <a:pt x="78" y="37"/>
                  </a:cubicBezTo>
                  <a:cubicBezTo>
                    <a:pt x="78" y="43"/>
                    <a:pt x="74" y="45"/>
                    <a:pt x="75" y="50"/>
                  </a:cubicBezTo>
                  <a:cubicBezTo>
                    <a:pt x="76" y="47"/>
                    <a:pt x="78" y="45"/>
                    <a:pt x="79" y="44"/>
                  </a:cubicBezTo>
                  <a:cubicBezTo>
                    <a:pt x="80" y="47"/>
                    <a:pt x="82" y="49"/>
                    <a:pt x="82" y="53"/>
                  </a:cubicBezTo>
                  <a:cubicBezTo>
                    <a:pt x="83" y="49"/>
                    <a:pt x="83" y="49"/>
                    <a:pt x="83" y="49"/>
                  </a:cubicBezTo>
                  <a:cubicBezTo>
                    <a:pt x="86" y="48"/>
                    <a:pt x="86" y="48"/>
                    <a:pt x="86" y="48"/>
                  </a:cubicBezTo>
                  <a:cubicBezTo>
                    <a:pt x="83" y="53"/>
                    <a:pt x="83" y="53"/>
                    <a:pt x="83" y="53"/>
                  </a:cubicBezTo>
                  <a:cubicBezTo>
                    <a:pt x="84" y="51"/>
                    <a:pt x="85" y="49"/>
                    <a:pt x="86" y="48"/>
                  </a:cubicBezTo>
                  <a:cubicBezTo>
                    <a:pt x="89" y="45"/>
                    <a:pt x="85" y="56"/>
                    <a:pt x="88" y="51"/>
                  </a:cubicBezTo>
                  <a:cubicBezTo>
                    <a:pt x="88" y="52"/>
                    <a:pt x="88" y="52"/>
                    <a:pt x="88" y="52"/>
                  </a:cubicBezTo>
                  <a:cubicBezTo>
                    <a:pt x="89" y="49"/>
                    <a:pt x="90" y="51"/>
                    <a:pt x="92" y="50"/>
                  </a:cubicBezTo>
                  <a:cubicBezTo>
                    <a:pt x="90" y="55"/>
                    <a:pt x="90" y="55"/>
                    <a:pt x="90" y="55"/>
                  </a:cubicBezTo>
                  <a:cubicBezTo>
                    <a:pt x="90" y="53"/>
                    <a:pt x="90" y="53"/>
                    <a:pt x="90" y="53"/>
                  </a:cubicBezTo>
                  <a:cubicBezTo>
                    <a:pt x="89" y="58"/>
                    <a:pt x="92" y="53"/>
                    <a:pt x="92" y="53"/>
                  </a:cubicBezTo>
                  <a:cubicBezTo>
                    <a:pt x="94" y="52"/>
                    <a:pt x="94" y="48"/>
                    <a:pt x="95" y="47"/>
                  </a:cubicBezTo>
                  <a:cubicBezTo>
                    <a:pt x="95" y="47"/>
                    <a:pt x="96" y="46"/>
                    <a:pt x="96" y="47"/>
                  </a:cubicBezTo>
                  <a:cubicBezTo>
                    <a:pt x="97" y="49"/>
                    <a:pt x="95" y="53"/>
                    <a:pt x="94" y="55"/>
                  </a:cubicBezTo>
                  <a:cubicBezTo>
                    <a:pt x="96" y="50"/>
                    <a:pt x="96" y="51"/>
                    <a:pt x="98" y="49"/>
                  </a:cubicBezTo>
                  <a:cubicBezTo>
                    <a:pt x="98" y="52"/>
                    <a:pt x="97" y="53"/>
                    <a:pt x="97" y="53"/>
                  </a:cubicBezTo>
                  <a:cubicBezTo>
                    <a:pt x="98" y="52"/>
                    <a:pt x="98" y="52"/>
                    <a:pt x="99" y="50"/>
                  </a:cubicBezTo>
                  <a:cubicBezTo>
                    <a:pt x="99" y="52"/>
                    <a:pt x="99" y="52"/>
                    <a:pt x="99" y="52"/>
                  </a:cubicBezTo>
                  <a:cubicBezTo>
                    <a:pt x="100" y="57"/>
                    <a:pt x="103" y="44"/>
                    <a:pt x="105" y="46"/>
                  </a:cubicBezTo>
                  <a:cubicBezTo>
                    <a:pt x="103" y="49"/>
                    <a:pt x="107" y="46"/>
                    <a:pt x="107" y="49"/>
                  </a:cubicBezTo>
                  <a:cubicBezTo>
                    <a:pt x="106" y="50"/>
                    <a:pt x="105" y="56"/>
                    <a:pt x="104" y="59"/>
                  </a:cubicBezTo>
                  <a:cubicBezTo>
                    <a:pt x="105" y="61"/>
                    <a:pt x="106" y="54"/>
                    <a:pt x="108" y="53"/>
                  </a:cubicBezTo>
                  <a:cubicBezTo>
                    <a:pt x="106" y="58"/>
                    <a:pt x="106" y="58"/>
                    <a:pt x="106" y="58"/>
                  </a:cubicBezTo>
                  <a:cubicBezTo>
                    <a:pt x="108" y="56"/>
                    <a:pt x="107" y="55"/>
                    <a:pt x="109" y="54"/>
                  </a:cubicBezTo>
                  <a:cubicBezTo>
                    <a:pt x="108" y="56"/>
                    <a:pt x="109" y="56"/>
                    <a:pt x="108" y="57"/>
                  </a:cubicBezTo>
                  <a:cubicBezTo>
                    <a:pt x="109" y="58"/>
                    <a:pt x="109" y="58"/>
                    <a:pt x="111" y="59"/>
                  </a:cubicBezTo>
                  <a:cubicBezTo>
                    <a:pt x="112" y="53"/>
                    <a:pt x="112" y="53"/>
                    <a:pt x="112" y="53"/>
                  </a:cubicBezTo>
                  <a:cubicBezTo>
                    <a:pt x="113" y="53"/>
                    <a:pt x="112" y="55"/>
                    <a:pt x="112" y="56"/>
                  </a:cubicBezTo>
                  <a:cubicBezTo>
                    <a:pt x="112" y="56"/>
                    <a:pt x="112" y="56"/>
                    <a:pt x="112" y="57"/>
                  </a:cubicBezTo>
                  <a:cubicBezTo>
                    <a:pt x="111" y="62"/>
                    <a:pt x="113" y="54"/>
                    <a:pt x="113" y="59"/>
                  </a:cubicBezTo>
                  <a:cubicBezTo>
                    <a:pt x="113" y="57"/>
                    <a:pt x="114" y="55"/>
                    <a:pt x="114" y="54"/>
                  </a:cubicBezTo>
                  <a:cubicBezTo>
                    <a:pt x="113" y="58"/>
                    <a:pt x="115" y="58"/>
                    <a:pt x="114" y="59"/>
                  </a:cubicBezTo>
                  <a:cubicBezTo>
                    <a:pt x="114" y="57"/>
                    <a:pt x="116" y="59"/>
                    <a:pt x="117" y="55"/>
                  </a:cubicBezTo>
                  <a:cubicBezTo>
                    <a:pt x="117" y="58"/>
                    <a:pt x="116" y="58"/>
                    <a:pt x="116" y="59"/>
                  </a:cubicBezTo>
                  <a:cubicBezTo>
                    <a:pt x="117" y="55"/>
                    <a:pt x="119" y="59"/>
                    <a:pt x="120" y="57"/>
                  </a:cubicBezTo>
                  <a:cubicBezTo>
                    <a:pt x="120" y="58"/>
                    <a:pt x="120" y="58"/>
                    <a:pt x="120" y="58"/>
                  </a:cubicBezTo>
                  <a:cubicBezTo>
                    <a:pt x="121" y="56"/>
                    <a:pt x="123" y="55"/>
                    <a:pt x="125" y="52"/>
                  </a:cubicBezTo>
                  <a:cubicBezTo>
                    <a:pt x="124" y="55"/>
                    <a:pt x="124" y="55"/>
                    <a:pt x="124" y="55"/>
                  </a:cubicBezTo>
                  <a:cubicBezTo>
                    <a:pt x="125" y="57"/>
                    <a:pt x="127" y="48"/>
                    <a:pt x="128" y="49"/>
                  </a:cubicBezTo>
                  <a:cubicBezTo>
                    <a:pt x="126" y="53"/>
                    <a:pt x="130" y="49"/>
                    <a:pt x="128" y="54"/>
                  </a:cubicBezTo>
                  <a:cubicBezTo>
                    <a:pt x="130" y="51"/>
                    <a:pt x="131" y="51"/>
                    <a:pt x="133" y="47"/>
                  </a:cubicBezTo>
                  <a:cubicBezTo>
                    <a:pt x="133" y="49"/>
                    <a:pt x="129" y="53"/>
                    <a:pt x="130" y="54"/>
                  </a:cubicBezTo>
                  <a:cubicBezTo>
                    <a:pt x="132" y="52"/>
                    <a:pt x="132" y="52"/>
                    <a:pt x="132" y="52"/>
                  </a:cubicBezTo>
                  <a:cubicBezTo>
                    <a:pt x="132" y="55"/>
                    <a:pt x="132" y="55"/>
                    <a:pt x="132" y="55"/>
                  </a:cubicBezTo>
                  <a:cubicBezTo>
                    <a:pt x="132" y="53"/>
                    <a:pt x="133" y="53"/>
                    <a:pt x="133" y="51"/>
                  </a:cubicBezTo>
                  <a:cubicBezTo>
                    <a:pt x="133" y="54"/>
                    <a:pt x="133" y="57"/>
                    <a:pt x="132" y="59"/>
                  </a:cubicBezTo>
                  <a:cubicBezTo>
                    <a:pt x="133" y="58"/>
                    <a:pt x="134" y="61"/>
                    <a:pt x="135" y="59"/>
                  </a:cubicBezTo>
                  <a:cubicBezTo>
                    <a:pt x="134" y="60"/>
                    <a:pt x="134" y="60"/>
                    <a:pt x="134" y="60"/>
                  </a:cubicBezTo>
                  <a:cubicBezTo>
                    <a:pt x="137" y="55"/>
                    <a:pt x="137" y="60"/>
                    <a:pt x="139" y="54"/>
                  </a:cubicBezTo>
                  <a:cubicBezTo>
                    <a:pt x="138" y="57"/>
                    <a:pt x="138" y="57"/>
                    <a:pt x="138" y="57"/>
                  </a:cubicBezTo>
                  <a:cubicBezTo>
                    <a:pt x="140" y="57"/>
                    <a:pt x="141" y="51"/>
                    <a:pt x="142" y="50"/>
                  </a:cubicBezTo>
                  <a:cubicBezTo>
                    <a:pt x="142" y="50"/>
                    <a:pt x="143" y="49"/>
                    <a:pt x="143" y="50"/>
                  </a:cubicBezTo>
                  <a:cubicBezTo>
                    <a:pt x="141" y="53"/>
                    <a:pt x="143" y="54"/>
                    <a:pt x="143" y="57"/>
                  </a:cubicBezTo>
                  <a:cubicBezTo>
                    <a:pt x="143" y="57"/>
                    <a:pt x="145" y="57"/>
                    <a:pt x="146" y="54"/>
                  </a:cubicBezTo>
                  <a:cubicBezTo>
                    <a:pt x="145" y="57"/>
                    <a:pt x="145" y="59"/>
                    <a:pt x="143" y="59"/>
                  </a:cubicBezTo>
                  <a:cubicBezTo>
                    <a:pt x="143" y="65"/>
                    <a:pt x="146" y="58"/>
                    <a:pt x="147" y="60"/>
                  </a:cubicBezTo>
                  <a:cubicBezTo>
                    <a:pt x="146" y="62"/>
                    <a:pt x="146" y="62"/>
                    <a:pt x="146" y="62"/>
                  </a:cubicBezTo>
                  <a:cubicBezTo>
                    <a:pt x="149" y="61"/>
                    <a:pt x="150" y="56"/>
                    <a:pt x="152" y="52"/>
                  </a:cubicBezTo>
                  <a:cubicBezTo>
                    <a:pt x="151" y="55"/>
                    <a:pt x="151" y="56"/>
                    <a:pt x="149" y="59"/>
                  </a:cubicBezTo>
                  <a:cubicBezTo>
                    <a:pt x="150" y="62"/>
                    <a:pt x="153" y="60"/>
                    <a:pt x="154" y="61"/>
                  </a:cubicBezTo>
                  <a:cubicBezTo>
                    <a:pt x="154" y="63"/>
                    <a:pt x="154" y="64"/>
                    <a:pt x="153" y="65"/>
                  </a:cubicBezTo>
                  <a:cubicBezTo>
                    <a:pt x="155" y="63"/>
                    <a:pt x="156" y="67"/>
                    <a:pt x="159" y="61"/>
                  </a:cubicBezTo>
                  <a:cubicBezTo>
                    <a:pt x="158" y="63"/>
                    <a:pt x="159" y="63"/>
                    <a:pt x="159" y="64"/>
                  </a:cubicBezTo>
                  <a:cubicBezTo>
                    <a:pt x="159" y="63"/>
                    <a:pt x="160" y="61"/>
                    <a:pt x="160" y="62"/>
                  </a:cubicBezTo>
                  <a:cubicBezTo>
                    <a:pt x="161" y="59"/>
                    <a:pt x="164" y="58"/>
                    <a:pt x="165" y="60"/>
                  </a:cubicBezTo>
                  <a:cubicBezTo>
                    <a:pt x="164" y="62"/>
                    <a:pt x="164" y="62"/>
                    <a:pt x="164" y="62"/>
                  </a:cubicBezTo>
                  <a:cubicBezTo>
                    <a:pt x="166" y="63"/>
                    <a:pt x="170" y="54"/>
                    <a:pt x="172" y="59"/>
                  </a:cubicBezTo>
                  <a:cubicBezTo>
                    <a:pt x="172" y="60"/>
                    <a:pt x="170" y="63"/>
                    <a:pt x="171" y="63"/>
                  </a:cubicBezTo>
                  <a:cubicBezTo>
                    <a:pt x="172" y="61"/>
                    <a:pt x="173" y="57"/>
                    <a:pt x="174" y="58"/>
                  </a:cubicBezTo>
                  <a:cubicBezTo>
                    <a:pt x="173" y="62"/>
                    <a:pt x="173" y="62"/>
                    <a:pt x="173" y="62"/>
                  </a:cubicBezTo>
                  <a:cubicBezTo>
                    <a:pt x="175" y="59"/>
                    <a:pt x="175" y="59"/>
                    <a:pt x="175" y="59"/>
                  </a:cubicBezTo>
                  <a:cubicBezTo>
                    <a:pt x="175" y="55"/>
                    <a:pt x="173" y="56"/>
                    <a:pt x="175" y="53"/>
                  </a:cubicBezTo>
                  <a:cubicBezTo>
                    <a:pt x="175" y="57"/>
                    <a:pt x="177" y="50"/>
                    <a:pt x="177" y="54"/>
                  </a:cubicBezTo>
                  <a:cubicBezTo>
                    <a:pt x="177" y="55"/>
                    <a:pt x="176" y="57"/>
                    <a:pt x="175" y="59"/>
                  </a:cubicBezTo>
                  <a:cubicBezTo>
                    <a:pt x="177" y="64"/>
                    <a:pt x="180" y="56"/>
                    <a:pt x="182" y="62"/>
                  </a:cubicBezTo>
                  <a:cubicBezTo>
                    <a:pt x="184" y="59"/>
                    <a:pt x="186" y="59"/>
                    <a:pt x="188" y="56"/>
                  </a:cubicBezTo>
                  <a:cubicBezTo>
                    <a:pt x="187" y="60"/>
                    <a:pt x="186" y="63"/>
                    <a:pt x="185" y="66"/>
                  </a:cubicBezTo>
                  <a:cubicBezTo>
                    <a:pt x="186" y="67"/>
                    <a:pt x="189" y="59"/>
                    <a:pt x="188" y="64"/>
                  </a:cubicBezTo>
                  <a:cubicBezTo>
                    <a:pt x="190" y="59"/>
                    <a:pt x="193" y="62"/>
                    <a:pt x="195" y="55"/>
                  </a:cubicBezTo>
                  <a:cubicBezTo>
                    <a:pt x="194" y="56"/>
                    <a:pt x="196" y="55"/>
                    <a:pt x="194" y="59"/>
                  </a:cubicBezTo>
                  <a:cubicBezTo>
                    <a:pt x="196" y="57"/>
                    <a:pt x="194" y="66"/>
                    <a:pt x="195" y="66"/>
                  </a:cubicBezTo>
                  <a:cubicBezTo>
                    <a:pt x="196" y="66"/>
                    <a:pt x="196" y="61"/>
                    <a:pt x="197" y="61"/>
                  </a:cubicBezTo>
                  <a:cubicBezTo>
                    <a:pt x="197" y="63"/>
                    <a:pt x="197" y="63"/>
                    <a:pt x="197" y="63"/>
                  </a:cubicBezTo>
                  <a:cubicBezTo>
                    <a:pt x="198" y="61"/>
                    <a:pt x="198" y="61"/>
                    <a:pt x="198" y="61"/>
                  </a:cubicBezTo>
                  <a:cubicBezTo>
                    <a:pt x="198" y="63"/>
                    <a:pt x="196" y="65"/>
                    <a:pt x="196" y="67"/>
                  </a:cubicBezTo>
                  <a:cubicBezTo>
                    <a:pt x="197" y="68"/>
                    <a:pt x="199" y="63"/>
                    <a:pt x="201" y="63"/>
                  </a:cubicBezTo>
                  <a:cubicBezTo>
                    <a:pt x="200" y="64"/>
                    <a:pt x="200" y="64"/>
                    <a:pt x="200" y="64"/>
                  </a:cubicBezTo>
                  <a:cubicBezTo>
                    <a:pt x="202" y="65"/>
                    <a:pt x="202" y="65"/>
                    <a:pt x="202" y="65"/>
                  </a:cubicBezTo>
                  <a:cubicBezTo>
                    <a:pt x="202" y="65"/>
                    <a:pt x="202" y="65"/>
                    <a:pt x="202" y="65"/>
                  </a:cubicBezTo>
                  <a:cubicBezTo>
                    <a:pt x="204" y="63"/>
                    <a:pt x="204" y="63"/>
                    <a:pt x="204" y="63"/>
                  </a:cubicBezTo>
                  <a:cubicBezTo>
                    <a:pt x="203" y="65"/>
                    <a:pt x="203" y="65"/>
                    <a:pt x="203" y="65"/>
                  </a:cubicBezTo>
                  <a:cubicBezTo>
                    <a:pt x="204" y="64"/>
                    <a:pt x="204" y="63"/>
                    <a:pt x="205" y="63"/>
                  </a:cubicBezTo>
                  <a:cubicBezTo>
                    <a:pt x="204" y="65"/>
                    <a:pt x="204" y="65"/>
                    <a:pt x="204" y="65"/>
                  </a:cubicBezTo>
                  <a:cubicBezTo>
                    <a:pt x="205" y="62"/>
                    <a:pt x="207" y="61"/>
                    <a:pt x="208" y="61"/>
                  </a:cubicBezTo>
                  <a:cubicBezTo>
                    <a:pt x="208" y="62"/>
                    <a:pt x="208" y="62"/>
                    <a:pt x="208" y="62"/>
                  </a:cubicBezTo>
                  <a:cubicBezTo>
                    <a:pt x="211" y="58"/>
                    <a:pt x="211" y="58"/>
                    <a:pt x="211" y="58"/>
                  </a:cubicBezTo>
                  <a:cubicBezTo>
                    <a:pt x="212" y="60"/>
                    <a:pt x="209" y="63"/>
                    <a:pt x="211" y="61"/>
                  </a:cubicBezTo>
                  <a:cubicBezTo>
                    <a:pt x="209" y="66"/>
                    <a:pt x="209" y="66"/>
                    <a:pt x="209" y="66"/>
                  </a:cubicBezTo>
                  <a:cubicBezTo>
                    <a:pt x="211" y="65"/>
                    <a:pt x="211" y="67"/>
                    <a:pt x="212" y="66"/>
                  </a:cubicBezTo>
                  <a:cubicBezTo>
                    <a:pt x="212" y="63"/>
                    <a:pt x="212" y="63"/>
                    <a:pt x="213" y="61"/>
                  </a:cubicBezTo>
                  <a:cubicBezTo>
                    <a:pt x="212" y="67"/>
                    <a:pt x="215" y="61"/>
                    <a:pt x="216" y="59"/>
                  </a:cubicBezTo>
                  <a:cubicBezTo>
                    <a:pt x="216" y="59"/>
                    <a:pt x="215" y="59"/>
                    <a:pt x="214" y="61"/>
                  </a:cubicBezTo>
                  <a:cubicBezTo>
                    <a:pt x="214" y="61"/>
                    <a:pt x="215" y="59"/>
                    <a:pt x="214" y="58"/>
                  </a:cubicBezTo>
                  <a:cubicBezTo>
                    <a:pt x="213" y="61"/>
                    <a:pt x="213" y="61"/>
                    <a:pt x="213" y="61"/>
                  </a:cubicBezTo>
                  <a:cubicBezTo>
                    <a:pt x="213" y="57"/>
                    <a:pt x="213" y="57"/>
                    <a:pt x="213" y="57"/>
                  </a:cubicBezTo>
                  <a:cubicBezTo>
                    <a:pt x="211" y="60"/>
                    <a:pt x="211" y="60"/>
                    <a:pt x="211" y="60"/>
                  </a:cubicBezTo>
                  <a:cubicBezTo>
                    <a:pt x="212" y="56"/>
                    <a:pt x="210" y="59"/>
                    <a:pt x="212" y="55"/>
                  </a:cubicBezTo>
                  <a:cubicBezTo>
                    <a:pt x="210" y="56"/>
                    <a:pt x="211" y="54"/>
                    <a:pt x="209" y="57"/>
                  </a:cubicBezTo>
                  <a:cubicBezTo>
                    <a:pt x="209" y="55"/>
                    <a:pt x="210" y="55"/>
                    <a:pt x="210" y="54"/>
                  </a:cubicBezTo>
                  <a:cubicBezTo>
                    <a:pt x="205" y="56"/>
                    <a:pt x="201" y="55"/>
                    <a:pt x="198" y="52"/>
                  </a:cubicBezTo>
                  <a:cubicBezTo>
                    <a:pt x="198" y="51"/>
                    <a:pt x="198" y="51"/>
                    <a:pt x="198" y="51"/>
                  </a:cubicBezTo>
                  <a:cubicBezTo>
                    <a:pt x="198" y="52"/>
                    <a:pt x="197" y="53"/>
                    <a:pt x="196" y="55"/>
                  </a:cubicBezTo>
                  <a:cubicBezTo>
                    <a:pt x="196" y="52"/>
                    <a:pt x="195" y="47"/>
                    <a:pt x="192" y="52"/>
                  </a:cubicBezTo>
                  <a:cubicBezTo>
                    <a:pt x="192" y="52"/>
                    <a:pt x="193" y="51"/>
                    <a:pt x="193" y="51"/>
                  </a:cubicBezTo>
                  <a:cubicBezTo>
                    <a:pt x="191" y="51"/>
                    <a:pt x="190" y="47"/>
                    <a:pt x="188" y="47"/>
                  </a:cubicBezTo>
                  <a:cubicBezTo>
                    <a:pt x="185" y="53"/>
                    <a:pt x="186" y="42"/>
                    <a:pt x="183" y="50"/>
                  </a:cubicBezTo>
                  <a:cubicBezTo>
                    <a:pt x="184" y="49"/>
                    <a:pt x="184" y="49"/>
                    <a:pt x="184" y="49"/>
                  </a:cubicBezTo>
                  <a:cubicBezTo>
                    <a:pt x="184" y="51"/>
                    <a:pt x="181" y="54"/>
                    <a:pt x="181" y="56"/>
                  </a:cubicBezTo>
                  <a:cubicBezTo>
                    <a:pt x="181" y="51"/>
                    <a:pt x="182" y="52"/>
                    <a:pt x="182" y="47"/>
                  </a:cubicBezTo>
                  <a:cubicBezTo>
                    <a:pt x="183" y="49"/>
                    <a:pt x="183" y="49"/>
                    <a:pt x="183" y="49"/>
                  </a:cubicBezTo>
                  <a:cubicBezTo>
                    <a:pt x="183" y="45"/>
                    <a:pt x="183" y="45"/>
                    <a:pt x="183" y="45"/>
                  </a:cubicBezTo>
                  <a:cubicBezTo>
                    <a:pt x="178" y="55"/>
                    <a:pt x="180" y="38"/>
                    <a:pt x="177" y="46"/>
                  </a:cubicBezTo>
                  <a:cubicBezTo>
                    <a:pt x="177" y="45"/>
                    <a:pt x="177" y="45"/>
                    <a:pt x="177" y="45"/>
                  </a:cubicBezTo>
                  <a:cubicBezTo>
                    <a:pt x="177" y="42"/>
                    <a:pt x="175" y="47"/>
                    <a:pt x="174" y="48"/>
                  </a:cubicBezTo>
                  <a:cubicBezTo>
                    <a:pt x="174" y="46"/>
                    <a:pt x="175" y="45"/>
                    <a:pt x="176" y="44"/>
                  </a:cubicBezTo>
                  <a:cubicBezTo>
                    <a:pt x="174" y="41"/>
                    <a:pt x="170" y="47"/>
                    <a:pt x="169" y="43"/>
                  </a:cubicBezTo>
                  <a:cubicBezTo>
                    <a:pt x="167" y="45"/>
                    <a:pt x="168" y="47"/>
                    <a:pt x="167" y="49"/>
                  </a:cubicBezTo>
                  <a:cubicBezTo>
                    <a:pt x="166" y="48"/>
                    <a:pt x="167" y="45"/>
                    <a:pt x="168" y="44"/>
                  </a:cubicBezTo>
                  <a:cubicBezTo>
                    <a:pt x="167" y="38"/>
                    <a:pt x="161" y="46"/>
                    <a:pt x="160" y="40"/>
                  </a:cubicBezTo>
                  <a:cubicBezTo>
                    <a:pt x="158" y="43"/>
                    <a:pt x="158" y="45"/>
                    <a:pt x="156" y="47"/>
                  </a:cubicBezTo>
                  <a:cubicBezTo>
                    <a:pt x="157" y="45"/>
                    <a:pt x="157" y="39"/>
                    <a:pt x="158" y="39"/>
                  </a:cubicBezTo>
                  <a:cubicBezTo>
                    <a:pt x="158" y="39"/>
                    <a:pt x="158" y="39"/>
                    <a:pt x="158" y="39"/>
                  </a:cubicBezTo>
                  <a:cubicBezTo>
                    <a:pt x="159" y="37"/>
                    <a:pt x="159" y="37"/>
                    <a:pt x="159" y="37"/>
                  </a:cubicBezTo>
                  <a:cubicBezTo>
                    <a:pt x="157" y="36"/>
                    <a:pt x="154" y="35"/>
                    <a:pt x="152" y="41"/>
                  </a:cubicBezTo>
                  <a:cubicBezTo>
                    <a:pt x="153" y="36"/>
                    <a:pt x="152" y="40"/>
                    <a:pt x="151" y="37"/>
                  </a:cubicBezTo>
                  <a:cubicBezTo>
                    <a:pt x="151" y="38"/>
                    <a:pt x="151" y="38"/>
                    <a:pt x="151" y="38"/>
                  </a:cubicBezTo>
                  <a:cubicBezTo>
                    <a:pt x="150" y="42"/>
                    <a:pt x="150" y="38"/>
                    <a:pt x="149" y="38"/>
                  </a:cubicBezTo>
                  <a:cubicBezTo>
                    <a:pt x="150" y="37"/>
                    <a:pt x="150" y="37"/>
                    <a:pt x="150" y="37"/>
                  </a:cubicBezTo>
                  <a:cubicBezTo>
                    <a:pt x="148" y="40"/>
                    <a:pt x="148" y="40"/>
                    <a:pt x="148" y="40"/>
                  </a:cubicBezTo>
                  <a:cubicBezTo>
                    <a:pt x="148" y="39"/>
                    <a:pt x="147" y="38"/>
                    <a:pt x="148" y="37"/>
                  </a:cubicBezTo>
                  <a:cubicBezTo>
                    <a:pt x="147" y="40"/>
                    <a:pt x="147" y="40"/>
                    <a:pt x="147" y="40"/>
                  </a:cubicBezTo>
                  <a:cubicBezTo>
                    <a:pt x="146" y="40"/>
                    <a:pt x="148" y="36"/>
                    <a:pt x="146" y="36"/>
                  </a:cubicBezTo>
                  <a:cubicBezTo>
                    <a:pt x="146" y="39"/>
                    <a:pt x="146" y="39"/>
                    <a:pt x="146" y="39"/>
                  </a:cubicBezTo>
                  <a:cubicBezTo>
                    <a:pt x="146" y="37"/>
                    <a:pt x="144" y="40"/>
                    <a:pt x="145" y="37"/>
                  </a:cubicBezTo>
                  <a:cubicBezTo>
                    <a:pt x="145" y="36"/>
                    <a:pt x="145" y="36"/>
                    <a:pt x="145" y="36"/>
                  </a:cubicBezTo>
                  <a:cubicBezTo>
                    <a:pt x="145" y="31"/>
                    <a:pt x="142" y="37"/>
                    <a:pt x="141" y="35"/>
                  </a:cubicBezTo>
                  <a:cubicBezTo>
                    <a:pt x="140" y="40"/>
                    <a:pt x="140" y="40"/>
                    <a:pt x="140" y="40"/>
                  </a:cubicBezTo>
                  <a:cubicBezTo>
                    <a:pt x="139" y="42"/>
                    <a:pt x="140" y="39"/>
                    <a:pt x="140" y="37"/>
                  </a:cubicBezTo>
                  <a:cubicBezTo>
                    <a:pt x="140" y="37"/>
                    <a:pt x="140" y="35"/>
                    <a:pt x="139" y="34"/>
                  </a:cubicBezTo>
                  <a:cubicBezTo>
                    <a:pt x="138" y="35"/>
                    <a:pt x="138" y="36"/>
                    <a:pt x="138" y="38"/>
                  </a:cubicBezTo>
                  <a:cubicBezTo>
                    <a:pt x="137" y="36"/>
                    <a:pt x="137" y="36"/>
                    <a:pt x="137" y="36"/>
                  </a:cubicBezTo>
                  <a:cubicBezTo>
                    <a:pt x="138" y="33"/>
                    <a:pt x="138" y="33"/>
                    <a:pt x="138" y="33"/>
                  </a:cubicBezTo>
                  <a:cubicBezTo>
                    <a:pt x="135" y="41"/>
                    <a:pt x="134" y="31"/>
                    <a:pt x="132" y="38"/>
                  </a:cubicBezTo>
                  <a:cubicBezTo>
                    <a:pt x="131" y="37"/>
                    <a:pt x="133" y="35"/>
                    <a:pt x="133" y="34"/>
                  </a:cubicBezTo>
                  <a:cubicBezTo>
                    <a:pt x="132" y="30"/>
                    <a:pt x="127" y="38"/>
                    <a:pt x="126" y="34"/>
                  </a:cubicBezTo>
                  <a:cubicBezTo>
                    <a:pt x="125" y="29"/>
                    <a:pt x="121" y="32"/>
                    <a:pt x="118" y="29"/>
                  </a:cubicBezTo>
                  <a:cubicBezTo>
                    <a:pt x="118" y="30"/>
                    <a:pt x="118" y="30"/>
                    <a:pt x="118" y="30"/>
                  </a:cubicBezTo>
                  <a:cubicBezTo>
                    <a:pt x="116" y="29"/>
                    <a:pt x="116" y="29"/>
                    <a:pt x="116" y="29"/>
                  </a:cubicBezTo>
                  <a:cubicBezTo>
                    <a:pt x="115" y="32"/>
                    <a:pt x="114" y="30"/>
                    <a:pt x="112" y="34"/>
                  </a:cubicBezTo>
                  <a:cubicBezTo>
                    <a:pt x="112" y="32"/>
                    <a:pt x="113" y="31"/>
                    <a:pt x="113" y="30"/>
                  </a:cubicBezTo>
                  <a:cubicBezTo>
                    <a:pt x="112" y="30"/>
                    <a:pt x="111" y="31"/>
                    <a:pt x="111" y="29"/>
                  </a:cubicBezTo>
                  <a:cubicBezTo>
                    <a:pt x="111" y="28"/>
                    <a:pt x="111" y="28"/>
                    <a:pt x="111" y="28"/>
                  </a:cubicBezTo>
                  <a:cubicBezTo>
                    <a:pt x="110" y="27"/>
                    <a:pt x="107" y="26"/>
                    <a:pt x="105" y="28"/>
                  </a:cubicBezTo>
                  <a:cubicBezTo>
                    <a:pt x="104" y="29"/>
                    <a:pt x="105" y="26"/>
                    <a:pt x="105" y="24"/>
                  </a:cubicBezTo>
                  <a:cubicBezTo>
                    <a:pt x="104" y="24"/>
                    <a:pt x="103" y="25"/>
                    <a:pt x="101" y="27"/>
                  </a:cubicBezTo>
                  <a:cubicBezTo>
                    <a:pt x="101" y="26"/>
                    <a:pt x="101" y="26"/>
                    <a:pt x="101" y="24"/>
                  </a:cubicBezTo>
                  <a:cubicBezTo>
                    <a:pt x="100" y="28"/>
                    <a:pt x="100" y="28"/>
                    <a:pt x="100" y="28"/>
                  </a:cubicBezTo>
                  <a:cubicBezTo>
                    <a:pt x="100" y="27"/>
                    <a:pt x="101" y="25"/>
                    <a:pt x="100" y="24"/>
                  </a:cubicBezTo>
                  <a:cubicBezTo>
                    <a:pt x="98" y="28"/>
                    <a:pt x="97" y="23"/>
                    <a:pt x="95" y="23"/>
                  </a:cubicBezTo>
                  <a:cubicBezTo>
                    <a:pt x="95" y="25"/>
                    <a:pt x="95" y="25"/>
                    <a:pt x="95" y="25"/>
                  </a:cubicBezTo>
                  <a:cubicBezTo>
                    <a:pt x="94" y="26"/>
                    <a:pt x="94" y="24"/>
                    <a:pt x="95" y="22"/>
                  </a:cubicBezTo>
                  <a:cubicBezTo>
                    <a:pt x="93" y="19"/>
                    <a:pt x="90" y="27"/>
                    <a:pt x="87" y="25"/>
                  </a:cubicBezTo>
                  <a:cubicBezTo>
                    <a:pt x="88" y="18"/>
                    <a:pt x="83" y="26"/>
                    <a:pt x="84" y="19"/>
                  </a:cubicBezTo>
                  <a:cubicBezTo>
                    <a:pt x="83" y="20"/>
                    <a:pt x="82" y="17"/>
                    <a:pt x="80" y="21"/>
                  </a:cubicBezTo>
                  <a:cubicBezTo>
                    <a:pt x="80" y="20"/>
                    <a:pt x="80" y="20"/>
                    <a:pt x="81" y="20"/>
                  </a:cubicBezTo>
                  <a:cubicBezTo>
                    <a:pt x="81" y="17"/>
                    <a:pt x="78" y="19"/>
                    <a:pt x="77" y="20"/>
                  </a:cubicBezTo>
                  <a:cubicBezTo>
                    <a:pt x="77" y="18"/>
                    <a:pt x="77" y="18"/>
                    <a:pt x="77" y="18"/>
                  </a:cubicBezTo>
                  <a:cubicBezTo>
                    <a:pt x="75" y="22"/>
                    <a:pt x="73" y="21"/>
                    <a:pt x="72" y="25"/>
                  </a:cubicBezTo>
                  <a:cubicBezTo>
                    <a:pt x="72" y="24"/>
                    <a:pt x="72" y="23"/>
                    <a:pt x="73" y="22"/>
                  </a:cubicBezTo>
                  <a:cubicBezTo>
                    <a:pt x="73" y="18"/>
                    <a:pt x="71" y="24"/>
                    <a:pt x="70" y="23"/>
                  </a:cubicBezTo>
                  <a:cubicBezTo>
                    <a:pt x="71" y="22"/>
                    <a:pt x="71" y="20"/>
                    <a:pt x="71" y="20"/>
                  </a:cubicBezTo>
                  <a:cubicBezTo>
                    <a:pt x="69" y="14"/>
                    <a:pt x="62" y="21"/>
                    <a:pt x="59" y="17"/>
                  </a:cubicBezTo>
                  <a:cubicBezTo>
                    <a:pt x="58" y="16"/>
                    <a:pt x="58" y="22"/>
                    <a:pt x="57" y="21"/>
                  </a:cubicBezTo>
                  <a:cubicBezTo>
                    <a:pt x="57" y="19"/>
                    <a:pt x="59" y="16"/>
                    <a:pt x="58" y="15"/>
                  </a:cubicBezTo>
                  <a:cubicBezTo>
                    <a:pt x="57" y="18"/>
                    <a:pt x="57" y="17"/>
                    <a:pt x="56" y="17"/>
                  </a:cubicBezTo>
                  <a:cubicBezTo>
                    <a:pt x="56" y="15"/>
                    <a:pt x="56" y="14"/>
                    <a:pt x="57" y="13"/>
                  </a:cubicBezTo>
                  <a:cubicBezTo>
                    <a:pt x="57" y="11"/>
                    <a:pt x="54" y="16"/>
                    <a:pt x="54" y="12"/>
                  </a:cubicBezTo>
                  <a:cubicBezTo>
                    <a:pt x="54" y="14"/>
                    <a:pt x="53" y="14"/>
                    <a:pt x="53" y="15"/>
                  </a:cubicBezTo>
                  <a:cubicBezTo>
                    <a:pt x="50" y="19"/>
                    <a:pt x="50" y="10"/>
                    <a:pt x="50" y="13"/>
                  </a:cubicBezTo>
                  <a:cubicBezTo>
                    <a:pt x="50" y="13"/>
                    <a:pt x="49" y="13"/>
                    <a:pt x="49" y="14"/>
                  </a:cubicBezTo>
                  <a:cubicBezTo>
                    <a:pt x="49" y="13"/>
                    <a:pt x="48" y="13"/>
                    <a:pt x="49" y="10"/>
                  </a:cubicBezTo>
                  <a:cubicBezTo>
                    <a:pt x="48" y="11"/>
                    <a:pt x="47" y="13"/>
                    <a:pt x="47" y="13"/>
                  </a:cubicBezTo>
                  <a:cubicBezTo>
                    <a:pt x="48" y="11"/>
                    <a:pt x="48" y="11"/>
                    <a:pt x="48" y="11"/>
                  </a:cubicBezTo>
                  <a:cubicBezTo>
                    <a:pt x="47" y="11"/>
                    <a:pt x="47" y="13"/>
                    <a:pt x="46" y="13"/>
                  </a:cubicBezTo>
                  <a:cubicBezTo>
                    <a:pt x="46" y="15"/>
                    <a:pt x="46" y="15"/>
                    <a:pt x="46" y="15"/>
                  </a:cubicBezTo>
                  <a:cubicBezTo>
                    <a:pt x="46" y="13"/>
                    <a:pt x="44" y="18"/>
                    <a:pt x="45" y="13"/>
                  </a:cubicBezTo>
                  <a:cubicBezTo>
                    <a:pt x="45" y="12"/>
                    <a:pt x="45" y="12"/>
                    <a:pt x="45" y="12"/>
                  </a:cubicBezTo>
                  <a:cubicBezTo>
                    <a:pt x="45" y="10"/>
                    <a:pt x="45" y="10"/>
                    <a:pt x="45" y="10"/>
                  </a:cubicBezTo>
                  <a:cubicBezTo>
                    <a:pt x="44" y="12"/>
                    <a:pt x="42" y="14"/>
                    <a:pt x="42" y="13"/>
                  </a:cubicBezTo>
                  <a:cubicBezTo>
                    <a:pt x="43" y="7"/>
                    <a:pt x="40" y="11"/>
                    <a:pt x="39" y="10"/>
                  </a:cubicBezTo>
                  <a:cubicBezTo>
                    <a:pt x="40" y="8"/>
                    <a:pt x="40" y="8"/>
                    <a:pt x="40" y="8"/>
                  </a:cubicBezTo>
                  <a:cubicBezTo>
                    <a:pt x="38" y="11"/>
                    <a:pt x="36" y="9"/>
                    <a:pt x="36" y="10"/>
                  </a:cubicBezTo>
                  <a:cubicBezTo>
                    <a:pt x="36" y="10"/>
                    <a:pt x="35" y="8"/>
                    <a:pt x="36" y="7"/>
                  </a:cubicBezTo>
                  <a:cubicBezTo>
                    <a:pt x="35" y="8"/>
                    <a:pt x="33" y="7"/>
                    <a:pt x="32" y="10"/>
                  </a:cubicBezTo>
                  <a:cubicBezTo>
                    <a:pt x="32" y="6"/>
                    <a:pt x="32" y="6"/>
                    <a:pt x="32" y="6"/>
                  </a:cubicBezTo>
                  <a:cubicBezTo>
                    <a:pt x="30" y="12"/>
                    <a:pt x="30" y="3"/>
                    <a:pt x="28" y="10"/>
                  </a:cubicBezTo>
                  <a:cubicBezTo>
                    <a:pt x="28" y="8"/>
                    <a:pt x="28" y="7"/>
                    <a:pt x="28" y="5"/>
                  </a:cubicBezTo>
                  <a:cubicBezTo>
                    <a:pt x="26" y="9"/>
                    <a:pt x="25" y="8"/>
                    <a:pt x="25" y="7"/>
                  </a:cubicBezTo>
                  <a:cubicBezTo>
                    <a:pt x="25" y="6"/>
                    <a:pt x="25" y="6"/>
                    <a:pt x="25" y="6"/>
                  </a:cubicBezTo>
                  <a:cubicBezTo>
                    <a:pt x="24" y="5"/>
                    <a:pt x="22" y="9"/>
                    <a:pt x="20" y="9"/>
                  </a:cubicBezTo>
                  <a:cubicBezTo>
                    <a:pt x="21" y="3"/>
                    <a:pt x="21" y="3"/>
                    <a:pt x="21" y="3"/>
                  </a:cubicBezTo>
                  <a:cubicBezTo>
                    <a:pt x="20" y="4"/>
                    <a:pt x="19" y="8"/>
                    <a:pt x="19" y="6"/>
                  </a:cubicBezTo>
                  <a:cubicBezTo>
                    <a:pt x="19" y="6"/>
                    <a:pt x="19" y="5"/>
                    <a:pt x="19" y="5"/>
                  </a:cubicBezTo>
                  <a:cubicBezTo>
                    <a:pt x="18" y="6"/>
                    <a:pt x="17" y="4"/>
                    <a:pt x="17" y="3"/>
                  </a:cubicBezTo>
                  <a:cubicBezTo>
                    <a:pt x="15" y="7"/>
                    <a:pt x="15" y="5"/>
                    <a:pt x="13" y="9"/>
                  </a:cubicBezTo>
                  <a:cubicBezTo>
                    <a:pt x="13" y="4"/>
                    <a:pt x="14" y="7"/>
                    <a:pt x="15" y="2"/>
                  </a:cubicBezTo>
                  <a:cubicBezTo>
                    <a:pt x="14" y="0"/>
                    <a:pt x="12" y="2"/>
                    <a:pt x="9" y="4"/>
                  </a:cubicBezTo>
                  <a:cubicBezTo>
                    <a:pt x="9" y="3"/>
                    <a:pt x="10" y="2"/>
                    <a:pt x="10" y="1"/>
                  </a:cubicBezTo>
                  <a:cubicBezTo>
                    <a:pt x="10" y="1"/>
                    <a:pt x="3" y="13"/>
                    <a:pt x="3" y="18"/>
                  </a:cubicBezTo>
                  <a:cubicBezTo>
                    <a:pt x="1" y="21"/>
                    <a:pt x="0" y="23"/>
                    <a:pt x="1" y="27"/>
                  </a:cubicBezTo>
                  <a:cubicBezTo>
                    <a:pt x="2" y="25"/>
                    <a:pt x="4" y="22"/>
                    <a:pt x="3" y="26"/>
                  </a:cubicBezTo>
                  <a:cubicBezTo>
                    <a:pt x="5" y="23"/>
                    <a:pt x="5" y="23"/>
                    <a:pt x="5" y="23"/>
                  </a:cubicBezTo>
                  <a:cubicBezTo>
                    <a:pt x="7" y="21"/>
                    <a:pt x="3" y="30"/>
                    <a:pt x="5" y="31"/>
                  </a:cubicBezTo>
                  <a:cubicBezTo>
                    <a:pt x="5" y="30"/>
                    <a:pt x="5" y="30"/>
                    <a:pt x="5" y="30"/>
                  </a:cubicBezTo>
                  <a:cubicBezTo>
                    <a:pt x="6" y="29"/>
                    <a:pt x="6" y="27"/>
                    <a:pt x="7" y="28"/>
                  </a:cubicBezTo>
                  <a:cubicBezTo>
                    <a:pt x="7" y="30"/>
                    <a:pt x="6" y="30"/>
                    <a:pt x="6" y="31"/>
                  </a:cubicBezTo>
                  <a:cubicBezTo>
                    <a:pt x="9" y="26"/>
                    <a:pt x="9" y="26"/>
                    <a:pt x="9" y="26"/>
                  </a:cubicBezTo>
                  <a:cubicBezTo>
                    <a:pt x="8" y="28"/>
                    <a:pt x="8" y="30"/>
                    <a:pt x="7" y="31"/>
                  </a:cubicBezTo>
                  <a:cubicBezTo>
                    <a:pt x="9" y="31"/>
                    <a:pt x="9" y="24"/>
                    <a:pt x="11" y="26"/>
                  </a:cubicBezTo>
                  <a:cubicBezTo>
                    <a:pt x="10" y="28"/>
                    <a:pt x="10" y="28"/>
                    <a:pt x="9" y="30"/>
                  </a:cubicBezTo>
                  <a:cubicBezTo>
                    <a:pt x="9" y="33"/>
                    <a:pt x="11" y="30"/>
                    <a:pt x="12" y="29"/>
                  </a:cubicBezTo>
                  <a:cubicBezTo>
                    <a:pt x="12" y="32"/>
                    <a:pt x="11" y="31"/>
                    <a:pt x="11" y="34"/>
                  </a:cubicBezTo>
                  <a:cubicBezTo>
                    <a:pt x="12" y="32"/>
                    <a:pt x="12" y="29"/>
                    <a:pt x="13" y="29"/>
                  </a:cubicBezTo>
                  <a:cubicBezTo>
                    <a:pt x="12" y="32"/>
                    <a:pt x="13" y="31"/>
                    <a:pt x="13" y="32"/>
                  </a:cubicBezTo>
                  <a:cubicBezTo>
                    <a:pt x="14" y="31"/>
                    <a:pt x="14" y="29"/>
                    <a:pt x="14" y="28"/>
                  </a:cubicBezTo>
                  <a:cubicBezTo>
                    <a:pt x="15" y="28"/>
                    <a:pt x="15" y="29"/>
                    <a:pt x="15" y="29"/>
                  </a:cubicBezTo>
                  <a:cubicBezTo>
                    <a:pt x="15" y="26"/>
                    <a:pt x="15" y="26"/>
                    <a:pt x="15" y="26"/>
                  </a:cubicBezTo>
                  <a:cubicBezTo>
                    <a:pt x="17" y="23"/>
                    <a:pt x="17" y="28"/>
                    <a:pt x="17" y="30"/>
                  </a:cubicBezTo>
                  <a:cubicBezTo>
                    <a:pt x="17" y="30"/>
                    <a:pt x="17" y="31"/>
                    <a:pt x="17" y="31"/>
                  </a:cubicBezTo>
                  <a:cubicBezTo>
                    <a:pt x="17" y="32"/>
                    <a:pt x="17" y="35"/>
                    <a:pt x="19" y="33"/>
                  </a:cubicBezTo>
                  <a:cubicBezTo>
                    <a:pt x="19" y="33"/>
                    <a:pt x="19" y="33"/>
                    <a:pt x="19" y="33"/>
                  </a:cubicBezTo>
                  <a:cubicBezTo>
                    <a:pt x="22" y="30"/>
                    <a:pt x="20" y="27"/>
                    <a:pt x="23" y="25"/>
                  </a:cubicBezTo>
                  <a:cubicBezTo>
                    <a:pt x="24" y="26"/>
                    <a:pt x="20" y="36"/>
                    <a:pt x="23" y="32"/>
                  </a:cubicBezTo>
                  <a:cubicBezTo>
                    <a:pt x="23" y="29"/>
                    <a:pt x="26" y="26"/>
                    <a:pt x="27" y="25"/>
                  </a:cubicBezTo>
                  <a:cubicBezTo>
                    <a:pt x="24" y="31"/>
                    <a:pt x="24" y="31"/>
                    <a:pt x="24" y="31"/>
                  </a:cubicBezTo>
                  <a:cubicBezTo>
                    <a:pt x="25" y="31"/>
                    <a:pt x="26" y="29"/>
                    <a:pt x="26" y="30"/>
                  </a:cubicBezTo>
                  <a:cubicBezTo>
                    <a:pt x="26" y="29"/>
                    <a:pt x="26" y="29"/>
                    <a:pt x="26" y="29"/>
                  </a:cubicBezTo>
                  <a:cubicBezTo>
                    <a:pt x="28" y="23"/>
                    <a:pt x="28" y="30"/>
                    <a:pt x="29" y="27"/>
                  </a:cubicBezTo>
                  <a:cubicBezTo>
                    <a:pt x="26" y="34"/>
                    <a:pt x="27" y="32"/>
                    <a:pt x="25" y="40"/>
                  </a:cubicBezTo>
                  <a:cubicBezTo>
                    <a:pt x="27" y="36"/>
                    <a:pt x="28" y="32"/>
                    <a:pt x="30" y="34"/>
                  </a:cubicBezTo>
                  <a:cubicBezTo>
                    <a:pt x="27" y="39"/>
                    <a:pt x="27" y="39"/>
                    <a:pt x="27" y="39"/>
                  </a:cubicBezTo>
                  <a:cubicBezTo>
                    <a:pt x="29" y="41"/>
                    <a:pt x="33" y="33"/>
                    <a:pt x="36" y="28"/>
                  </a:cubicBezTo>
                  <a:cubicBezTo>
                    <a:pt x="34" y="33"/>
                    <a:pt x="34" y="34"/>
                    <a:pt x="33" y="38"/>
                  </a:cubicBezTo>
                  <a:cubicBezTo>
                    <a:pt x="35" y="37"/>
                    <a:pt x="35" y="37"/>
                    <a:pt x="35" y="37"/>
                  </a:cubicBezTo>
                  <a:cubicBezTo>
                    <a:pt x="33" y="42"/>
                    <a:pt x="33" y="42"/>
                    <a:pt x="33" y="42"/>
                  </a:cubicBezTo>
                  <a:cubicBezTo>
                    <a:pt x="35" y="37"/>
                    <a:pt x="35" y="41"/>
                    <a:pt x="36" y="34"/>
                  </a:cubicBezTo>
                  <a:cubicBezTo>
                    <a:pt x="36" y="35"/>
                    <a:pt x="36" y="36"/>
                    <a:pt x="36" y="36"/>
                  </a:cubicBezTo>
                  <a:cubicBezTo>
                    <a:pt x="36" y="34"/>
                    <a:pt x="37" y="30"/>
                    <a:pt x="38" y="31"/>
                  </a:cubicBezTo>
                  <a:cubicBezTo>
                    <a:pt x="38" y="32"/>
                    <a:pt x="37" y="33"/>
                    <a:pt x="37" y="35"/>
                  </a:cubicBezTo>
                  <a:cubicBezTo>
                    <a:pt x="38" y="32"/>
                    <a:pt x="37" y="36"/>
                    <a:pt x="38" y="35"/>
                  </a:cubicBezTo>
                  <a:cubicBezTo>
                    <a:pt x="38" y="32"/>
                    <a:pt x="38" y="32"/>
                    <a:pt x="38" y="32"/>
                  </a:cubicBezTo>
                  <a:cubicBezTo>
                    <a:pt x="40" y="29"/>
                    <a:pt x="39" y="32"/>
                    <a:pt x="41" y="30"/>
                  </a:cubicBezTo>
                  <a:cubicBezTo>
                    <a:pt x="39" y="32"/>
                    <a:pt x="39" y="34"/>
                    <a:pt x="39" y="36"/>
                  </a:cubicBezTo>
                  <a:cubicBezTo>
                    <a:pt x="39" y="36"/>
                    <a:pt x="39" y="36"/>
                    <a:pt x="39" y="36"/>
                  </a:cubicBezTo>
                  <a:cubicBezTo>
                    <a:pt x="39" y="35"/>
                    <a:pt x="41" y="33"/>
                    <a:pt x="40" y="35"/>
                  </a:cubicBezTo>
                  <a:cubicBezTo>
                    <a:pt x="39" y="40"/>
                    <a:pt x="39" y="40"/>
                    <a:pt x="39" y="40"/>
                  </a:cubicBezTo>
                  <a:cubicBezTo>
                    <a:pt x="40" y="37"/>
                    <a:pt x="40" y="37"/>
                    <a:pt x="40" y="37"/>
                  </a:cubicBezTo>
                  <a:cubicBezTo>
                    <a:pt x="41" y="37"/>
                    <a:pt x="40" y="39"/>
                    <a:pt x="40" y="40"/>
                  </a:cubicBezTo>
                  <a:cubicBezTo>
                    <a:pt x="41" y="43"/>
                    <a:pt x="42" y="29"/>
                    <a:pt x="44" y="35"/>
                  </a:cubicBezTo>
                  <a:cubicBezTo>
                    <a:pt x="43" y="36"/>
                    <a:pt x="43" y="38"/>
                    <a:pt x="42" y="36"/>
                  </a:cubicBezTo>
                  <a:cubicBezTo>
                    <a:pt x="41" y="39"/>
                    <a:pt x="41" y="41"/>
                    <a:pt x="42" y="42"/>
                  </a:cubicBezTo>
                  <a:cubicBezTo>
                    <a:pt x="41" y="43"/>
                    <a:pt x="41" y="43"/>
                    <a:pt x="41" y="43"/>
                  </a:cubicBezTo>
                  <a:cubicBezTo>
                    <a:pt x="43" y="43"/>
                    <a:pt x="45" y="44"/>
                    <a:pt x="46" y="41"/>
                  </a:cubicBezTo>
                  <a:close/>
                </a:path>
              </a:pathLst>
            </a:custGeom>
            <a:grp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Freeform 334">
              <a:extLst>
                <a:ext uri="{FF2B5EF4-FFF2-40B4-BE49-F238E27FC236}">
                  <a16:creationId xmlns:a16="http://schemas.microsoft.com/office/drawing/2014/main" xmlns="" id="{E875735B-417C-49E3-A9B3-F2A045DC1836}"/>
                </a:ext>
              </a:extLst>
            </p:cNvPr>
            <p:cNvSpPr>
              <a:spLocks/>
            </p:cNvSpPr>
            <p:nvPr/>
          </p:nvSpPr>
          <p:spPr bwMode="auto">
            <a:xfrm rot="10695444" flipH="1">
              <a:off x="2668880" y="3981570"/>
              <a:ext cx="147507" cy="191154"/>
            </a:xfrm>
            <a:custGeom>
              <a:avLst/>
              <a:gdLst/>
              <a:ahLst/>
              <a:cxnLst>
                <a:cxn ang="0">
                  <a:pos x="50" y="33"/>
                </a:cxn>
                <a:cxn ang="0">
                  <a:pos x="49" y="37"/>
                </a:cxn>
                <a:cxn ang="0">
                  <a:pos x="44" y="38"/>
                </a:cxn>
                <a:cxn ang="0">
                  <a:pos x="46" y="47"/>
                </a:cxn>
                <a:cxn ang="0">
                  <a:pos x="37" y="54"/>
                </a:cxn>
                <a:cxn ang="0">
                  <a:pos x="38" y="59"/>
                </a:cxn>
                <a:cxn ang="0">
                  <a:pos x="35" y="61"/>
                </a:cxn>
                <a:cxn ang="0">
                  <a:pos x="34" y="65"/>
                </a:cxn>
                <a:cxn ang="0">
                  <a:pos x="28" y="68"/>
                </a:cxn>
                <a:cxn ang="0">
                  <a:pos x="27" y="73"/>
                </a:cxn>
                <a:cxn ang="0">
                  <a:pos x="30" y="78"/>
                </a:cxn>
                <a:cxn ang="0">
                  <a:pos x="26" y="81"/>
                </a:cxn>
                <a:cxn ang="0">
                  <a:pos x="34" y="94"/>
                </a:cxn>
                <a:cxn ang="0">
                  <a:pos x="23" y="90"/>
                </a:cxn>
                <a:cxn ang="0">
                  <a:pos x="29" y="100"/>
                </a:cxn>
                <a:cxn ang="0">
                  <a:pos x="19" y="101"/>
                </a:cxn>
                <a:cxn ang="0">
                  <a:pos x="13" y="104"/>
                </a:cxn>
                <a:cxn ang="0">
                  <a:pos x="14" y="113"/>
                </a:cxn>
                <a:cxn ang="0">
                  <a:pos x="15" y="123"/>
                </a:cxn>
                <a:cxn ang="0">
                  <a:pos x="14" y="134"/>
                </a:cxn>
                <a:cxn ang="0">
                  <a:pos x="4" y="136"/>
                </a:cxn>
                <a:cxn ang="0">
                  <a:pos x="6" y="141"/>
                </a:cxn>
                <a:cxn ang="0">
                  <a:pos x="4" y="143"/>
                </a:cxn>
                <a:cxn ang="0">
                  <a:pos x="9" y="151"/>
                </a:cxn>
                <a:cxn ang="0">
                  <a:pos x="7" y="155"/>
                </a:cxn>
                <a:cxn ang="0">
                  <a:pos x="7" y="151"/>
                </a:cxn>
                <a:cxn ang="0">
                  <a:pos x="18" y="144"/>
                </a:cxn>
                <a:cxn ang="0">
                  <a:pos x="21" y="132"/>
                </a:cxn>
                <a:cxn ang="0">
                  <a:pos x="26" y="134"/>
                </a:cxn>
                <a:cxn ang="0">
                  <a:pos x="31" y="124"/>
                </a:cxn>
                <a:cxn ang="0">
                  <a:pos x="36" y="117"/>
                </a:cxn>
                <a:cxn ang="0">
                  <a:pos x="38" y="112"/>
                </a:cxn>
                <a:cxn ang="0">
                  <a:pos x="37" y="108"/>
                </a:cxn>
                <a:cxn ang="0">
                  <a:pos x="43" y="105"/>
                </a:cxn>
                <a:cxn ang="0">
                  <a:pos x="43" y="101"/>
                </a:cxn>
                <a:cxn ang="0">
                  <a:pos x="53" y="90"/>
                </a:cxn>
                <a:cxn ang="0">
                  <a:pos x="54" y="84"/>
                </a:cxn>
                <a:cxn ang="0">
                  <a:pos x="60" y="78"/>
                </a:cxn>
                <a:cxn ang="0">
                  <a:pos x="63" y="74"/>
                </a:cxn>
                <a:cxn ang="0">
                  <a:pos x="69" y="60"/>
                </a:cxn>
                <a:cxn ang="0">
                  <a:pos x="70" y="56"/>
                </a:cxn>
                <a:cxn ang="0">
                  <a:pos x="79" y="48"/>
                </a:cxn>
                <a:cxn ang="0">
                  <a:pos x="83" y="43"/>
                </a:cxn>
                <a:cxn ang="0">
                  <a:pos x="81" y="39"/>
                </a:cxn>
                <a:cxn ang="0">
                  <a:pos x="86" y="36"/>
                </a:cxn>
                <a:cxn ang="0">
                  <a:pos x="87" y="27"/>
                </a:cxn>
                <a:cxn ang="0">
                  <a:pos x="95" y="24"/>
                </a:cxn>
                <a:cxn ang="0">
                  <a:pos x="96" y="19"/>
                </a:cxn>
                <a:cxn ang="0">
                  <a:pos x="76" y="2"/>
                </a:cxn>
                <a:cxn ang="0">
                  <a:pos x="72" y="2"/>
                </a:cxn>
                <a:cxn ang="0">
                  <a:pos x="73" y="8"/>
                </a:cxn>
                <a:cxn ang="0">
                  <a:pos x="71" y="10"/>
                </a:cxn>
                <a:cxn ang="0">
                  <a:pos x="67" y="12"/>
                </a:cxn>
                <a:cxn ang="0">
                  <a:pos x="69" y="18"/>
                </a:cxn>
                <a:cxn ang="0">
                  <a:pos x="60" y="16"/>
                </a:cxn>
                <a:cxn ang="0">
                  <a:pos x="63" y="25"/>
                </a:cxn>
                <a:cxn ang="0">
                  <a:pos x="65" y="27"/>
                </a:cxn>
                <a:cxn ang="0">
                  <a:pos x="57" y="25"/>
                </a:cxn>
                <a:cxn ang="0">
                  <a:pos x="55" y="26"/>
                </a:cxn>
              </a:cxnLst>
              <a:rect l="0" t="0" r="r" b="b"/>
              <a:pathLst>
                <a:path w="99" h="155">
                  <a:moveTo>
                    <a:pt x="55" y="30"/>
                  </a:moveTo>
                  <a:cubicBezTo>
                    <a:pt x="54" y="30"/>
                    <a:pt x="53" y="29"/>
                    <a:pt x="52" y="28"/>
                  </a:cubicBezTo>
                  <a:cubicBezTo>
                    <a:pt x="49" y="28"/>
                    <a:pt x="53" y="31"/>
                    <a:pt x="50" y="30"/>
                  </a:cubicBezTo>
                  <a:cubicBezTo>
                    <a:pt x="52" y="31"/>
                    <a:pt x="52" y="31"/>
                    <a:pt x="52" y="31"/>
                  </a:cubicBezTo>
                  <a:cubicBezTo>
                    <a:pt x="54" y="33"/>
                    <a:pt x="53" y="34"/>
                    <a:pt x="50" y="33"/>
                  </a:cubicBezTo>
                  <a:cubicBezTo>
                    <a:pt x="49" y="32"/>
                    <a:pt x="49" y="32"/>
                    <a:pt x="49" y="32"/>
                  </a:cubicBezTo>
                  <a:cubicBezTo>
                    <a:pt x="51" y="35"/>
                    <a:pt x="46" y="33"/>
                    <a:pt x="48" y="34"/>
                  </a:cubicBezTo>
                  <a:cubicBezTo>
                    <a:pt x="49" y="35"/>
                    <a:pt x="50" y="36"/>
                    <a:pt x="52" y="36"/>
                  </a:cubicBezTo>
                  <a:cubicBezTo>
                    <a:pt x="53" y="39"/>
                    <a:pt x="53" y="39"/>
                    <a:pt x="53" y="39"/>
                  </a:cubicBezTo>
                  <a:cubicBezTo>
                    <a:pt x="49" y="37"/>
                    <a:pt x="49" y="37"/>
                    <a:pt x="49" y="37"/>
                  </a:cubicBezTo>
                  <a:cubicBezTo>
                    <a:pt x="50" y="39"/>
                    <a:pt x="50" y="39"/>
                    <a:pt x="50" y="39"/>
                  </a:cubicBezTo>
                  <a:cubicBezTo>
                    <a:pt x="52" y="39"/>
                    <a:pt x="47" y="39"/>
                    <a:pt x="52" y="42"/>
                  </a:cubicBezTo>
                  <a:cubicBezTo>
                    <a:pt x="50" y="41"/>
                    <a:pt x="48" y="39"/>
                    <a:pt x="47" y="38"/>
                  </a:cubicBezTo>
                  <a:cubicBezTo>
                    <a:pt x="48" y="39"/>
                    <a:pt x="46" y="38"/>
                    <a:pt x="48" y="40"/>
                  </a:cubicBezTo>
                  <a:cubicBezTo>
                    <a:pt x="44" y="38"/>
                    <a:pt x="44" y="38"/>
                    <a:pt x="44" y="38"/>
                  </a:cubicBezTo>
                  <a:cubicBezTo>
                    <a:pt x="46" y="41"/>
                    <a:pt x="46" y="41"/>
                    <a:pt x="46" y="41"/>
                  </a:cubicBezTo>
                  <a:cubicBezTo>
                    <a:pt x="45" y="41"/>
                    <a:pt x="45" y="41"/>
                    <a:pt x="45" y="41"/>
                  </a:cubicBezTo>
                  <a:cubicBezTo>
                    <a:pt x="48" y="43"/>
                    <a:pt x="42" y="41"/>
                    <a:pt x="47" y="45"/>
                  </a:cubicBezTo>
                  <a:cubicBezTo>
                    <a:pt x="47" y="45"/>
                    <a:pt x="47" y="45"/>
                    <a:pt x="47" y="45"/>
                  </a:cubicBezTo>
                  <a:cubicBezTo>
                    <a:pt x="49" y="47"/>
                    <a:pt x="47" y="47"/>
                    <a:pt x="46" y="47"/>
                  </a:cubicBezTo>
                  <a:cubicBezTo>
                    <a:pt x="46" y="48"/>
                    <a:pt x="49" y="49"/>
                    <a:pt x="51" y="50"/>
                  </a:cubicBezTo>
                  <a:cubicBezTo>
                    <a:pt x="49" y="52"/>
                    <a:pt x="49" y="51"/>
                    <a:pt x="53" y="56"/>
                  </a:cubicBezTo>
                  <a:cubicBezTo>
                    <a:pt x="47" y="54"/>
                    <a:pt x="46" y="50"/>
                    <a:pt x="42" y="49"/>
                  </a:cubicBezTo>
                  <a:cubicBezTo>
                    <a:pt x="44" y="51"/>
                    <a:pt x="45" y="53"/>
                    <a:pt x="46" y="54"/>
                  </a:cubicBezTo>
                  <a:cubicBezTo>
                    <a:pt x="43" y="54"/>
                    <a:pt x="41" y="55"/>
                    <a:pt x="37" y="54"/>
                  </a:cubicBezTo>
                  <a:cubicBezTo>
                    <a:pt x="40" y="56"/>
                    <a:pt x="40" y="56"/>
                    <a:pt x="40" y="56"/>
                  </a:cubicBezTo>
                  <a:cubicBezTo>
                    <a:pt x="41" y="58"/>
                    <a:pt x="41" y="58"/>
                    <a:pt x="41" y="58"/>
                  </a:cubicBezTo>
                  <a:cubicBezTo>
                    <a:pt x="37" y="54"/>
                    <a:pt x="37" y="54"/>
                    <a:pt x="37" y="54"/>
                  </a:cubicBezTo>
                  <a:cubicBezTo>
                    <a:pt x="38" y="55"/>
                    <a:pt x="40" y="57"/>
                    <a:pt x="41" y="58"/>
                  </a:cubicBezTo>
                  <a:cubicBezTo>
                    <a:pt x="43" y="62"/>
                    <a:pt x="34" y="55"/>
                    <a:pt x="38" y="59"/>
                  </a:cubicBezTo>
                  <a:cubicBezTo>
                    <a:pt x="37" y="58"/>
                    <a:pt x="37" y="58"/>
                    <a:pt x="37" y="58"/>
                  </a:cubicBezTo>
                  <a:cubicBezTo>
                    <a:pt x="39" y="60"/>
                    <a:pt x="38" y="61"/>
                    <a:pt x="38" y="62"/>
                  </a:cubicBezTo>
                  <a:cubicBezTo>
                    <a:pt x="34" y="59"/>
                    <a:pt x="34" y="59"/>
                    <a:pt x="34" y="59"/>
                  </a:cubicBezTo>
                  <a:cubicBezTo>
                    <a:pt x="35" y="59"/>
                    <a:pt x="35" y="59"/>
                    <a:pt x="35" y="59"/>
                  </a:cubicBezTo>
                  <a:cubicBezTo>
                    <a:pt x="31" y="57"/>
                    <a:pt x="35" y="61"/>
                    <a:pt x="35" y="61"/>
                  </a:cubicBezTo>
                  <a:cubicBezTo>
                    <a:pt x="36" y="63"/>
                    <a:pt x="39" y="64"/>
                    <a:pt x="40" y="65"/>
                  </a:cubicBezTo>
                  <a:cubicBezTo>
                    <a:pt x="40" y="66"/>
                    <a:pt x="41" y="67"/>
                    <a:pt x="40" y="66"/>
                  </a:cubicBezTo>
                  <a:cubicBezTo>
                    <a:pt x="38" y="66"/>
                    <a:pt x="35" y="63"/>
                    <a:pt x="33" y="62"/>
                  </a:cubicBezTo>
                  <a:cubicBezTo>
                    <a:pt x="37" y="65"/>
                    <a:pt x="37" y="65"/>
                    <a:pt x="38" y="67"/>
                  </a:cubicBezTo>
                  <a:cubicBezTo>
                    <a:pt x="36" y="66"/>
                    <a:pt x="35" y="65"/>
                    <a:pt x="34" y="65"/>
                  </a:cubicBezTo>
                  <a:cubicBezTo>
                    <a:pt x="35" y="66"/>
                    <a:pt x="36" y="66"/>
                    <a:pt x="37" y="67"/>
                  </a:cubicBezTo>
                  <a:cubicBezTo>
                    <a:pt x="35" y="66"/>
                    <a:pt x="35" y="66"/>
                    <a:pt x="35" y="66"/>
                  </a:cubicBezTo>
                  <a:cubicBezTo>
                    <a:pt x="31" y="66"/>
                    <a:pt x="41" y="72"/>
                    <a:pt x="39" y="73"/>
                  </a:cubicBezTo>
                  <a:cubicBezTo>
                    <a:pt x="37" y="71"/>
                    <a:pt x="39" y="75"/>
                    <a:pt x="36" y="74"/>
                  </a:cubicBezTo>
                  <a:cubicBezTo>
                    <a:pt x="36" y="73"/>
                    <a:pt x="30" y="70"/>
                    <a:pt x="28" y="68"/>
                  </a:cubicBezTo>
                  <a:cubicBezTo>
                    <a:pt x="25" y="69"/>
                    <a:pt x="32" y="72"/>
                    <a:pt x="33" y="73"/>
                  </a:cubicBezTo>
                  <a:cubicBezTo>
                    <a:pt x="28" y="70"/>
                    <a:pt x="28" y="70"/>
                    <a:pt x="28" y="70"/>
                  </a:cubicBezTo>
                  <a:cubicBezTo>
                    <a:pt x="29" y="72"/>
                    <a:pt x="30" y="72"/>
                    <a:pt x="31" y="74"/>
                  </a:cubicBezTo>
                  <a:cubicBezTo>
                    <a:pt x="30" y="73"/>
                    <a:pt x="30" y="73"/>
                    <a:pt x="28" y="72"/>
                  </a:cubicBezTo>
                  <a:cubicBezTo>
                    <a:pt x="27" y="73"/>
                    <a:pt x="28" y="73"/>
                    <a:pt x="27" y="73"/>
                  </a:cubicBezTo>
                  <a:cubicBezTo>
                    <a:pt x="31" y="76"/>
                    <a:pt x="31" y="76"/>
                    <a:pt x="31" y="76"/>
                  </a:cubicBezTo>
                  <a:cubicBezTo>
                    <a:pt x="32" y="77"/>
                    <a:pt x="29" y="76"/>
                    <a:pt x="28" y="76"/>
                  </a:cubicBezTo>
                  <a:cubicBezTo>
                    <a:pt x="28" y="75"/>
                    <a:pt x="29" y="75"/>
                    <a:pt x="28" y="75"/>
                  </a:cubicBezTo>
                  <a:cubicBezTo>
                    <a:pt x="24" y="73"/>
                    <a:pt x="30" y="77"/>
                    <a:pt x="26" y="75"/>
                  </a:cubicBezTo>
                  <a:cubicBezTo>
                    <a:pt x="28" y="76"/>
                    <a:pt x="30" y="77"/>
                    <a:pt x="30" y="78"/>
                  </a:cubicBezTo>
                  <a:cubicBezTo>
                    <a:pt x="27" y="76"/>
                    <a:pt x="27" y="77"/>
                    <a:pt x="25" y="76"/>
                  </a:cubicBezTo>
                  <a:cubicBezTo>
                    <a:pt x="28" y="77"/>
                    <a:pt x="26" y="78"/>
                    <a:pt x="29" y="80"/>
                  </a:cubicBezTo>
                  <a:cubicBezTo>
                    <a:pt x="26" y="79"/>
                    <a:pt x="27" y="78"/>
                    <a:pt x="25" y="77"/>
                  </a:cubicBezTo>
                  <a:cubicBezTo>
                    <a:pt x="29" y="80"/>
                    <a:pt x="24" y="79"/>
                    <a:pt x="26" y="81"/>
                  </a:cubicBezTo>
                  <a:cubicBezTo>
                    <a:pt x="26" y="81"/>
                    <a:pt x="26" y="81"/>
                    <a:pt x="26" y="81"/>
                  </a:cubicBezTo>
                  <a:cubicBezTo>
                    <a:pt x="28" y="83"/>
                    <a:pt x="28" y="84"/>
                    <a:pt x="30" y="87"/>
                  </a:cubicBezTo>
                  <a:cubicBezTo>
                    <a:pt x="28" y="85"/>
                    <a:pt x="28" y="85"/>
                    <a:pt x="28" y="85"/>
                  </a:cubicBezTo>
                  <a:cubicBezTo>
                    <a:pt x="26" y="85"/>
                    <a:pt x="33" y="89"/>
                    <a:pt x="33" y="90"/>
                  </a:cubicBezTo>
                  <a:cubicBezTo>
                    <a:pt x="29" y="87"/>
                    <a:pt x="32" y="92"/>
                    <a:pt x="28" y="89"/>
                  </a:cubicBezTo>
                  <a:cubicBezTo>
                    <a:pt x="30" y="91"/>
                    <a:pt x="30" y="92"/>
                    <a:pt x="34" y="94"/>
                  </a:cubicBezTo>
                  <a:cubicBezTo>
                    <a:pt x="31" y="93"/>
                    <a:pt x="29" y="90"/>
                    <a:pt x="27" y="90"/>
                  </a:cubicBezTo>
                  <a:cubicBezTo>
                    <a:pt x="29" y="92"/>
                    <a:pt x="29" y="92"/>
                    <a:pt x="29" y="92"/>
                  </a:cubicBezTo>
                  <a:cubicBezTo>
                    <a:pt x="27" y="91"/>
                    <a:pt x="27" y="91"/>
                    <a:pt x="27" y="91"/>
                  </a:cubicBezTo>
                  <a:cubicBezTo>
                    <a:pt x="28" y="92"/>
                    <a:pt x="28" y="93"/>
                    <a:pt x="29" y="93"/>
                  </a:cubicBezTo>
                  <a:cubicBezTo>
                    <a:pt x="27" y="92"/>
                    <a:pt x="24" y="91"/>
                    <a:pt x="23" y="90"/>
                  </a:cubicBezTo>
                  <a:cubicBezTo>
                    <a:pt x="23" y="91"/>
                    <a:pt x="20" y="90"/>
                    <a:pt x="22" y="92"/>
                  </a:cubicBezTo>
                  <a:cubicBezTo>
                    <a:pt x="21" y="91"/>
                    <a:pt x="21" y="91"/>
                    <a:pt x="21" y="91"/>
                  </a:cubicBezTo>
                  <a:cubicBezTo>
                    <a:pt x="25" y="95"/>
                    <a:pt x="21" y="93"/>
                    <a:pt x="26" y="97"/>
                  </a:cubicBezTo>
                  <a:cubicBezTo>
                    <a:pt x="23" y="95"/>
                    <a:pt x="23" y="95"/>
                    <a:pt x="23" y="95"/>
                  </a:cubicBezTo>
                  <a:cubicBezTo>
                    <a:pt x="23" y="96"/>
                    <a:pt x="28" y="99"/>
                    <a:pt x="29" y="100"/>
                  </a:cubicBezTo>
                  <a:cubicBezTo>
                    <a:pt x="29" y="101"/>
                    <a:pt x="29" y="102"/>
                    <a:pt x="29" y="102"/>
                  </a:cubicBezTo>
                  <a:cubicBezTo>
                    <a:pt x="26" y="99"/>
                    <a:pt x="25" y="100"/>
                    <a:pt x="23" y="99"/>
                  </a:cubicBezTo>
                  <a:cubicBezTo>
                    <a:pt x="22" y="99"/>
                    <a:pt x="22" y="101"/>
                    <a:pt x="24" y="102"/>
                  </a:cubicBezTo>
                  <a:cubicBezTo>
                    <a:pt x="22" y="100"/>
                    <a:pt x="20" y="99"/>
                    <a:pt x="20" y="98"/>
                  </a:cubicBezTo>
                  <a:cubicBezTo>
                    <a:pt x="15" y="96"/>
                    <a:pt x="20" y="100"/>
                    <a:pt x="19" y="101"/>
                  </a:cubicBezTo>
                  <a:cubicBezTo>
                    <a:pt x="17" y="100"/>
                    <a:pt x="17" y="100"/>
                    <a:pt x="17" y="100"/>
                  </a:cubicBezTo>
                  <a:cubicBezTo>
                    <a:pt x="18" y="102"/>
                    <a:pt x="21" y="104"/>
                    <a:pt x="25" y="107"/>
                  </a:cubicBezTo>
                  <a:cubicBezTo>
                    <a:pt x="22" y="106"/>
                    <a:pt x="21" y="105"/>
                    <a:pt x="19" y="103"/>
                  </a:cubicBezTo>
                  <a:cubicBezTo>
                    <a:pt x="17" y="103"/>
                    <a:pt x="18" y="105"/>
                    <a:pt x="17" y="106"/>
                  </a:cubicBezTo>
                  <a:cubicBezTo>
                    <a:pt x="15" y="105"/>
                    <a:pt x="13" y="104"/>
                    <a:pt x="13" y="104"/>
                  </a:cubicBezTo>
                  <a:cubicBezTo>
                    <a:pt x="14" y="106"/>
                    <a:pt x="11" y="106"/>
                    <a:pt x="16" y="109"/>
                  </a:cubicBezTo>
                  <a:cubicBezTo>
                    <a:pt x="14" y="108"/>
                    <a:pt x="14" y="109"/>
                    <a:pt x="13" y="109"/>
                  </a:cubicBezTo>
                  <a:cubicBezTo>
                    <a:pt x="14" y="109"/>
                    <a:pt x="15" y="110"/>
                    <a:pt x="15" y="110"/>
                  </a:cubicBezTo>
                  <a:cubicBezTo>
                    <a:pt x="17" y="112"/>
                    <a:pt x="18" y="115"/>
                    <a:pt x="15" y="114"/>
                  </a:cubicBezTo>
                  <a:cubicBezTo>
                    <a:pt x="14" y="113"/>
                    <a:pt x="14" y="113"/>
                    <a:pt x="14" y="113"/>
                  </a:cubicBezTo>
                  <a:cubicBezTo>
                    <a:pt x="12" y="114"/>
                    <a:pt x="20" y="120"/>
                    <a:pt x="15" y="120"/>
                  </a:cubicBezTo>
                  <a:cubicBezTo>
                    <a:pt x="14" y="120"/>
                    <a:pt x="12" y="117"/>
                    <a:pt x="11" y="118"/>
                  </a:cubicBezTo>
                  <a:cubicBezTo>
                    <a:pt x="13" y="120"/>
                    <a:pt x="17" y="122"/>
                    <a:pt x="15" y="122"/>
                  </a:cubicBezTo>
                  <a:cubicBezTo>
                    <a:pt x="12" y="120"/>
                    <a:pt x="12" y="120"/>
                    <a:pt x="12" y="120"/>
                  </a:cubicBezTo>
                  <a:cubicBezTo>
                    <a:pt x="15" y="123"/>
                    <a:pt x="15" y="123"/>
                    <a:pt x="15" y="123"/>
                  </a:cubicBezTo>
                  <a:cubicBezTo>
                    <a:pt x="18" y="124"/>
                    <a:pt x="17" y="122"/>
                    <a:pt x="20" y="125"/>
                  </a:cubicBezTo>
                  <a:cubicBezTo>
                    <a:pt x="16" y="124"/>
                    <a:pt x="23" y="127"/>
                    <a:pt x="18" y="126"/>
                  </a:cubicBezTo>
                  <a:cubicBezTo>
                    <a:pt x="18" y="126"/>
                    <a:pt x="16" y="124"/>
                    <a:pt x="15" y="123"/>
                  </a:cubicBezTo>
                  <a:cubicBezTo>
                    <a:pt x="10" y="123"/>
                    <a:pt x="16" y="128"/>
                    <a:pt x="11" y="127"/>
                  </a:cubicBezTo>
                  <a:cubicBezTo>
                    <a:pt x="13" y="130"/>
                    <a:pt x="12" y="132"/>
                    <a:pt x="14" y="134"/>
                  </a:cubicBezTo>
                  <a:cubicBezTo>
                    <a:pt x="11" y="132"/>
                    <a:pt x="8" y="130"/>
                    <a:pt x="6" y="128"/>
                  </a:cubicBezTo>
                  <a:cubicBezTo>
                    <a:pt x="5" y="128"/>
                    <a:pt x="12" y="133"/>
                    <a:pt x="7" y="131"/>
                  </a:cubicBezTo>
                  <a:cubicBezTo>
                    <a:pt x="11" y="134"/>
                    <a:pt x="8" y="135"/>
                    <a:pt x="15" y="139"/>
                  </a:cubicBezTo>
                  <a:cubicBezTo>
                    <a:pt x="13" y="138"/>
                    <a:pt x="14" y="140"/>
                    <a:pt x="11" y="137"/>
                  </a:cubicBezTo>
                  <a:cubicBezTo>
                    <a:pt x="12" y="140"/>
                    <a:pt x="5" y="135"/>
                    <a:pt x="4" y="136"/>
                  </a:cubicBezTo>
                  <a:cubicBezTo>
                    <a:pt x="4" y="136"/>
                    <a:pt x="8" y="138"/>
                    <a:pt x="8" y="139"/>
                  </a:cubicBezTo>
                  <a:cubicBezTo>
                    <a:pt x="7" y="138"/>
                    <a:pt x="7" y="138"/>
                    <a:pt x="7" y="138"/>
                  </a:cubicBezTo>
                  <a:cubicBezTo>
                    <a:pt x="8" y="139"/>
                    <a:pt x="8" y="139"/>
                    <a:pt x="8" y="139"/>
                  </a:cubicBezTo>
                  <a:cubicBezTo>
                    <a:pt x="7" y="139"/>
                    <a:pt x="5" y="137"/>
                    <a:pt x="4" y="136"/>
                  </a:cubicBezTo>
                  <a:cubicBezTo>
                    <a:pt x="2" y="136"/>
                    <a:pt x="6" y="140"/>
                    <a:pt x="6" y="141"/>
                  </a:cubicBezTo>
                  <a:cubicBezTo>
                    <a:pt x="5" y="140"/>
                    <a:pt x="5" y="140"/>
                    <a:pt x="5" y="140"/>
                  </a:cubicBezTo>
                  <a:cubicBezTo>
                    <a:pt x="4" y="142"/>
                    <a:pt x="4" y="142"/>
                    <a:pt x="4" y="142"/>
                  </a:cubicBezTo>
                  <a:cubicBezTo>
                    <a:pt x="4" y="141"/>
                    <a:pt x="4" y="141"/>
                    <a:pt x="4" y="141"/>
                  </a:cubicBezTo>
                  <a:cubicBezTo>
                    <a:pt x="5" y="144"/>
                    <a:pt x="5" y="144"/>
                    <a:pt x="5" y="144"/>
                  </a:cubicBezTo>
                  <a:cubicBezTo>
                    <a:pt x="4" y="143"/>
                    <a:pt x="4" y="143"/>
                    <a:pt x="4" y="143"/>
                  </a:cubicBezTo>
                  <a:cubicBezTo>
                    <a:pt x="4" y="143"/>
                    <a:pt x="5" y="144"/>
                    <a:pt x="5" y="144"/>
                  </a:cubicBezTo>
                  <a:cubicBezTo>
                    <a:pt x="3" y="143"/>
                    <a:pt x="3" y="143"/>
                    <a:pt x="3" y="143"/>
                  </a:cubicBezTo>
                  <a:cubicBezTo>
                    <a:pt x="6" y="145"/>
                    <a:pt x="7" y="147"/>
                    <a:pt x="7" y="148"/>
                  </a:cubicBezTo>
                  <a:cubicBezTo>
                    <a:pt x="6" y="147"/>
                    <a:pt x="6" y="147"/>
                    <a:pt x="6" y="147"/>
                  </a:cubicBezTo>
                  <a:cubicBezTo>
                    <a:pt x="9" y="151"/>
                    <a:pt x="9" y="151"/>
                    <a:pt x="9" y="151"/>
                  </a:cubicBezTo>
                  <a:cubicBezTo>
                    <a:pt x="6" y="150"/>
                    <a:pt x="5" y="147"/>
                    <a:pt x="6" y="149"/>
                  </a:cubicBezTo>
                  <a:cubicBezTo>
                    <a:pt x="2" y="147"/>
                    <a:pt x="2" y="147"/>
                    <a:pt x="2" y="147"/>
                  </a:cubicBezTo>
                  <a:cubicBezTo>
                    <a:pt x="3" y="149"/>
                    <a:pt x="0" y="147"/>
                    <a:pt x="1" y="149"/>
                  </a:cubicBezTo>
                  <a:cubicBezTo>
                    <a:pt x="4" y="150"/>
                    <a:pt x="4" y="149"/>
                    <a:pt x="5" y="151"/>
                  </a:cubicBezTo>
                  <a:cubicBezTo>
                    <a:pt x="0" y="149"/>
                    <a:pt x="6" y="153"/>
                    <a:pt x="7" y="155"/>
                  </a:cubicBezTo>
                  <a:cubicBezTo>
                    <a:pt x="7" y="154"/>
                    <a:pt x="7" y="154"/>
                    <a:pt x="5" y="152"/>
                  </a:cubicBezTo>
                  <a:cubicBezTo>
                    <a:pt x="6" y="152"/>
                    <a:pt x="8" y="153"/>
                    <a:pt x="8" y="153"/>
                  </a:cubicBezTo>
                  <a:cubicBezTo>
                    <a:pt x="6" y="151"/>
                    <a:pt x="6" y="151"/>
                    <a:pt x="6" y="151"/>
                  </a:cubicBezTo>
                  <a:cubicBezTo>
                    <a:pt x="9" y="153"/>
                    <a:pt x="9" y="153"/>
                    <a:pt x="9" y="153"/>
                  </a:cubicBezTo>
                  <a:cubicBezTo>
                    <a:pt x="7" y="151"/>
                    <a:pt x="7" y="151"/>
                    <a:pt x="7" y="151"/>
                  </a:cubicBezTo>
                  <a:cubicBezTo>
                    <a:pt x="10" y="153"/>
                    <a:pt x="8" y="150"/>
                    <a:pt x="11" y="152"/>
                  </a:cubicBezTo>
                  <a:cubicBezTo>
                    <a:pt x="10" y="151"/>
                    <a:pt x="13" y="152"/>
                    <a:pt x="10" y="149"/>
                  </a:cubicBezTo>
                  <a:cubicBezTo>
                    <a:pt x="12" y="150"/>
                    <a:pt x="12" y="151"/>
                    <a:pt x="13" y="151"/>
                  </a:cubicBezTo>
                  <a:cubicBezTo>
                    <a:pt x="12" y="147"/>
                    <a:pt x="14" y="144"/>
                    <a:pt x="17" y="142"/>
                  </a:cubicBezTo>
                  <a:cubicBezTo>
                    <a:pt x="18" y="144"/>
                    <a:pt x="18" y="144"/>
                    <a:pt x="18" y="144"/>
                  </a:cubicBezTo>
                  <a:cubicBezTo>
                    <a:pt x="17" y="142"/>
                    <a:pt x="16" y="141"/>
                    <a:pt x="15" y="140"/>
                  </a:cubicBezTo>
                  <a:cubicBezTo>
                    <a:pt x="17" y="142"/>
                    <a:pt x="22" y="142"/>
                    <a:pt x="17" y="138"/>
                  </a:cubicBezTo>
                  <a:cubicBezTo>
                    <a:pt x="18" y="138"/>
                    <a:pt x="18" y="139"/>
                    <a:pt x="19" y="139"/>
                  </a:cubicBezTo>
                  <a:cubicBezTo>
                    <a:pt x="19" y="138"/>
                    <a:pt x="23" y="138"/>
                    <a:pt x="23" y="137"/>
                  </a:cubicBezTo>
                  <a:cubicBezTo>
                    <a:pt x="19" y="133"/>
                    <a:pt x="28" y="137"/>
                    <a:pt x="21" y="132"/>
                  </a:cubicBezTo>
                  <a:cubicBezTo>
                    <a:pt x="22" y="133"/>
                    <a:pt x="22" y="133"/>
                    <a:pt x="22" y="133"/>
                  </a:cubicBezTo>
                  <a:cubicBezTo>
                    <a:pt x="20" y="132"/>
                    <a:pt x="18" y="129"/>
                    <a:pt x="16" y="128"/>
                  </a:cubicBezTo>
                  <a:cubicBezTo>
                    <a:pt x="21" y="131"/>
                    <a:pt x="20" y="130"/>
                    <a:pt x="24" y="132"/>
                  </a:cubicBezTo>
                  <a:cubicBezTo>
                    <a:pt x="22" y="132"/>
                    <a:pt x="22" y="132"/>
                    <a:pt x="22" y="132"/>
                  </a:cubicBezTo>
                  <a:cubicBezTo>
                    <a:pt x="26" y="134"/>
                    <a:pt x="26" y="134"/>
                    <a:pt x="26" y="134"/>
                  </a:cubicBezTo>
                  <a:cubicBezTo>
                    <a:pt x="17" y="127"/>
                    <a:pt x="33" y="134"/>
                    <a:pt x="26" y="128"/>
                  </a:cubicBezTo>
                  <a:cubicBezTo>
                    <a:pt x="27" y="129"/>
                    <a:pt x="27" y="129"/>
                    <a:pt x="27" y="129"/>
                  </a:cubicBezTo>
                  <a:cubicBezTo>
                    <a:pt x="30" y="130"/>
                    <a:pt x="25" y="127"/>
                    <a:pt x="24" y="125"/>
                  </a:cubicBezTo>
                  <a:cubicBezTo>
                    <a:pt x="26" y="126"/>
                    <a:pt x="27" y="127"/>
                    <a:pt x="29" y="129"/>
                  </a:cubicBezTo>
                  <a:cubicBezTo>
                    <a:pt x="31" y="128"/>
                    <a:pt x="27" y="123"/>
                    <a:pt x="31" y="124"/>
                  </a:cubicBezTo>
                  <a:cubicBezTo>
                    <a:pt x="28" y="122"/>
                    <a:pt x="27" y="122"/>
                    <a:pt x="26" y="120"/>
                  </a:cubicBezTo>
                  <a:cubicBezTo>
                    <a:pt x="27" y="120"/>
                    <a:pt x="29" y="121"/>
                    <a:pt x="30" y="122"/>
                  </a:cubicBezTo>
                  <a:cubicBezTo>
                    <a:pt x="35" y="124"/>
                    <a:pt x="29" y="117"/>
                    <a:pt x="34" y="118"/>
                  </a:cubicBezTo>
                  <a:cubicBezTo>
                    <a:pt x="32" y="115"/>
                    <a:pt x="31" y="115"/>
                    <a:pt x="30" y="112"/>
                  </a:cubicBezTo>
                  <a:cubicBezTo>
                    <a:pt x="31" y="114"/>
                    <a:pt x="36" y="116"/>
                    <a:pt x="36" y="117"/>
                  </a:cubicBezTo>
                  <a:cubicBezTo>
                    <a:pt x="36" y="117"/>
                    <a:pt x="36" y="117"/>
                    <a:pt x="36" y="117"/>
                  </a:cubicBezTo>
                  <a:cubicBezTo>
                    <a:pt x="38" y="118"/>
                    <a:pt x="38" y="118"/>
                    <a:pt x="38" y="118"/>
                  </a:cubicBezTo>
                  <a:cubicBezTo>
                    <a:pt x="39" y="117"/>
                    <a:pt x="41" y="115"/>
                    <a:pt x="36" y="111"/>
                  </a:cubicBezTo>
                  <a:cubicBezTo>
                    <a:pt x="40" y="114"/>
                    <a:pt x="37" y="111"/>
                    <a:pt x="39" y="112"/>
                  </a:cubicBezTo>
                  <a:cubicBezTo>
                    <a:pt x="39" y="112"/>
                    <a:pt x="38" y="112"/>
                    <a:pt x="38" y="112"/>
                  </a:cubicBezTo>
                  <a:cubicBezTo>
                    <a:pt x="35" y="109"/>
                    <a:pt x="39" y="111"/>
                    <a:pt x="38" y="110"/>
                  </a:cubicBezTo>
                  <a:cubicBezTo>
                    <a:pt x="39" y="111"/>
                    <a:pt x="39" y="111"/>
                    <a:pt x="39" y="111"/>
                  </a:cubicBezTo>
                  <a:cubicBezTo>
                    <a:pt x="37" y="108"/>
                    <a:pt x="37" y="108"/>
                    <a:pt x="37" y="108"/>
                  </a:cubicBezTo>
                  <a:cubicBezTo>
                    <a:pt x="38" y="108"/>
                    <a:pt x="39" y="109"/>
                    <a:pt x="40" y="109"/>
                  </a:cubicBezTo>
                  <a:cubicBezTo>
                    <a:pt x="37" y="108"/>
                    <a:pt x="37" y="108"/>
                    <a:pt x="37" y="108"/>
                  </a:cubicBezTo>
                  <a:cubicBezTo>
                    <a:pt x="37" y="107"/>
                    <a:pt x="41" y="110"/>
                    <a:pt x="41" y="108"/>
                  </a:cubicBezTo>
                  <a:cubicBezTo>
                    <a:pt x="38" y="107"/>
                    <a:pt x="38" y="107"/>
                    <a:pt x="38" y="107"/>
                  </a:cubicBezTo>
                  <a:cubicBezTo>
                    <a:pt x="40" y="108"/>
                    <a:pt x="37" y="105"/>
                    <a:pt x="41" y="107"/>
                  </a:cubicBezTo>
                  <a:cubicBezTo>
                    <a:pt x="41" y="107"/>
                    <a:pt x="41" y="107"/>
                    <a:pt x="41" y="108"/>
                  </a:cubicBezTo>
                  <a:cubicBezTo>
                    <a:pt x="46" y="110"/>
                    <a:pt x="41" y="105"/>
                    <a:pt x="43" y="105"/>
                  </a:cubicBezTo>
                  <a:cubicBezTo>
                    <a:pt x="38" y="103"/>
                    <a:pt x="38" y="103"/>
                    <a:pt x="38" y="103"/>
                  </a:cubicBezTo>
                  <a:cubicBezTo>
                    <a:pt x="37" y="101"/>
                    <a:pt x="40" y="103"/>
                    <a:pt x="41" y="104"/>
                  </a:cubicBezTo>
                  <a:cubicBezTo>
                    <a:pt x="41" y="103"/>
                    <a:pt x="43" y="104"/>
                    <a:pt x="44" y="104"/>
                  </a:cubicBezTo>
                  <a:cubicBezTo>
                    <a:pt x="43" y="103"/>
                    <a:pt x="42" y="102"/>
                    <a:pt x="41" y="101"/>
                  </a:cubicBezTo>
                  <a:cubicBezTo>
                    <a:pt x="43" y="101"/>
                    <a:pt x="43" y="101"/>
                    <a:pt x="43" y="101"/>
                  </a:cubicBezTo>
                  <a:cubicBezTo>
                    <a:pt x="45" y="103"/>
                    <a:pt x="45" y="103"/>
                    <a:pt x="45" y="103"/>
                  </a:cubicBezTo>
                  <a:cubicBezTo>
                    <a:pt x="39" y="98"/>
                    <a:pt x="47" y="101"/>
                    <a:pt x="42" y="96"/>
                  </a:cubicBezTo>
                  <a:cubicBezTo>
                    <a:pt x="43" y="97"/>
                    <a:pt x="44" y="99"/>
                    <a:pt x="45" y="99"/>
                  </a:cubicBezTo>
                  <a:cubicBezTo>
                    <a:pt x="49" y="99"/>
                    <a:pt x="43" y="93"/>
                    <a:pt x="47" y="94"/>
                  </a:cubicBezTo>
                  <a:cubicBezTo>
                    <a:pt x="51" y="94"/>
                    <a:pt x="49" y="90"/>
                    <a:pt x="53" y="90"/>
                  </a:cubicBezTo>
                  <a:cubicBezTo>
                    <a:pt x="51" y="89"/>
                    <a:pt x="51" y="89"/>
                    <a:pt x="51" y="89"/>
                  </a:cubicBezTo>
                  <a:cubicBezTo>
                    <a:pt x="53" y="88"/>
                    <a:pt x="53" y="88"/>
                    <a:pt x="53" y="88"/>
                  </a:cubicBezTo>
                  <a:cubicBezTo>
                    <a:pt x="51" y="86"/>
                    <a:pt x="53" y="86"/>
                    <a:pt x="50" y="83"/>
                  </a:cubicBezTo>
                  <a:cubicBezTo>
                    <a:pt x="51" y="84"/>
                    <a:pt x="52" y="85"/>
                    <a:pt x="53" y="85"/>
                  </a:cubicBezTo>
                  <a:cubicBezTo>
                    <a:pt x="53" y="84"/>
                    <a:pt x="52" y="83"/>
                    <a:pt x="54" y="84"/>
                  </a:cubicBezTo>
                  <a:cubicBezTo>
                    <a:pt x="55" y="84"/>
                    <a:pt x="55" y="84"/>
                    <a:pt x="55" y="84"/>
                  </a:cubicBezTo>
                  <a:cubicBezTo>
                    <a:pt x="56" y="84"/>
                    <a:pt x="58" y="82"/>
                    <a:pt x="56" y="80"/>
                  </a:cubicBezTo>
                  <a:cubicBezTo>
                    <a:pt x="56" y="79"/>
                    <a:pt x="58" y="80"/>
                    <a:pt x="59" y="81"/>
                  </a:cubicBezTo>
                  <a:cubicBezTo>
                    <a:pt x="60" y="80"/>
                    <a:pt x="59" y="79"/>
                    <a:pt x="57" y="77"/>
                  </a:cubicBezTo>
                  <a:cubicBezTo>
                    <a:pt x="58" y="77"/>
                    <a:pt x="59" y="78"/>
                    <a:pt x="60" y="78"/>
                  </a:cubicBezTo>
                  <a:cubicBezTo>
                    <a:pt x="57" y="76"/>
                    <a:pt x="57" y="76"/>
                    <a:pt x="57" y="76"/>
                  </a:cubicBezTo>
                  <a:cubicBezTo>
                    <a:pt x="58" y="76"/>
                    <a:pt x="60" y="77"/>
                    <a:pt x="61" y="78"/>
                  </a:cubicBezTo>
                  <a:cubicBezTo>
                    <a:pt x="58" y="74"/>
                    <a:pt x="62" y="75"/>
                    <a:pt x="62" y="74"/>
                  </a:cubicBezTo>
                  <a:cubicBezTo>
                    <a:pt x="61" y="73"/>
                    <a:pt x="61" y="73"/>
                    <a:pt x="61" y="73"/>
                  </a:cubicBezTo>
                  <a:cubicBezTo>
                    <a:pt x="60" y="72"/>
                    <a:pt x="62" y="72"/>
                    <a:pt x="63" y="74"/>
                  </a:cubicBezTo>
                  <a:cubicBezTo>
                    <a:pt x="66" y="73"/>
                    <a:pt x="60" y="68"/>
                    <a:pt x="62" y="67"/>
                  </a:cubicBezTo>
                  <a:cubicBezTo>
                    <a:pt x="68" y="70"/>
                    <a:pt x="62" y="64"/>
                    <a:pt x="68" y="67"/>
                  </a:cubicBezTo>
                  <a:cubicBezTo>
                    <a:pt x="67" y="65"/>
                    <a:pt x="70" y="66"/>
                    <a:pt x="67" y="63"/>
                  </a:cubicBezTo>
                  <a:cubicBezTo>
                    <a:pt x="68" y="63"/>
                    <a:pt x="68" y="64"/>
                    <a:pt x="68" y="64"/>
                  </a:cubicBezTo>
                  <a:cubicBezTo>
                    <a:pt x="71" y="65"/>
                    <a:pt x="70" y="62"/>
                    <a:pt x="69" y="60"/>
                  </a:cubicBezTo>
                  <a:cubicBezTo>
                    <a:pt x="71" y="62"/>
                    <a:pt x="71" y="62"/>
                    <a:pt x="71" y="62"/>
                  </a:cubicBezTo>
                  <a:cubicBezTo>
                    <a:pt x="67" y="59"/>
                    <a:pt x="69" y="58"/>
                    <a:pt x="65" y="55"/>
                  </a:cubicBezTo>
                  <a:cubicBezTo>
                    <a:pt x="66" y="55"/>
                    <a:pt x="67" y="56"/>
                    <a:pt x="67" y="57"/>
                  </a:cubicBezTo>
                  <a:cubicBezTo>
                    <a:pt x="71" y="59"/>
                    <a:pt x="66" y="55"/>
                    <a:pt x="67" y="55"/>
                  </a:cubicBezTo>
                  <a:cubicBezTo>
                    <a:pt x="68" y="55"/>
                    <a:pt x="69" y="56"/>
                    <a:pt x="70" y="56"/>
                  </a:cubicBezTo>
                  <a:cubicBezTo>
                    <a:pt x="76" y="57"/>
                    <a:pt x="70" y="49"/>
                    <a:pt x="75" y="48"/>
                  </a:cubicBezTo>
                  <a:cubicBezTo>
                    <a:pt x="76" y="48"/>
                    <a:pt x="71" y="46"/>
                    <a:pt x="71" y="45"/>
                  </a:cubicBezTo>
                  <a:cubicBezTo>
                    <a:pt x="74" y="46"/>
                    <a:pt x="75" y="48"/>
                    <a:pt x="77" y="48"/>
                  </a:cubicBezTo>
                  <a:cubicBezTo>
                    <a:pt x="74" y="46"/>
                    <a:pt x="75" y="46"/>
                    <a:pt x="76" y="46"/>
                  </a:cubicBezTo>
                  <a:cubicBezTo>
                    <a:pt x="77" y="47"/>
                    <a:pt x="78" y="47"/>
                    <a:pt x="79" y="48"/>
                  </a:cubicBezTo>
                  <a:cubicBezTo>
                    <a:pt x="80" y="49"/>
                    <a:pt x="76" y="45"/>
                    <a:pt x="80" y="46"/>
                  </a:cubicBezTo>
                  <a:cubicBezTo>
                    <a:pt x="79" y="45"/>
                    <a:pt x="78" y="45"/>
                    <a:pt x="77" y="44"/>
                  </a:cubicBezTo>
                  <a:cubicBezTo>
                    <a:pt x="75" y="41"/>
                    <a:pt x="83" y="44"/>
                    <a:pt x="81" y="42"/>
                  </a:cubicBezTo>
                  <a:cubicBezTo>
                    <a:pt x="81" y="42"/>
                    <a:pt x="80" y="42"/>
                    <a:pt x="80" y="42"/>
                  </a:cubicBezTo>
                  <a:cubicBezTo>
                    <a:pt x="80" y="41"/>
                    <a:pt x="81" y="41"/>
                    <a:pt x="83" y="43"/>
                  </a:cubicBezTo>
                  <a:cubicBezTo>
                    <a:pt x="82" y="42"/>
                    <a:pt x="80" y="40"/>
                    <a:pt x="80" y="40"/>
                  </a:cubicBezTo>
                  <a:cubicBezTo>
                    <a:pt x="83" y="42"/>
                    <a:pt x="83" y="42"/>
                    <a:pt x="83" y="42"/>
                  </a:cubicBezTo>
                  <a:cubicBezTo>
                    <a:pt x="82" y="41"/>
                    <a:pt x="81" y="40"/>
                    <a:pt x="81" y="40"/>
                  </a:cubicBezTo>
                  <a:cubicBezTo>
                    <a:pt x="79" y="39"/>
                    <a:pt x="79" y="39"/>
                    <a:pt x="79" y="39"/>
                  </a:cubicBezTo>
                  <a:cubicBezTo>
                    <a:pt x="81" y="40"/>
                    <a:pt x="77" y="36"/>
                    <a:pt x="81" y="39"/>
                  </a:cubicBezTo>
                  <a:cubicBezTo>
                    <a:pt x="82" y="39"/>
                    <a:pt x="82" y="39"/>
                    <a:pt x="82" y="39"/>
                  </a:cubicBezTo>
                  <a:cubicBezTo>
                    <a:pt x="84" y="39"/>
                    <a:pt x="84" y="39"/>
                    <a:pt x="84" y="39"/>
                  </a:cubicBezTo>
                  <a:cubicBezTo>
                    <a:pt x="82" y="38"/>
                    <a:pt x="81" y="37"/>
                    <a:pt x="82" y="36"/>
                  </a:cubicBezTo>
                  <a:cubicBezTo>
                    <a:pt x="87" y="39"/>
                    <a:pt x="84" y="36"/>
                    <a:pt x="85" y="35"/>
                  </a:cubicBezTo>
                  <a:cubicBezTo>
                    <a:pt x="86" y="36"/>
                    <a:pt x="86" y="36"/>
                    <a:pt x="86" y="36"/>
                  </a:cubicBezTo>
                  <a:cubicBezTo>
                    <a:pt x="84" y="34"/>
                    <a:pt x="86" y="33"/>
                    <a:pt x="85" y="33"/>
                  </a:cubicBezTo>
                  <a:cubicBezTo>
                    <a:pt x="86" y="33"/>
                    <a:pt x="87" y="33"/>
                    <a:pt x="88" y="34"/>
                  </a:cubicBezTo>
                  <a:cubicBezTo>
                    <a:pt x="88" y="33"/>
                    <a:pt x="88" y="32"/>
                    <a:pt x="86" y="30"/>
                  </a:cubicBezTo>
                  <a:cubicBezTo>
                    <a:pt x="90" y="31"/>
                    <a:pt x="90" y="31"/>
                    <a:pt x="90" y="31"/>
                  </a:cubicBezTo>
                  <a:cubicBezTo>
                    <a:pt x="85" y="27"/>
                    <a:pt x="93" y="31"/>
                    <a:pt x="87" y="27"/>
                  </a:cubicBezTo>
                  <a:cubicBezTo>
                    <a:pt x="89" y="27"/>
                    <a:pt x="90" y="28"/>
                    <a:pt x="91" y="29"/>
                  </a:cubicBezTo>
                  <a:cubicBezTo>
                    <a:pt x="89" y="26"/>
                    <a:pt x="90" y="26"/>
                    <a:pt x="90" y="25"/>
                  </a:cubicBezTo>
                  <a:cubicBezTo>
                    <a:pt x="91" y="26"/>
                    <a:pt x="91" y="26"/>
                    <a:pt x="91" y="26"/>
                  </a:cubicBezTo>
                  <a:cubicBezTo>
                    <a:pt x="92" y="25"/>
                    <a:pt x="89" y="22"/>
                    <a:pt x="90" y="21"/>
                  </a:cubicBezTo>
                  <a:cubicBezTo>
                    <a:pt x="95" y="24"/>
                    <a:pt x="95" y="24"/>
                    <a:pt x="95" y="24"/>
                  </a:cubicBezTo>
                  <a:cubicBezTo>
                    <a:pt x="94" y="23"/>
                    <a:pt x="91" y="21"/>
                    <a:pt x="92" y="21"/>
                  </a:cubicBezTo>
                  <a:cubicBezTo>
                    <a:pt x="93" y="21"/>
                    <a:pt x="93" y="21"/>
                    <a:pt x="93" y="22"/>
                  </a:cubicBezTo>
                  <a:cubicBezTo>
                    <a:pt x="92" y="20"/>
                    <a:pt x="94" y="21"/>
                    <a:pt x="95" y="21"/>
                  </a:cubicBezTo>
                  <a:cubicBezTo>
                    <a:pt x="93" y="18"/>
                    <a:pt x="94" y="18"/>
                    <a:pt x="91" y="15"/>
                  </a:cubicBezTo>
                  <a:cubicBezTo>
                    <a:pt x="95" y="17"/>
                    <a:pt x="92" y="17"/>
                    <a:pt x="96" y="19"/>
                  </a:cubicBezTo>
                  <a:cubicBezTo>
                    <a:pt x="99" y="19"/>
                    <a:pt x="98" y="17"/>
                    <a:pt x="96" y="15"/>
                  </a:cubicBezTo>
                  <a:cubicBezTo>
                    <a:pt x="99" y="16"/>
                    <a:pt x="99" y="16"/>
                    <a:pt x="99" y="16"/>
                  </a:cubicBezTo>
                  <a:cubicBezTo>
                    <a:pt x="99" y="16"/>
                    <a:pt x="89" y="7"/>
                    <a:pt x="84" y="5"/>
                  </a:cubicBezTo>
                  <a:cubicBezTo>
                    <a:pt x="81" y="2"/>
                    <a:pt x="80" y="1"/>
                    <a:pt x="77" y="0"/>
                  </a:cubicBezTo>
                  <a:cubicBezTo>
                    <a:pt x="78" y="2"/>
                    <a:pt x="80" y="4"/>
                    <a:pt x="76" y="2"/>
                  </a:cubicBezTo>
                  <a:cubicBezTo>
                    <a:pt x="80" y="4"/>
                    <a:pt x="80" y="4"/>
                    <a:pt x="80" y="4"/>
                  </a:cubicBezTo>
                  <a:cubicBezTo>
                    <a:pt x="80" y="7"/>
                    <a:pt x="73" y="0"/>
                    <a:pt x="72" y="2"/>
                  </a:cubicBezTo>
                  <a:cubicBezTo>
                    <a:pt x="73" y="2"/>
                    <a:pt x="73" y="2"/>
                    <a:pt x="73" y="2"/>
                  </a:cubicBezTo>
                  <a:cubicBezTo>
                    <a:pt x="73" y="3"/>
                    <a:pt x="75" y="4"/>
                    <a:pt x="74" y="4"/>
                  </a:cubicBezTo>
                  <a:cubicBezTo>
                    <a:pt x="73" y="4"/>
                    <a:pt x="72" y="3"/>
                    <a:pt x="72" y="2"/>
                  </a:cubicBezTo>
                  <a:cubicBezTo>
                    <a:pt x="75" y="7"/>
                    <a:pt x="75" y="7"/>
                    <a:pt x="75" y="7"/>
                  </a:cubicBezTo>
                  <a:cubicBezTo>
                    <a:pt x="73" y="5"/>
                    <a:pt x="73" y="5"/>
                    <a:pt x="71" y="4"/>
                  </a:cubicBezTo>
                  <a:cubicBezTo>
                    <a:pt x="71" y="5"/>
                    <a:pt x="77" y="7"/>
                    <a:pt x="75" y="8"/>
                  </a:cubicBezTo>
                  <a:cubicBezTo>
                    <a:pt x="74" y="7"/>
                    <a:pt x="73" y="6"/>
                    <a:pt x="72" y="6"/>
                  </a:cubicBezTo>
                  <a:cubicBezTo>
                    <a:pt x="69" y="5"/>
                    <a:pt x="71" y="7"/>
                    <a:pt x="73" y="8"/>
                  </a:cubicBezTo>
                  <a:cubicBezTo>
                    <a:pt x="70" y="7"/>
                    <a:pt x="70" y="6"/>
                    <a:pt x="68" y="6"/>
                  </a:cubicBezTo>
                  <a:cubicBezTo>
                    <a:pt x="70" y="7"/>
                    <a:pt x="72" y="8"/>
                    <a:pt x="72" y="9"/>
                  </a:cubicBezTo>
                  <a:cubicBezTo>
                    <a:pt x="69" y="7"/>
                    <a:pt x="71" y="8"/>
                    <a:pt x="69" y="8"/>
                  </a:cubicBezTo>
                  <a:cubicBezTo>
                    <a:pt x="71" y="9"/>
                    <a:pt x="72" y="9"/>
                    <a:pt x="72" y="10"/>
                  </a:cubicBezTo>
                  <a:cubicBezTo>
                    <a:pt x="73" y="10"/>
                    <a:pt x="71" y="10"/>
                    <a:pt x="71" y="10"/>
                  </a:cubicBezTo>
                  <a:cubicBezTo>
                    <a:pt x="75" y="12"/>
                    <a:pt x="75" y="12"/>
                    <a:pt x="75" y="12"/>
                  </a:cubicBezTo>
                  <a:cubicBezTo>
                    <a:pt x="77" y="14"/>
                    <a:pt x="72" y="12"/>
                    <a:pt x="71" y="12"/>
                  </a:cubicBezTo>
                  <a:cubicBezTo>
                    <a:pt x="70" y="11"/>
                    <a:pt x="70" y="11"/>
                    <a:pt x="70" y="11"/>
                  </a:cubicBezTo>
                  <a:cubicBezTo>
                    <a:pt x="68" y="11"/>
                    <a:pt x="66" y="10"/>
                    <a:pt x="68" y="12"/>
                  </a:cubicBezTo>
                  <a:cubicBezTo>
                    <a:pt x="67" y="12"/>
                    <a:pt x="67" y="12"/>
                    <a:pt x="67" y="12"/>
                  </a:cubicBezTo>
                  <a:cubicBezTo>
                    <a:pt x="69" y="15"/>
                    <a:pt x="72" y="14"/>
                    <a:pt x="74" y="18"/>
                  </a:cubicBezTo>
                  <a:cubicBezTo>
                    <a:pt x="73" y="18"/>
                    <a:pt x="65" y="12"/>
                    <a:pt x="67" y="15"/>
                  </a:cubicBezTo>
                  <a:cubicBezTo>
                    <a:pt x="70" y="16"/>
                    <a:pt x="73" y="20"/>
                    <a:pt x="73" y="21"/>
                  </a:cubicBezTo>
                  <a:cubicBezTo>
                    <a:pt x="68" y="17"/>
                    <a:pt x="68" y="17"/>
                    <a:pt x="68" y="17"/>
                  </a:cubicBezTo>
                  <a:cubicBezTo>
                    <a:pt x="68" y="17"/>
                    <a:pt x="69" y="19"/>
                    <a:pt x="69" y="18"/>
                  </a:cubicBezTo>
                  <a:cubicBezTo>
                    <a:pt x="70" y="19"/>
                    <a:pt x="70" y="19"/>
                    <a:pt x="70" y="19"/>
                  </a:cubicBezTo>
                  <a:cubicBezTo>
                    <a:pt x="75" y="22"/>
                    <a:pt x="69" y="20"/>
                    <a:pt x="71" y="22"/>
                  </a:cubicBezTo>
                  <a:cubicBezTo>
                    <a:pt x="65" y="17"/>
                    <a:pt x="66" y="18"/>
                    <a:pt x="60" y="14"/>
                  </a:cubicBezTo>
                  <a:cubicBezTo>
                    <a:pt x="63" y="17"/>
                    <a:pt x="66" y="19"/>
                    <a:pt x="65" y="20"/>
                  </a:cubicBezTo>
                  <a:cubicBezTo>
                    <a:pt x="60" y="16"/>
                    <a:pt x="60" y="16"/>
                    <a:pt x="60" y="16"/>
                  </a:cubicBezTo>
                  <a:cubicBezTo>
                    <a:pt x="58" y="17"/>
                    <a:pt x="65" y="23"/>
                    <a:pt x="69" y="26"/>
                  </a:cubicBezTo>
                  <a:cubicBezTo>
                    <a:pt x="65" y="24"/>
                    <a:pt x="63" y="23"/>
                    <a:pt x="60" y="21"/>
                  </a:cubicBezTo>
                  <a:cubicBezTo>
                    <a:pt x="60" y="23"/>
                    <a:pt x="60" y="23"/>
                    <a:pt x="60" y="23"/>
                  </a:cubicBezTo>
                  <a:cubicBezTo>
                    <a:pt x="57" y="20"/>
                    <a:pt x="57" y="20"/>
                    <a:pt x="57" y="20"/>
                  </a:cubicBezTo>
                  <a:cubicBezTo>
                    <a:pt x="60" y="23"/>
                    <a:pt x="57" y="22"/>
                    <a:pt x="63" y="25"/>
                  </a:cubicBezTo>
                  <a:cubicBezTo>
                    <a:pt x="62" y="24"/>
                    <a:pt x="61" y="24"/>
                    <a:pt x="62" y="24"/>
                  </a:cubicBezTo>
                  <a:cubicBezTo>
                    <a:pt x="63" y="25"/>
                    <a:pt x="67" y="27"/>
                    <a:pt x="66" y="27"/>
                  </a:cubicBezTo>
                  <a:cubicBezTo>
                    <a:pt x="64" y="27"/>
                    <a:pt x="64" y="26"/>
                    <a:pt x="62" y="25"/>
                  </a:cubicBezTo>
                  <a:cubicBezTo>
                    <a:pt x="64" y="27"/>
                    <a:pt x="61" y="25"/>
                    <a:pt x="62" y="26"/>
                  </a:cubicBezTo>
                  <a:cubicBezTo>
                    <a:pt x="65" y="27"/>
                    <a:pt x="65" y="27"/>
                    <a:pt x="65" y="27"/>
                  </a:cubicBezTo>
                  <a:cubicBezTo>
                    <a:pt x="68" y="29"/>
                    <a:pt x="64" y="28"/>
                    <a:pt x="66" y="29"/>
                  </a:cubicBezTo>
                  <a:cubicBezTo>
                    <a:pt x="65" y="28"/>
                    <a:pt x="63" y="27"/>
                    <a:pt x="61" y="26"/>
                  </a:cubicBezTo>
                  <a:cubicBezTo>
                    <a:pt x="61" y="26"/>
                    <a:pt x="61" y="26"/>
                    <a:pt x="61" y="26"/>
                  </a:cubicBezTo>
                  <a:cubicBezTo>
                    <a:pt x="61" y="27"/>
                    <a:pt x="63" y="28"/>
                    <a:pt x="61" y="28"/>
                  </a:cubicBezTo>
                  <a:cubicBezTo>
                    <a:pt x="57" y="25"/>
                    <a:pt x="57" y="25"/>
                    <a:pt x="57" y="25"/>
                  </a:cubicBezTo>
                  <a:cubicBezTo>
                    <a:pt x="60" y="27"/>
                    <a:pt x="60" y="27"/>
                    <a:pt x="60" y="27"/>
                  </a:cubicBezTo>
                  <a:cubicBezTo>
                    <a:pt x="59" y="27"/>
                    <a:pt x="58" y="26"/>
                    <a:pt x="57" y="25"/>
                  </a:cubicBezTo>
                  <a:cubicBezTo>
                    <a:pt x="54" y="25"/>
                    <a:pt x="66" y="31"/>
                    <a:pt x="61" y="30"/>
                  </a:cubicBezTo>
                  <a:cubicBezTo>
                    <a:pt x="60" y="29"/>
                    <a:pt x="59" y="28"/>
                    <a:pt x="60" y="29"/>
                  </a:cubicBezTo>
                  <a:cubicBezTo>
                    <a:pt x="57" y="27"/>
                    <a:pt x="56" y="26"/>
                    <a:pt x="55" y="26"/>
                  </a:cubicBezTo>
                  <a:cubicBezTo>
                    <a:pt x="54" y="26"/>
                    <a:pt x="54" y="26"/>
                    <a:pt x="54" y="26"/>
                  </a:cubicBezTo>
                  <a:cubicBezTo>
                    <a:pt x="53" y="27"/>
                    <a:pt x="52" y="28"/>
                    <a:pt x="55" y="30"/>
                  </a:cubicBezTo>
                  <a:close/>
                </a:path>
              </a:pathLst>
            </a:custGeom>
            <a:grp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25" name="CasellaDiTesto 9">
            <a:extLst>
              <a:ext uri="{FF2B5EF4-FFF2-40B4-BE49-F238E27FC236}">
                <a16:creationId xmlns:a16="http://schemas.microsoft.com/office/drawing/2014/main" xmlns="" id="{C800F66A-DA85-47F7-BE31-CF5471C66FE6}"/>
              </a:ext>
            </a:extLst>
          </p:cNvPr>
          <p:cNvSpPr txBox="1">
            <a:spLocks noChangeArrowheads="1"/>
          </p:cNvSpPr>
          <p:nvPr/>
        </p:nvSpPr>
        <p:spPr bwMode="auto">
          <a:xfrm>
            <a:off x="627744" y="4869480"/>
            <a:ext cx="2910206" cy="107721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600" i="1" dirty="0">
                <a:solidFill>
                  <a:schemeClr val="bg1"/>
                </a:solidFill>
                <a:latin typeface="Calibri" panose="020F0502020204030204" pitchFamily="34" charset="0"/>
              </a:rPr>
              <a:t>«Sarebbe stato utile non eliminare l’istituto e aumentare i controlli per eliminare il rischio precarizzazione»</a:t>
            </a:r>
            <a:endParaRPr lang="it-IT" altLang="it-IT" sz="1600" dirty="0">
              <a:solidFill>
                <a:schemeClr val="bg1"/>
              </a:solidFill>
              <a:latin typeface="Calibri" panose="020F0502020204030204" pitchFamily="34" charset="0"/>
            </a:endParaRPr>
          </a:p>
        </p:txBody>
      </p:sp>
      <p:sp>
        <p:nvSpPr>
          <p:cNvPr id="26" name="Text Box 49">
            <a:extLst>
              <a:ext uri="{FF2B5EF4-FFF2-40B4-BE49-F238E27FC236}">
                <a16:creationId xmlns:a16="http://schemas.microsoft.com/office/drawing/2014/main" xmlns="" id="{14194904-4A22-4296-ADEB-39AEE3ACBD3D}"/>
              </a:ext>
            </a:extLst>
          </p:cNvPr>
          <p:cNvSpPr txBox="1">
            <a:spLocks noChangeArrowheads="1"/>
          </p:cNvSpPr>
          <p:nvPr/>
        </p:nvSpPr>
        <p:spPr bwMode="auto">
          <a:xfrm>
            <a:off x="399393" y="6352670"/>
            <a:ext cx="849308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2.000 casi.</a:t>
            </a:r>
            <a:r>
              <a:rPr lang="it-IT" altLang="ja-JP" sz="900" b="0" dirty="0">
                <a:solidFill>
                  <a:srgbClr val="000000"/>
                </a:solidFill>
                <a:latin typeface="Calibri" panose="020F0502020204030204" pitchFamily="34" charset="0"/>
              </a:rPr>
              <a:t>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1678614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9"/>
          <p:cNvSpPr txBox="1">
            <a:spLocks noChangeArrowheads="1"/>
          </p:cNvSpPr>
          <p:nvPr/>
        </p:nvSpPr>
        <p:spPr bwMode="auto">
          <a:xfrm>
            <a:off x="395288" y="1316054"/>
            <a:ext cx="8424862"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400" b="0" i="1" dirty="0">
                <a:latin typeface="Calibri" panose="020F0502020204030204" pitchFamily="34" charset="0"/>
              </a:rPr>
              <a:t>Il Governo ha disposto l’abolizione dell’istituto dei voucher e sta lavorando all’approvazione di uno strumento che possa coprirne gli spazi lasciati vuoti (i cosiddetti “nuovi voucher” e “prestazioni occasionali”). Lo strumento è accessibile solo alle imprese fino a cinque dipendenti, con un tetto di 5.000 euro complessivi annui.</a:t>
            </a:r>
          </a:p>
          <a:p>
            <a:pPr algn="just" eaLnBrk="1" hangingPunct="1">
              <a:spcBef>
                <a:spcPts val="600"/>
              </a:spcBef>
            </a:pPr>
            <a:r>
              <a:rPr lang="it-IT" altLang="ja-JP" sz="1800" dirty="0">
                <a:latin typeface="Calibri" panose="020F0502020204030204" pitchFamily="34" charset="0"/>
              </a:rPr>
              <a:t>Dovendo in futuro ricercare personale (che avrebbe retribuito tramite voucher), </a:t>
            </a:r>
            <a:r>
              <a:rPr lang="it-IT" altLang="ja-JP" sz="1800" u="sng" dirty="0">
                <a:latin typeface="Calibri" panose="020F0502020204030204" pitchFamily="34" charset="0"/>
              </a:rPr>
              <a:t>ricorrerebbe a questo nuovo istituto così come ideato</a:t>
            </a:r>
            <a:r>
              <a:rPr lang="it-IT" altLang="ja-JP" sz="1800" dirty="0">
                <a:latin typeface="Calibri" panose="020F0502020204030204" pitchFamily="34" charset="0"/>
              </a:rPr>
              <a:t>?</a:t>
            </a:r>
            <a:endParaRPr lang="it-IT" altLang="it-IT" sz="1800" dirty="0">
              <a:solidFill>
                <a:schemeClr val="accent2"/>
              </a:solidFill>
              <a:latin typeface="Calibri" panose="020F0502020204030204" pitchFamily="34" charset="0"/>
            </a:endParaRPr>
          </a:p>
        </p:txBody>
      </p:sp>
      <p:sp>
        <p:nvSpPr>
          <p:cNvPr id="35" name="Rectangle 4"/>
          <p:cNvSpPr txBox="1">
            <a:spLocks noChangeArrowheads="1"/>
          </p:cNvSpPr>
          <p:nvPr/>
        </p:nvSpPr>
        <p:spPr bwMode="auto">
          <a:xfrm>
            <a:off x="395287" y="188913"/>
            <a:ext cx="87487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occupazione e VOUCHER | </a:t>
            </a:r>
            <a:r>
              <a:rPr lang="it-IT" altLang="it-IT" sz="2000" dirty="0">
                <a:latin typeface="Calibri" panose="020F0502020204030204" pitchFamily="34" charset="0"/>
                <a:cs typeface="Arial" panose="020B0604020202020204" pitchFamily="34" charset="0"/>
              </a:rPr>
              <a:t>per tamponare quello che oggettivamente si configura come un vuoto, ad oggi </a:t>
            </a:r>
            <a:r>
              <a:rPr lang="it-IT" altLang="it-IT" sz="2000" u="sng" dirty="0">
                <a:latin typeface="Calibri" panose="020F0502020204030204" pitchFamily="34" charset="0"/>
                <a:cs typeface="Arial" panose="020B0604020202020204" pitchFamily="34" charset="0"/>
              </a:rPr>
              <a:t>solo un’impresa su quattro</a:t>
            </a:r>
            <a:r>
              <a:rPr lang="it-IT" altLang="it-IT" sz="2000" dirty="0">
                <a:latin typeface="Calibri" panose="020F0502020204030204" pitchFamily="34" charset="0"/>
                <a:cs typeface="Arial" panose="020B0604020202020204" pitchFamily="34" charset="0"/>
              </a:rPr>
              <a:t> sembra </a:t>
            </a:r>
            <a:r>
              <a:rPr lang="it-IT" altLang="it-IT" sz="2000" u="sng" dirty="0">
                <a:latin typeface="Calibri" panose="020F0502020204030204" pitchFamily="34" charset="0"/>
                <a:cs typeface="Arial" panose="020B0604020202020204" pitchFamily="34" charset="0"/>
              </a:rPr>
              <a:t>intenzionata ad utilizzare l'istituto</a:t>
            </a:r>
            <a:r>
              <a:rPr lang="it-IT" altLang="it-IT" sz="2000" dirty="0">
                <a:latin typeface="Calibri" panose="020F0502020204030204" pitchFamily="34" charset="0"/>
                <a:cs typeface="Arial" panose="020B0604020202020204" pitchFamily="34" charset="0"/>
              </a:rPr>
              <a:t> in sostituzione dei voucher (i «</a:t>
            </a:r>
            <a:r>
              <a:rPr lang="it-IT" altLang="it-IT" sz="2000" i="1" dirty="0">
                <a:latin typeface="Calibri" panose="020F0502020204030204" pitchFamily="34" charset="0"/>
                <a:cs typeface="Arial" panose="020B0604020202020204" pitchFamily="34" charset="0"/>
              </a:rPr>
              <a:t>nuovi voucher</a:t>
            </a:r>
            <a:r>
              <a:rPr lang="it-IT" altLang="it-IT" sz="2000" dirty="0">
                <a:latin typeface="Calibri" panose="020F0502020204030204" pitchFamily="34" charset="0"/>
                <a:cs typeface="Arial" panose="020B0604020202020204" pitchFamily="34" charset="0"/>
              </a:rPr>
              <a:t>»)…</a:t>
            </a:r>
          </a:p>
        </p:txBody>
      </p:sp>
      <p:sp>
        <p:nvSpPr>
          <p:cNvPr id="5" name="Text Box 49"/>
          <p:cNvSpPr txBox="1">
            <a:spLocks noChangeArrowheads="1"/>
          </p:cNvSpPr>
          <p:nvPr/>
        </p:nvSpPr>
        <p:spPr bwMode="auto">
          <a:xfrm>
            <a:off x="399393" y="6352670"/>
            <a:ext cx="849308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2.000 casi.</a:t>
            </a:r>
            <a:r>
              <a:rPr lang="it-IT" altLang="ja-JP" sz="900" b="0" dirty="0">
                <a:solidFill>
                  <a:srgbClr val="000000"/>
                </a:solidFill>
                <a:latin typeface="Calibri" panose="020F0502020204030204" pitchFamily="34" charset="0"/>
              </a:rPr>
              <a:t>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4" name="Rettangolo 13"/>
          <p:cNvSpPr/>
          <p:nvPr/>
        </p:nvSpPr>
        <p:spPr>
          <a:xfrm>
            <a:off x="5583237" y="3577393"/>
            <a:ext cx="3021212" cy="1477328"/>
          </a:xfrm>
          <a:prstGeom prst="rect">
            <a:avLst/>
          </a:prstGeom>
        </p:spPr>
        <p:txBody>
          <a:bodyPr wrap="square">
            <a:spAutoFit/>
          </a:bodyPr>
          <a:lstStyle/>
          <a:p>
            <a:r>
              <a:rPr lang="it-IT" sz="1800" b="0" i="1" dirty="0">
                <a:latin typeface="Calibri" panose="020F0502020204030204" pitchFamily="34" charset="0"/>
              </a:rPr>
              <a:t>Le imprese che si dichiarano </a:t>
            </a:r>
            <a:r>
              <a:rPr lang="it-IT" sz="1800" i="1" u="sng" dirty="0">
                <a:latin typeface="Calibri" panose="020F0502020204030204" pitchFamily="34" charset="0"/>
              </a:rPr>
              <a:t>favorevoli</a:t>
            </a:r>
            <a:r>
              <a:rPr lang="it-IT" sz="1800" b="0" i="1" dirty="0">
                <a:latin typeface="Calibri" panose="020F0502020204030204" pitchFamily="34" charset="0"/>
              </a:rPr>
              <a:t> all’idea di </a:t>
            </a:r>
            <a:r>
              <a:rPr lang="it-IT" sz="1800" i="1" u="sng" dirty="0">
                <a:latin typeface="Calibri" panose="020F0502020204030204" pitchFamily="34" charset="0"/>
              </a:rPr>
              <a:t>utilizzare  il nuovo istituto</a:t>
            </a:r>
            <a:r>
              <a:rPr lang="it-IT" sz="1800" i="1" dirty="0">
                <a:latin typeface="Calibri" panose="020F0502020204030204" pitchFamily="34" charset="0"/>
              </a:rPr>
              <a:t> </a:t>
            </a:r>
            <a:r>
              <a:rPr lang="it-IT" sz="1800" b="0" i="1" dirty="0">
                <a:latin typeface="Calibri" panose="020F0502020204030204" pitchFamily="34" charset="0"/>
              </a:rPr>
              <a:t>ideato per impiegare nuove risorse nella propria attività</a:t>
            </a:r>
          </a:p>
        </p:txBody>
      </p:sp>
      <p:sp>
        <p:nvSpPr>
          <p:cNvPr id="15" name="Rettangolo 14"/>
          <p:cNvSpPr/>
          <p:nvPr/>
        </p:nvSpPr>
        <p:spPr>
          <a:xfrm>
            <a:off x="5583235" y="2726498"/>
            <a:ext cx="1772649" cy="1015663"/>
          </a:xfrm>
          <a:prstGeom prst="rect">
            <a:avLst/>
          </a:prstGeom>
        </p:spPr>
        <p:txBody>
          <a:bodyPr wrap="square">
            <a:spAutoFit/>
          </a:bodyPr>
          <a:lstStyle/>
          <a:p>
            <a:r>
              <a:rPr lang="it-IT" sz="6000" b="1" dirty="0">
                <a:latin typeface="Calibri" panose="020F0502020204030204" pitchFamily="34" charset="0"/>
              </a:rPr>
              <a:t>26</a:t>
            </a:r>
            <a:r>
              <a:rPr lang="it-IT" sz="3600" b="1" dirty="0">
                <a:latin typeface="Calibri" panose="020F0502020204030204" pitchFamily="34" charset="0"/>
              </a:rPr>
              <a:t>,0</a:t>
            </a:r>
            <a:r>
              <a:rPr lang="it-IT" sz="2400" b="1" dirty="0">
                <a:latin typeface="Calibri" panose="020F0502020204030204" pitchFamily="34" charset="0"/>
              </a:rPr>
              <a:t>%</a:t>
            </a:r>
            <a:endParaRPr lang="it-IT" sz="7200" b="1" dirty="0">
              <a:latin typeface="Calibri" panose="020F0502020204030204" pitchFamily="34" charset="0"/>
            </a:endParaRPr>
          </a:p>
        </p:txBody>
      </p:sp>
      <p:pic>
        <p:nvPicPr>
          <p:cNvPr id="1026" name="Picture 2" descr="Immagine correlata">
            <a:extLst>
              <a:ext uri="{FF2B5EF4-FFF2-40B4-BE49-F238E27FC236}">
                <a16:creationId xmlns:a16="http://schemas.microsoft.com/office/drawing/2014/main" xmlns="" id="{68FC30D1-A875-464C-A831-949CBF738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043105"/>
            <a:ext cx="2361570" cy="1338223"/>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xmlns="" id="{06DDB784-654A-40F1-9837-60C7589704C2}"/>
              </a:ext>
            </a:extLst>
          </p:cNvPr>
          <p:cNvSpPr txBox="1"/>
          <p:nvPr/>
        </p:nvSpPr>
        <p:spPr>
          <a:xfrm>
            <a:off x="593833" y="3131763"/>
            <a:ext cx="3246205" cy="461665"/>
          </a:xfrm>
          <a:prstGeom prst="rect">
            <a:avLst/>
          </a:prstGeom>
          <a:noFill/>
        </p:spPr>
        <p:txBody>
          <a:bodyPr wrap="square" rtlCol="0">
            <a:spAutoFit/>
          </a:bodyPr>
          <a:lstStyle/>
          <a:p>
            <a:pPr algn="r"/>
            <a:r>
              <a:rPr lang="it-IT" sz="2400" dirty="0">
                <a:solidFill>
                  <a:srgbClr val="FF6600"/>
                </a:solidFill>
                <a:latin typeface="Calibri" panose="020F0502020204030204" pitchFamily="34" charset="0"/>
              </a:rPr>
              <a:t>Certamente sì</a:t>
            </a:r>
          </a:p>
        </p:txBody>
      </p:sp>
      <p:sp>
        <p:nvSpPr>
          <p:cNvPr id="19" name="CasellaDiTesto 18">
            <a:extLst>
              <a:ext uri="{FF2B5EF4-FFF2-40B4-BE49-F238E27FC236}">
                <a16:creationId xmlns:a16="http://schemas.microsoft.com/office/drawing/2014/main" xmlns="" id="{BBAAE73A-567C-40F1-A98A-0BF3FA4F6AAD}"/>
              </a:ext>
            </a:extLst>
          </p:cNvPr>
          <p:cNvSpPr txBox="1"/>
          <p:nvPr/>
        </p:nvSpPr>
        <p:spPr>
          <a:xfrm>
            <a:off x="593833" y="3956952"/>
            <a:ext cx="3246205" cy="461665"/>
          </a:xfrm>
          <a:prstGeom prst="rect">
            <a:avLst/>
          </a:prstGeom>
          <a:noFill/>
        </p:spPr>
        <p:txBody>
          <a:bodyPr wrap="square" rtlCol="0">
            <a:spAutoFit/>
          </a:bodyPr>
          <a:lstStyle/>
          <a:p>
            <a:pPr algn="r"/>
            <a:r>
              <a:rPr lang="it-IT" sz="2400" dirty="0">
                <a:solidFill>
                  <a:srgbClr val="FF6600"/>
                </a:solidFill>
                <a:latin typeface="Calibri" panose="020F0502020204030204" pitchFamily="34" charset="0"/>
              </a:rPr>
              <a:t>Probabilmente sì</a:t>
            </a:r>
          </a:p>
        </p:txBody>
      </p:sp>
      <p:sp>
        <p:nvSpPr>
          <p:cNvPr id="20" name="CasellaDiTesto 19">
            <a:extLst>
              <a:ext uri="{FF2B5EF4-FFF2-40B4-BE49-F238E27FC236}">
                <a16:creationId xmlns:a16="http://schemas.microsoft.com/office/drawing/2014/main" xmlns="" id="{CA4875F7-5DAE-4081-AA5C-66BA69D2171F}"/>
              </a:ext>
            </a:extLst>
          </p:cNvPr>
          <p:cNvSpPr txBox="1"/>
          <p:nvPr/>
        </p:nvSpPr>
        <p:spPr>
          <a:xfrm>
            <a:off x="593833" y="4839229"/>
            <a:ext cx="3246205" cy="461665"/>
          </a:xfrm>
          <a:prstGeom prst="rect">
            <a:avLst/>
          </a:prstGeom>
          <a:noFill/>
        </p:spPr>
        <p:txBody>
          <a:bodyPr wrap="square" rtlCol="0">
            <a:spAutoFit/>
          </a:bodyPr>
          <a:lstStyle/>
          <a:p>
            <a:pPr algn="r"/>
            <a:r>
              <a:rPr lang="it-IT" sz="2400" dirty="0">
                <a:solidFill>
                  <a:schemeClr val="bg2">
                    <a:lumMod val="75000"/>
                  </a:schemeClr>
                </a:solidFill>
                <a:latin typeface="Calibri" panose="020F0502020204030204" pitchFamily="34" charset="0"/>
              </a:rPr>
              <a:t>Certamente no</a:t>
            </a:r>
          </a:p>
        </p:txBody>
      </p:sp>
      <p:sp>
        <p:nvSpPr>
          <p:cNvPr id="21" name="CasellaDiTesto 20">
            <a:extLst>
              <a:ext uri="{FF2B5EF4-FFF2-40B4-BE49-F238E27FC236}">
                <a16:creationId xmlns:a16="http://schemas.microsoft.com/office/drawing/2014/main" xmlns="" id="{D1B02EFB-4401-4EB3-B2E7-59E85581CB08}"/>
              </a:ext>
            </a:extLst>
          </p:cNvPr>
          <p:cNvSpPr txBox="1"/>
          <p:nvPr/>
        </p:nvSpPr>
        <p:spPr>
          <a:xfrm>
            <a:off x="233793" y="5672861"/>
            <a:ext cx="3606245" cy="461665"/>
          </a:xfrm>
          <a:prstGeom prst="rect">
            <a:avLst/>
          </a:prstGeom>
          <a:noFill/>
        </p:spPr>
        <p:txBody>
          <a:bodyPr wrap="square" rtlCol="0">
            <a:spAutoFit/>
          </a:bodyPr>
          <a:lstStyle/>
          <a:p>
            <a:pPr algn="r"/>
            <a:r>
              <a:rPr lang="it-IT" sz="2400" dirty="0">
                <a:solidFill>
                  <a:schemeClr val="bg2">
                    <a:lumMod val="75000"/>
                  </a:schemeClr>
                </a:solidFill>
                <a:latin typeface="Calibri" panose="020F0502020204030204" pitchFamily="34" charset="0"/>
              </a:rPr>
              <a:t>Non conosco lo strumento</a:t>
            </a:r>
          </a:p>
        </p:txBody>
      </p:sp>
      <p:sp>
        <p:nvSpPr>
          <p:cNvPr id="22" name="CasellaDiTesto 21">
            <a:extLst>
              <a:ext uri="{FF2B5EF4-FFF2-40B4-BE49-F238E27FC236}">
                <a16:creationId xmlns:a16="http://schemas.microsoft.com/office/drawing/2014/main" xmlns="" id="{AF534DFA-025B-4487-A2AC-C4E51D1C1F45}"/>
              </a:ext>
            </a:extLst>
          </p:cNvPr>
          <p:cNvSpPr txBox="1"/>
          <p:nvPr/>
        </p:nvSpPr>
        <p:spPr>
          <a:xfrm>
            <a:off x="3834193" y="3039431"/>
            <a:ext cx="1152128" cy="584775"/>
          </a:xfrm>
          <a:prstGeom prst="rect">
            <a:avLst/>
          </a:prstGeom>
          <a:noFill/>
        </p:spPr>
        <p:txBody>
          <a:bodyPr wrap="square" rtlCol="0">
            <a:spAutoFit/>
          </a:bodyPr>
          <a:lstStyle/>
          <a:p>
            <a:pPr algn="ctr"/>
            <a:r>
              <a:rPr lang="it-IT" sz="3200" i="1" dirty="0">
                <a:solidFill>
                  <a:srgbClr val="FF6600"/>
                </a:solidFill>
                <a:latin typeface="Calibri" panose="020F0502020204030204" pitchFamily="34" charset="0"/>
              </a:rPr>
              <a:t>7,</a:t>
            </a:r>
            <a:r>
              <a:rPr lang="it-IT" sz="2000" i="1" dirty="0">
                <a:solidFill>
                  <a:srgbClr val="FF6600"/>
                </a:solidFill>
                <a:latin typeface="Calibri" panose="020F0502020204030204" pitchFamily="34" charset="0"/>
              </a:rPr>
              <a:t>0%</a:t>
            </a:r>
          </a:p>
        </p:txBody>
      </p:sp>
      <p:sp>
        <p:nvSpPr>
          <p:cNvPr id="23" name="CasellaDiTesto 22">
            <a:extLst>
              <a:ext uri="{FF2B5EF4-FFF2-40B4-BE49-F238E27FC236}">
                <a16:creationId xmlns:a16="http://schemas.microsoft.com/office/drawing/2014/main" xmlns="" id="{864CC845-47C6-4DBC-8371-DBA08C7951AC}"/>
              </a:ext>
            </a:extLst>
          </p:cNvPr>
          <p:cNvSpPr txBox="1"/>
          <p:nvPr/>
        </p:nvSpPr>
        <p:spPr>
          <a:xfrm>
            <a:off x="3834193" y="3864620"/>
            <a:ext cx="1152128" cy="584775"/>
          </a:xfrm>
          <a:prstGeom prst="rect">
            <a:avLst/>
          </a:prstGeom>
          <a:noFill/>
        </p:spPr>
        <p:txBody>
          <a:bodyPr wrap="square" rtlCol="0">
            <a:spAutoFit/>
          </a:bodyPr>
          <a:lstStyle/>
          <a:p>
            <a:pPr algn="ctr"/>
            <a:r>
              <a:rPr lang="it-IT" sz="3200" i="1" dirty="0">
                <a:solidFill>
                  <a:srgbClr val="FF6600"/>
                </a:solidFill>
                <a:latin typeface="Calibri" panose="020F0502020204030204" pitchFamily="34" charset="0"/>
              </a:rPr>
              <a:t>19,</a:t>
            </a:r>
            <a:r>
              <a:rPr lang="it-IT" sz="2000" i="1" dirty="0">
                <a:solidFill>
                  <a:srgbClr val="FF6600"/>
                </a:solidFill>
                <a:latin typeface="Calibri" panose="020F0502020204030204" pitchFamily="34" charset="0"/>
              </a:rPr>
              <a:t>0%</a:t>
            </a:r>
          </a:p>
        </p:txBody>
      </p:sp>
      <p:sp>
        <p:nvSpPr>
          <p:cNvPr id="24" name="CasellaDiTesto 23">
            <a:extLst>
              <a:ext uri="{FF2B5EF4-FFF2-40B4-BE49-F238E27FC236}">
                <a16:creationId xmlns:a16="http://schemas.microsoft.com/office/drawing/2014/main" xmlns="" id="{AA6000C3-731C-4478-B840-65239B7B0AEA}"/>
              </a:ext>
            </a:extLst>
          </p:cNvPr>
          <p:cNvSpPr txBox="1"/>
          <p:nvPr/>
        </p:nvSpPr>
        <p:spPr>
          <a:xfrm>
            <a:off x="3834193" y="4746897"/>
            <a:ext cx="1152128" cy="584775"/>
          </a:xfrm>
          <a:prstGeom prst="rect">
            <a:avLst/>
          </a:prstGeom>
          <a:noFill/>
        </p:spPr>
        <p:txBody>
          <a:bodyPr wrap="square" rtlCol="0">
            <a:spAutoFit/>
          </a:bodyPr>
          <a:lstStyle/>
          <a:p>
            <a:pPr algn="ctr"/>
            <a:r>
              <a:rPr lang="it-IT" sz="3200" i="1" dirty="0">
                <a:solidFill>
                  <a:schemeClr val="bg2">
                    <a:lumMod val="75000"/>
                  </a:schemeClr>
                </a:solidFill>
                <a:latin typeface="Calibri" panose="020F0502020204030204" pitchFamily="34" charset="0"/>
              </a:rPr>
              <a:t>30,</a:t>
            </a:r>
            <a:r>
              <a:rPr lang="it-IT" sz="2000" i="1" dirty="0">
                <a:solidFill>
                  <a:schemeClr val="bg2">
                    <a:lumMod val="75000"/>
                  </a:schemeClr>
                </a:solidFill>
                <a:latin typeface="Calibri" panose="020F0502020204030204" pitchFamily="34" charset="0"/>
              </a:rPr>
              <a:t>0%</a:t>
            </a:r>
          </a:p>
        </p:txBody>
      </p:sp>
      <p:sp>
        <p:nvSpPr>
          <p:cNvPr id="25" name="CasellaDiTesto 24">
            <a:extLst>
              <a:ext uri="{FF2B5EF4-FFF2-40B4-BE49-F238E27FC236}">
                <a16:creationId xmlns:a16="http://schemas.microsoft.com/office/drawing/2014/main" xmlns="" id="{497500A1-8035-4ECA-A942-11E0E9945BB9}"/>
              </a:ext>
            </a:extLst>
          </p:cNvPr>
          <p:cNvSpPr txBox="1"/>
          <p:nvPr/>
        </p:nvSpPr>
        <p:spPr>
          <a:xfrm>
            <a:off x="3834193" y="5580529"/>
            <a:ext cx="1152128" cy="584775"/>
          </a:xfrm>
          <a:prstGeom prst="rect">
            <a:avLst/>
          </a:prstGeom>
          <a:noFill/>
        </p:spPr>
        <p:txBody>
          <a:bodyPr wrap="square" rtlCol="0">
            <a:spAutoFit/>
          </a:bodyPr>
          <a:lstStyle/>
          <a:p>
            <a:pPr algn="ctr"/>
            <a:r>
              <a:rPr lang="it-IT" sz="3200" i="1" dirty="0">
                <a:solidFill>
                  <a:schemeClr val="bg2">
                    <a:lumMod val="75000"/>
                  </a:schemeClr>
                </a:solidFill>
                <a:latin typeface="Calibri" panose="020F0502020204030204" pitchFamily="34" charset="0"/>
              </a:rPr>
              <a:t>44,</a:t>
            </a:r>
            <a:r>
              <a:rPr lang="it-IT" sz="2000" i="1" dirty="0">
                <a:solidFill>
                  <a:schemeClr val="bg2">
                    <a:lumMod val="75000"/>
                  </a:schemeClr>
                </a:solidFill>
                <a:latin typeface="Calibri" panose="020F0502020204030204" pitchFamily="34" charset="0"/>
              </a:rPr>
              <a:t>0%</a:t>
            </a:r>
          </a:p>
        </p:txBody>
      </p:sp>
      <p:cxnSp>
        <p:nvCxnSpPr>
          <p:cNvPr id="26" name="Connettore 2 25">
            <a:extLst>
              <a:ext uri="{FF2B5EF4-FFF2-40B4-BE49-F238E27FC236}">
                <a16:creationId xmlns:a16="http://schemas.microsoft.com/office/drawing/2014/main" xmlns="" id="{A7036483-AD7F-4B22-8163-C727F5DFCA96}"/>
              </a:ext>
            </a:extLst>
          </p:cNvPr>
          <p:cNvCxnSpPr>
            <a:cxnSpLocks/>
          </p:cNvCxnSpPr>
          <p:nvPr/>
        </p:nvCxnSpPr>
        <p:spPr bwMode="auto">
          <a:xfrm>
            <a:off x="809857" y="4649448"/>
            <a:ext cx="4686148" cy="0"/>
          </a:xfrm>
          <a:prstGeom prst="straightConnector1">
            <a:avLst/>
          </a:prstGeom>
          <a:noFill/>
          <a:ln w="123825" cap="flat" cmpd="sng" algn="ctr">
            <a:solidFill>
              <a:srgbClr val="FF6600"/>
            </a:solidFill>
            <a:prstDash val="solid"/>
            <a:round/>
            <a:headEnd type="none" w="med" len="med"/>
            <a:tailEnd type="triangle"/>
          </a:ln>
          <a:effectLst/>
        </p:spPr>
      </p:cxnSp>
      <p:sp>
        <p:nvSpPr>
          <p:cNvPr id="27" name="Rettangolo 26">
            <a:extLst>
              <a:ext uri="{FF2B5EF4-FFF2-40B4-BE49-F238E27FC236}">
                <a16:creationId xmlns:a16="http://schemas.microsoft.com/office/drawing/2014/main" xmlns="" id="{FBB0AE70-1647-4CC8-AFA7-D0EE42893DDA}"/>
              </a:ext>
            </a:extLst>
          </p:cNvPr>
          <p:cNvSpPr/>
          <p:nvPr/>
        </p:nvSpPr>
        <p:spPr bwMode="auto">
          <a:xfrm>
            <a:off x="833807" y="2928506"/>
            <a:ext cx="4152514" cy="1714773"/>
          </a:xfrm>
          <a:prstGeom prst="rect">
            <a:avLst/>
          </a:prstGeom>
          <a:noFill/>
          <a:ln w="28575" cap="flat" cmpd="sng" algn="ctr">
            <a:solidFill>
              <a:srgbClr val="FF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36622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9"/>
          <p:cNvSpPr txBox="1">
            <a:spLocks noChangeArrowheads="1"/>
          </p:cNvSpPr>
          <p:nvPr/>
        </p:nvSpPr>
        <p:spPr bwMode="auto">
          <a:xfrm>
            <a:off x="395288" y="1412776"/>
            <a:ext cx="842486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800" b="0" dirty="0">
                <a:latin typeface="Calibri" panose="020F0502020204030204" pitchFamily="34" charset="0"/>
              </a:rPr>
              <a:t>Quanto si dichiara d’accordo con la seguente idea? </a:t>
            </a:r>
          </a:p>
          <a:p>
            <a:pPr algn="just" eaLnBrk="1" hangingPunct="1">
              <a:spcBef>
                <a:spcPts val="600"/>
              </a:spcBef>
            </a:pPr>
            <a:r>
              <a:rPr lang="it-IT" altLang="ja-JP" sz="1800" b="0" dirty="0">
                <a:latin typeface="Calibri" panose="020F0502020204030204" pitchFamily="34" charset="0"/>
              </a:rPr>
              <a:t>«</a:t>
            </a:r>
            <a:r>
              <a:rPr lang="it-IT" altLang="ja-JP" sz="1800" i="1" u="sng" dirty="0">
                <a:latin typeface="Calibri" panose="020F0502020204030204" pitchFamily="34" charset="0"/>
              </a:rPr>
              <a:t>è necessario eliminare il tetto massimo di 5.000 euro annui che il prestatore non può superare per poter essere retribuito con i nuovi voucher</a:t>
            </a:r>
            <a:r>
              <a:rPr lang="it-IT" altLang="ja-JP" sz="1800" b="0" dirty="0">
                <a:latin typeface="Calibri" panose="020F0502020204030204" pitchFamily="34" charset="0"/>
              </a:rPr>
              <a:t>»</a:t>
            </a:r>
            <a:endParaRPr lang="it-IT" altLang="it-IT" sz="1800" b="0" dirty="0">
              <a:solidFill>
                <a:schemeClr val="accent2"/>
              </a:solidFill>
              <a:latin typeface="Calibri" panose="020F0502020204030204" pitchFamily="34" charset="0"/>
            </a:endParaRPr>
          </a:p>
        </p:txBody>
      </p:sp>
      <p:sp>
        <p:nvSpPr>
          <p:cNvPr id="35" name="Rectangle 4"/>
          <p:cNvSpPr txBox="1">
            <a:spLocks noChangeArrowheads="1"/>
          </p:cNvSpPr>
          <p:nvPr/>
        </p:nvSpPr>
        <p:spPr bwMode="auto">
          <a:xfrm>
            <a:off x="395287" y="188913"/>
            <a:ext cx="849719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occupazione e VOUCHER | </a:t>
            </a:r>
            <a:r>
              <a:rPr lang="it-IT" altLang="it-IT" sz="2000" dirty="0">
                <a:latin typeface="Calibri" panose="020F0502020204030204" pitchFamily="34" charset="0"/>
                <a:cs typeface="Arial" panose="020B0604020202020204" pitchFamily="34" charset="0"/>
              </a:rPr>
              <a:t>…lo scetticismo è riconducibile alle caratteristiche del nuovo istituto… oltre </a:t>
            </a:r>
            <a:r>
              <a:rPr lang="it-IT" altLang="it-IT" sz="2000" u="sng" dirty="0">
                <a:latin typeface="Calibri" panose="020F0502020204030204" pitchFamily="34" charset="0"/>
                <a:cs typeface="Arial" panose="020B0604020202020204" pitchFamily="34" charset="0"/>
              </a:rPr>
              <a:t>l’86% delle imprese</a:t>
            </a:r>
            <a:r>
              <a:rPr lang="it-IT" altLang="it-IT" sz="2000" dirty="0">
                <a:latin typeface="Calibri" panose="020F0502020204030204" pitchFamily="34" charset="0"/>
                <a:cs typeface="Arial" panose="020B0604020202020204" pitchFamily="34" charset="0"/>
              </a:rPr>
              <a:t>, difatti, </a:t>
            </a:r>
            <a:r>
              <a:rPr lang="it-IT" altLang="it-IT" sz="2000" u="sng" dirty="0">
                <a:latin typeface="Calibri" panose="020F0502020204030204" pitchFamily="34" charset="0"/>
                <a:cs typeface="Arial" panose="020B0604020202020204" pitchFamily="34" charset="0"/>
              </a:rPr>
              <a:t>auspica l’eliminazione del tetto massimo di 5mila euro annui</a:t>
            </a:r>
            <a:r>
              <a:rPr lang="it-IT" altLang="it-IT" sz="2000" dirty="0">
                <a:latin typeface="Calibri" panose="020F0502020204030204" pitchFamily="34" charset="0"/>
                <a:cs typeface="Arial" panose="020B0604020202020204" pitchFamily="34" charset="0"/>
              </a:rPr>
              <a:t> attualmente previsto dalla legge…</a:t>
            </a:r>
          </a:p>
        </p:txBody>
      </p:sp>
      <p:sp>
        <p:nvSpPr>
          <p:cNvPr id="5" name="Text Box 49"/>
          <p:cNvSpPr txBox="1">
            <a:spLocks noChangeArrowheads="1"/>
          </p:cNvSpPr>
          <p:nvPr/>
        </p:nvSpPr>
        <p:spPr bwMode="auto">
          <a:xfrm>
            <a:off x="399393" y="6352670"/>
            <a:ext cx="849308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2.000 casi.</a:t>
            </a:r>
            <a:r>
              <a:rPr lang="it-IT" altLang="ja-JP" sz="900" b="0" dirty="0">
                <a:solidFill>
                  <a:srgbClr val="000000"/>
                </a:solidFill>
                <a:latin typeface="Calibri" panose="020F0502020204030204" pitchFamily="34" charset="0"/>
              </a:rPr>
              <a:t>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pic>
        <p:nvPicPr>
          <p:cNvPr id="2050" name="Picture 2" descr="Immagine correlata">
            <a:extLst>
              <a:ext uri="{FF2B5EF4-FFF2-40B4-BE49-F238E27FC236}">
                <a16:creationId xmlns:a16="http://schemas.microsoft.com/office/drawing/2014/main" xmlns="" id="{1926589D-A247-4DC3-8689-C6DDDB1FC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843" y="4957846"/>
            <a:ext cx="1301141" cy="1301141"/>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17">
            <a:extLst>
              <a:ext uri="{FF2B5EF4-FFF2-40B4-BE49-F238E27FC236}">
                <a16:creationId xmlns:a16="http://schemas.microsoft.com/office/drawing/2014/main" xmlns="" id="{F2C55E54-0906-4F74-9D5A-5979C9EAA3FB}"/>
              </a:ext>
            </a:extLst>
          </p:cNvPr>
          <p:cNvSpPr/>
          <p:nvPr/>
        </p:nvSpPr>
        <p:spPr>
          <a:xfrm>
            <a:off x="5583237" y="3577393"/>
            <a:ext cx="3021212" cy="1477328"/>
          </a:xfrm>
          <a:prstGeom prst="rect">
            <a:avLst/>
          </a:prstGeom>
        </p:spPr>
        <p:txBody>
          <a:bodyPr wrap="square">
            <a:spAutoFit/>
          </a:bodyPr>
          <a:lstStyle/>
          <a:p>
            <a:r>
              <a:rPr lang="it-IT" sz="1800" b="0" i="1" dirty="0">
                <a:latin typeface="Calibri" panose="020F0502020204030204" pitchFamily="34" charset="0"/>
              </a:rPr>
              <a:t>Le imprese che si dichiarano d’accordo con l’idea che sia necessario </a:t>
            </a:r>
            <a:r>
              <a:rPr lang="it-IT" sz="1800" i="1" u="sng" dirty="0">
                <a:latin typeface="Calibri" panose="020F0502020204030204" pitchFamily="34" charset="0"/>
              </a:rPr>
              <a:t>eliminare il tetto massimo di 5.000€ annui per il prestatore</a:t>
            </a:r>
            <a:endParaRPr lang="it-IT" sz="1800" i="1" dirty="0">
              <a:latin typeface="Calibri" panose="020F0502020204030204" pitchFamily="34" charset="0"/>
            </a:endParaRPr>
          </a:p>
        </p:txBody>
      </p:sp>
      <p:sp>
        <p:nvSpPr>
          <p:cNvPr id="20" name="CasellaDiTesto 19">
            <a:extLst>
              <a:ext uri="{FF2B5EF4-FFF2-40B4-BE49-F238E27FC236}">
                <a16:creationId xmlns:a16="http://schemas.microsoft.com/office/drawing/2014/main" xmlns="" id="{801264DD-DDC1-4208-B5C8-E90740297A06}"/>
              </a:ext>
            </a:extLst>
          </p:cNvPr>
          <p:cNvSpPr txBox="1"/>
          <p:nvPr/>
        </p:nvSpPr>
        <p:spPr>
          <a:xfrm>
            <a:off x="593833" y="3131763"/>
            <a:ext cx="3246205" cy="461665"/>
          </a:xfrm>
          <a:prstGeom prst="rect">
            <a:avLst/>
          </a:prstGeom>
          <a:noFill/>
        </p:spPr>
        <p:txBody>
          <a:bodyPr wrap="square" rtlCol="0">
            <a:spAutoFit/>
          </a:bodyPr>
          <a:lstStyle/>
          <a:p>
            <a:pPr algn="r"/>
            <a:r>
              <a:rPr lang="it-IT" sz="2400" dirty="0">
                <a:solidFill>
                  <a:srgbClr val="FF6600"/>
                </a:solidFill>
                <a:latin typeface="Calibri" panose="020F0502020204030204" pitchFamily="34" charset="0"/>
              </a:rPr>
              <a:t>Molto d’accordo</a:t>
            </a:r>
          </a:p>
        </p:txBody>
      </p:sp>
      <p:sp>
        <p:nvSpPr>
          <p:cNvPr id="21" name="CasellaDiTesto 20">
            <a:extLst>
              <a:ext uri="{FF2B5EF4-FFF2-40B4-BE49-F238E27FC236}">
                <a16:creationId xmlns:a16="http://schemas.microsoft.com/office/drawing/2014/main" xmlns="" id="{DD82E0EF-5D53-44F2-9893-F0563ADCE7A1}"/>
              </a:ext>
            </a:extLst>
          </p:cNvPr>
          <p:cNvSpPr txBox="1"/>
          <p:nvPr/>
        </p:nvSpPr>
        <p:spPr>
          <a:xfrm>
            <a:off x="593833" y="3956952"/>
            <a:ext cx="3246205" cy="461665"/>
          </a:xfrm>
          <a:prstGeom prst="rect">
            <a:avLst/>
          </a:prstGeom>
          <a:noFill/>
        </p:spPr>
        <p:txBody>
          <a:bodyPr wrap="square" rtlCol="0">
            <a:spAutoFit/>
          </a:bodyPr>
          <a:lstStyle/>
          <a:p>
            <a:pPr algn="r"/>
            <a:r>
              <a:rPr lang="it-IT" sz="2400" dirty="0">
                <a:solidFill>
                  <a:srgbClr val="FF6600"/>
                </a:solidFill>
                <a:latin typeface="Calibri" panose="020F0502020204030204" pitchFamily="34" charset="0"/>
              </a:rPr>
              <a:t>Abbastanza d’accordo</a:t>
            </a:r>
          </a:p>
        </p:txBody>
      </p:sp>
      <p:sp>
        <p:nvSpPr>
          <p:cNvPr id="22" name="CasellaDiTesto 21">
            <a:extLst>
              <a:ext uri="{FF2B5EF4-FFF2-40B4-BE49-F238E27FC236}">
                <a16:creationId xmlns:a16="http://schemas.microsoft.com/office/drawing/2014/main" xmlns="" id="{1BC18EE7-6452-42E5-908A-7352D1E3D722}"/>
              </a:ext>
            </a:extLst>
          </p:cNvPr>
          <p:cNvSpPr txBox="1"/>
          <p:nvPr/>
        </p:nvSpPr>
        <p:spPr>
          <a:xfrm>
            <a:off x="593833" y="4839229"/>
            <a:ext cx="3246205" cy="461665"/>
          </a:xfrm>
          <a:prstGeom prst="rect">
            <a:avLst/>
          </a:prstGeom>
          <a:noFill/>
        </p:spPr>
        <p:txBody>
          <a:bodyPr wrap="square" rtlCol="0">
            <a:spAutoFit/>
          </a:bodyPr>
          <a:lstStyle/>
          <a:p>
            <a:pPr algn="r"/>
            <a:r>
              <a:rPr lang="it-IT" sz="2400" dirty="0">
                <a:solidFill>
                  <a:schemeClr val="bg2">
                    <a:lumMod val="75000"/>
                  </a:schemeClr>
                </a:solidFill>
                <a:latin typeface="Calibri" panose="020F0502020204030204" pitchFamily="34" charset="0"/>
              </a:rPr>
              <a:t>Poco d’accordo</a:t>
            </a:r>
          </a:p>
        </p:txBody>
      </p:sp>
      <p:sp>
        <p:nvSpPr>
          <p:cNvPr id="23" name="CasellaDiTesto 22">
            <a:extLst>
              <a:ext uri="{FF2B5EF4-FFF2-40B4-BE49-F238E27FC236}">
                <a16:creationId xmlns:a16="http://schemas.microsoft.com/office/drawing/2014/main" xmlns="" id="{B3757775-A061-4961-AD61-5BA188474C14}"/>
              </a:ext>
            </a:extLst>
          </p:cNvPr>
          <p:cNvSpPr txBox="1"/>
          <p:nvPr/>
        </p:nvSpPr>
        <p:spPr>
          <a:xfrm>
            <a:off x="233793" y="5672861"/>
            <a:ext cx="3606245" cy="461665"/>
          </a:xfrm>
          <a:prstGeom prst="rect">
            <a:avLst/>
          </a:prstGeom>
          <a:noFill/>
        </p:spPr>
        <p:txBody>
          <a:bodyPr wrap="square" rtlCol="0">
            <a:spAutoFit/>
          </a:bodyPr>
          <a:lstStyle/>
          <a:p>
            <a:pPr algn="r"/>
            <a:r>
              <a:rPr lang="it-IT" sz="2400" dirty="0">
                <a:solidFill>
                  <a:schemeClr val="bg2">
                    <a:lumMod val="75000"/>
                  </a:schemeClr>
                </a:solidFill>
                <a:latin typeface="Calibri" panose="020F0502020204030204" pitchFamily="34" charset="0"/>
              </a:rPr>
              <a:t>Per nulla d’accordo</a:t>
            </a:r>
          </a:p>
        </p:txBody>
      </p:sp>
      <p:sp>
        <p:nvSpPr>
          <p:cNvPr id="24" name="CasellaDiTesto 23">
            <a:extLst>
              <a:ext uri="{FF2B5EF4-FFF2-40B4-BE49-F238E27FC236}">
                <a16:creationId xmlns:a16="http://schemas.microsoft.com/office/drawing/2014/main" xmlns="" id="{AB95AB97-5960-47BA-8CCC-2E0E3B17AB3B}"/>
              </a:ext>
            </a:extLst>
          </p:cNvPr>
          <p:cNvSpPr txBox="1"/>
          <p:nvPr/>
        </p:nvSpPr>
        <p:spPr>
          <a:xfrm>
            <a:off x="3834193" y="3039431"/>
            <a:ext cx="1152128" cy="584775"/>
          </a:xfrm>
          <a:prstGeom prst="rect">
            <a:avLst/>
          </a:prstGeom>
          <a:noFill/>
        </p:spPr>
        <p:txBody>
          <a:bodyPr wrap="square" rtlCol="0">
            <a:spAutoFit/>
          </a:bodyPr>
          <a:lstStyle/>
          <a:p>
            <a:pPr algn="ctr"/>
            <a:r>
              <a:rPr lang="it-IT" sz="3200" i="1" dirty="0">
                <a:solidFill>
                  <a:srgbClr val="FF6600"/>
                </a:solidFill>
                <a:latin typeface="Calibri" panose="020F0502020204030204" pitchFamily="34" charset="0"/>
              </a:rPr>
              <a:t>44,</a:t>
            </a:r>
            <a:r>
              <a:rPr lang="it-IT" sz="2000" i="1" dirty="0">
                <a:solidFill>
                  <a:srgbClr val="FF6600"/>
                </a:solidFill>
                <a:latin typeface="Calibri" panose="020F0502020204030204" pitchFamily="34" charset="0"/>
              </a:rPr>
              <a:t>3%</a:t>
            </a:r>
          </a:p>
        </p:txBody>
      </p:sp>
      <p:sp>
        <p:nvSpPr>
          <p:cNvPr id="25" name="CasellaDiTesto 24">
            <a:extLst>
              <a:ext uri="{FF2B5EF4-FFF2-40B4-BE49-F238E27FC236}">
                <a16:creationId xmlns:a16="http://schemas.microsoft.com/office/drawing/2014/main" xmlns="" id="{D546A201-9B7B-45B3-B792-F015A90FE726}"/>
              </a:ext>
            </a:extLst>
          </p:cNvPr>
          <p:cNvSpPr txBox="1"/>
          <p:nvPr/>
        </p:nvSpPr>
        <p:spPr>
          <a:xfrm>
            <a:off x="3834193" y="3864620"/>
            <a:ext cx="1152128" cy="584775"/>
          </a:xfrm>
          <a:prstGeom prst="rect">
            <a:avLst/>
          </a:prstGeom>
          <a:noFill/>
        </p:spPr>
        <p:txBody>
          <a:bodyPr wrap="square" rtlCol="0">
            <a:spAutoFit/>
          </a:bodyPr>
          <a:lstStyle/>
          <a:p>
            <a:pPr algn="ctr"/>
            <a:r>
              <a:rPr lang="it-IT" sz="3200" i="1" dirty="0">
                <a:solidFill>
                  <a:srgbClr val="FF6600"/>
                </a:solidFill>
                <a:latin typeface="Calibri" panose="020F0502020204030204" pitchFamily="34" charset="0"/>
              </a:rPr>
              <a:t>42,</a:t>
            </a:r>
            <a:r>
              <a:rPr lang="it-IT" sz="2000" i="1" dirty="0">
                <a:solidFill>
                  <a:srgbClr val="FF6600"/>
                </a:solidFill>
                <a:latin typeface="Calibri" panose="020F0502020204030204" pitchFamily="34" charset="0"/>
              </a:rPr>
              <a:t>2%</a:t>
            </a:r>
          </a:p>
        </p:txBody>
      </p:sp>
      <p:sp>
        <p:nvSpPr>
          <p:cNvPr id="26" name="CasellaDiTesto 25">
            <a:extLst>
              <a:ext uri="{FF2B5EF4-FFF2-40B4-BE49-F238E27FC236}">
                <a16:creationId xmlns:a16="http://schemas.microsoft.com/office/drawing/2014/main" xmlns="" id="{71D61CF1-1097-438E-B2FD-480B6E0B0137}"/>
              </a:ext>
            </a:extLst>
          </p:cNvPr>
          <p:cNvSpPr txBox="1"/>
          <p:nvPr/>
        </p:nvSpPr>
        <p:spPr>
          <a:xfrm>
            <a:off x="3834193" y="4746897"/>
            <a:ext cx="1152128" cy="584775"/>
          </a:xfrm>
          <a:prstGeom prst="rect">
            <a:avLst/>
          </a:prstGeom>
          <a:noFill/>
        </p:spPr>
        <p:txBody>
          <a:bodyPr wrap="square" rtlCol="0">
            <a:spAutoFit/>
          </a:bodyPr>
          <a:lstStyle/>
          <a:p>
            <a:pPr algn="ctr"/>
            <a:r>
              <a:rPr lang="it-IT" sz="3200" i="1" dirty="0">
                <a:solidFill>
                  <a:schemeClr val="bg2">
                    <a:lumMod val="75000"/>
                  </a:schemeClr>
                </a:solidFill>
                <a:latin typeface="Calibri" panose="020F0502020204030204" pitchFamily="34" charset="0"/>
              </a:rPr>
              <a:t>11,</a:t>
            </a:r>
            <a:r>
              <a:rPr lang="it-IT" sz="2000" i="1" dirty="0">
                <a:solidFill>
                  <a:schemeClr val="bg2">
                    <a:lumMod val="75000"/>
                  </a:schemeClr>
                </a:solidFill>
                <a:latin typeface="Calibri" panose="020F0502020204030204" pitchFamily="34" charset="0"/>
              </a:rPr>
              <a:t>0%</a:t>
            </a:r>
          </a:p>
        </p:txBody>
      </p:sp>
      <p:sp>
        <p:nvSpPr>
          <p:cNvPr id="27" name="CasellaDiTesto 26">
            <a:extLst>
              <a:ext uri="{FF2B5EF4-FFF2-40B4-BE49-F238E27FC236}">
                <a16:creationId xmlns:a16="http://schemas.microsoft.com/office/drawing/2014/main" xmlns="" id="{EEB03932-337D-4954-9D2C-B5029319A50D}"/>
              </a:ext>
            </a:extLst>
          </p:cNvPr>
          <p:cNvSpPr txBox="1"/>
          <p:nvPr/>
        </p:nvSpPr>
        <p:spPr>
          <a:xfrm>
            <a:off x="3834193" y="5580529"/>
            <a:ext cx="1152128" cy="584775"/>
          </a:xfrm>
          <a:prstGeom prst="rect">
            <a:avLst/>
          </a:prstGeom>
          <a:noFill/>
        </p:spPr>
        <p:txBody>
          <a:bodyPr wrap="square" rtlCol="0">
            <a:spAutoFit/>
          </a:bodyPr>
          <a:lstStyle/>
          <a:p>
            <a:pPr algn="ctr"/>
            <a:r>
              <a:rPr lang="it-IT" sz="3200" i="1" dirty="0">
                <a:solidFill>
                  <a:schemeClr val="bg2">
                    <a:lumMod val="75000"/>
                  </a:schemeClr>
                </a:solidFill>
                <a:latin typeface="Calibri" panose="020F0502020204030204" pitchFamily="34" charset="0"/>
              </a:rPr>
              <a:t>2,</a:t>
            </a:r>
            <a:r>
              <a:rPr lang="it-IT" sz="2000" i="1" dirty="0">
                <a:solidFill>
                  <a:schemeClr val="bg2">
                    <a:lumMod val="75000"/>
                  </a:schemeClr>
                </a:solidFill>
                <a:latin typeface="Calibri" panose="020F0502020204030204" pitchFamily="34" charset="0"/>
              </a:rPr>
              <a:t>5%</a:t>
            </a:r>
          </a:p>
        </p:txBody>
      </p:sp>
      <p:cxnSp>
        <p:nvCxnSpPr>
          <p:cNvPr id="28" name="Connettore 2 27">
            <a:extLst>
              <a:ext uri="{FF2B5EF4-FFF2-40B4-BE49-F238E27FC236}">
                <a16:creationId xmlns:a16="http://schemas.microsoft.com/office/drawing/2014/main" xmlns="" id="{CD0FC2A1-8384-4FA9-A465-7CB95EC086D0}"/>
              </a:ext>
            </a:extLst>
          </p:cNvPr>
          <p:cNvCxnSpPr>
            <a:cxnSpLocks/>
          </p:cNvCxnSpPr>
          <p:nvPr/>
        </p:nvCxnSpPr>
        <p:spPr bwMode="auto">
          <a:xfrm>
            <a:off x="809857" y="4649448"/>
            <a:ext cx="4686148" cy="0"/>
          </a:xfrm>
          <a:prstGeom prst="straightConnector1">
            <a:avLst/>
          </a:prstGeom>
          <a:noFill/>
          <a:ln w="123825" cap="flat" cmpd="sng" algn="ctr">
            <a:solidFill>
              <a:srgbClr val="FF6600"/>
            </a:solidFill>
            <a:prstDash val="solid"/>
            <a:round/>
            <a:headEnd type="none" w="med" len="med"/>
            <a:tailEnd type="triangle"/>
          </a:ln>
          <a:effectLst/>
        </p:spPr>
      </p:cxnSp>
      <p:sp>
        <p:nvSpPr>
          <p:cNvPr id="29" name="Rettangolo 28">
            <a:extLst>
              <a:ext uri="{FF2B5EF4-FFF2-40B4-BE49-F238E27FC236}">
                <a16:creationId xmlns:a16="http://schemas.microsoft.com/office/drawing/2014/main" xmlns="" id="{43EC0C31-5227-425F-94BD-4DFA627422A3}"/>
              </a:ext>
            </a:extLst>
          </p:cNvPr>
          <p:cNvSpPr/>
          <p:nvPr/>
        </p:nvSpPr>
        <p:spPr bwMode="auto">
          <a:xfrm>
            <a:off x="833807" y="2928506"/>
            <a:ext cx="4152514" cy="1714773"/>
          </a:xfrm>
          <a:prstGeom prst="rect">
            <a:avLst/>
          </a:prstGeom>
          <a:noFill/>
          <a:ln w="28575" cap="flat" cmpd="sng" algn="ctr">
            <a:solidFill>
              <a:srgbClr val="FF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30" name="Rettangolo 29">
            <a:extLst>
              <a:ext uri="{FF2B5EF4-FFF2-40B4-BE49-F238E27FC236}">
                <a16:creationId xmlns:a16="http://schemas.microsoft.com/office/drawing/2014/main" xmlns="" id="{76940CCC-554A-40FA-94F1-0449B64755CA}"/>
              </a:ext>
            </a:extLst>
          </p:cNvPr>
          <p:cNvSpPr/>
          <p:nvPr/>
        </p:nvSpPr>
        <p:spPr>
          <a:xfrm>
            <a:off x="5583235" y="2726498"/>
            <a:ext cx="1772649" cy="1015663"/>
          </a:xfrm>
          <a:prstGeom prst="rect">
            <a:avLst/>
          </a:prstGeom>
        </p:spPr>
        <p:txBody>
          <a:bodyPr wrap="square">
            <a:spAutoFit/>
          </a:bodyPr>
          <a:lstStyle/>
          <a:p>
            <a:r>
              <a:rPr lang="it-IT" sz="6000" b="1" dirty="0">
                <a:latin typeface="Calibri" panose="020F0502020204030204" pitchFamily="34" charset="0"/>
              </a:rPr>
              <a:t>86</a:t>
            </a:r>
            <a:r>
              <a:rPr lang="it-IT" sz="3600" b="1" dirty="0">
                <a:latin typeface="Calibri" panose="020F0502020204030204" pitchFamily="34" charset="0"/>
              </a:rPr>
              <a:t>,5</a:t>
            </a:r>
            <a:r>
              <a:rPr lang="it-IT" sz="2400" b="1" dirty="0">
                <a:latin typeface="Calibri" panose="020F0502020204030204" pitchFamily="34" charset="0"/>
              </a:rPr>
              <a:t>%</a:t>
            </a:r>
            <a:endParaRPr lang="it-IT" sz="7200" b="1" dirty="0">
              <a:latin typeface="Calibri" panose="020F0502020204030204" pitchFamily="34" charset="0"/>
            </a:endParaRPr>
          </a:p>
        </p:txBody>
      </p:sp>
    </p:spTree>
    <p:extLst>
      <p:ext uri="{BB962C8B-B14F-4D97-AF65-F5344CB8AC3E}">
        <p14:creationId xmlns:p14="http://schemas.microsoft.com/office/powerpoint/2010/main" val="50140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9"/>
          <p:cNvSpPr txBox="1">
            <a:spLocks noChangeArrowheads="1"/>
          </p:cNvSpPr>
          <p:nvPr/>
        </p:nvSpPr>
        <p:spPr bwMode="auto">
          <a:xfrm>
            <a:off x="395288" y="1412776"/>
            <a:ext cx="842486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800" b="0" dirty="0">
                <a:latin typeface="Calibri" panose="020F0502020204030204" pitchFamily="34" charset="0"/>
              </a:rPr>
              <a:t>Quanto si dichiara d’accordo con la seguente idea? </a:t>
            </a:r>
          </a:p>
          <a:p>
            <a:pPr algn="just" eaLnBrk="1" hangingPunct="1">
              <a:spcBef>
                <a:spcPts val="600"/>
              </a:spcBef>
            </a:pPr>
            <a:r>
              <a:rPr lang="it-IT" altLang="ja-JP" sz="1800" b="0" dirty="0">
                <a:latin typeface="Calibri" panose="020F0502020204030204" pitchFamily="34" charset="0"/>
              </a:rPr>
              <a:t>«</a:t>
            </a:r>
            <a:r>
              <a:rPr lang="it-IT" altLang="ja-JP" sz="1800" i="1" u="sng" dirty="0">
                <a:latin typeface="Calibri" panose="020F0502020204030204" pitchFamily="34" charset="0"/>
              </a:rPr>
              <a:t>il nuovo strumento, attualmente previsto solo per le imprese fino a cinque dipendenti, deve essere esteso a tutte le imprese a prescindere dalla dimensione</a:t>
            </a:r>
            <a:r>
              <a:rPr lang="it-IT" altLang="ja-JP" sz="1800" b="0" dirty="0">
                <a:latin typeface="Calibri" panose="020F0502020204030204" pitchFamily="34" charset="0"/>
              </a:rPr>
              <a:t>»</a:t>
            </a:r>
            <a:endParaRPr lang="it-IT" altLang="it-IT" sz="1800" b="0" dirty="0">
              <a:solidFill>
                <a:schemeClr val="accent2"/>
              </a:solidFill>
              <a:latin typeface="Calibri" panose="020F0502020204030204" pitchFamily="34" charset="0"/>
            </a:endParaRPr>
          </a:p>
        </p:txBody>
      </p:sp>
      <p:sp>
        <p:nvSpPr>
          <p:cNvPr id="35" name="Rectangle 4"/>
          <p:cNvSpPr txBox="1">
            <a:spLocks noChangeArrowheads="1"/>
          </p:cNvSpPr>
          <p:nvPr/>
        </p:nvSpPr>
        <p:spPr bwMode="auto">
          <a:xfrm>
            <a:off x="395287" y="188913"/>
            <a:ext cx="849719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occupazione e VOUCHER | </a:t>
            </a:r>
            <a:r>
              <a:rPr lang="it-IT" altLang="it-IT" sz="2000" dirty="0">
                <a:latin typeface="Calibri" panose="020F0502020204030204" pitchFamily="34" charset="0"/>
                <a:cs typeface="Arial" panose="020B0604020202020204" pitchFamily="34" charset="0"/>
              </a:rPr>
              <a:t>…e </a:t>
            </a:r>
            <a:r>
              <a:rPr lang="it-IT" altLang="it-IT" sz="2000" u="sng" dirty="0">
                <a:latin typeface="Calibri" panose="020F0502020204030204" pitchFamily="34" charset="0"/>
                <a:cs typeface="Arial" panose="020B0604020202020204" pitchFamily="34" charset="0"/>
              </a:rPr>
              <a:t>sette operatori su dieci</a:t>
            </a:r>
            <a:r>
              <a:rPr lang="it-IT" altLang="it-IT" sz="2000" dirty="0">
                <a:latin typeface="Calibri" panose="020F0502020204030204" pitchFamily="34" charset="0"/>
                <a:cs typeface="Arial" panose="020B0604020202020204" pitchFamily="34" charset="0"/>
              </a:rPr>
              <a:t> sperano nell’estensione della possibilità di utilizzo dello strumento a tutte le imprese, </a:t>
            </a:r>
            <a:r>
              <a:rPr lang="it-IT" altLang="it-IT" sz="2000" u="sng" dirty="0">
                <a:latin typeface="Calibri" panose="020F0502020204030204" pitchFamily="34" charset="0"/>
                <a:cs typeface="Arial" panose="020B0604020202020204" pitchFamily="34" charset="0"/>
              </a:rPr>
              <a:t>a prescindere dalla classe dimensionale</a:t>
            </a:r>
            <a:r>
              <a:rPr lang="it-IT" altLang="it-IT" sz="2000" dirty="0">
                <a:latin typeface="Calibri" panose="020F0502020204030204" pitchFamily="34" charset="0"/>
                <a:cs typeface="Arial" panose="020B0604020202020204" pitchFamily="34" charset="0"/>
              </a:rPr>
              <a:t>…</a:t>
            </a:r>
          </a:p>
        </p:txBody>
      </p:sp>
      <p:sp>
        <p:nvSpPr>
          <p:cNvPr id="5" name="Text Box 49"/>
          <p:cNvSpPr txBox="1">
            <a:spLocks noChangeArrowheads="1"/>
          </p:cNvSpPr>
          <p:nvPr/>
        </p:nvSpPr>
        <p:spPr bwMode="auto">
          <a:xfrm>
            <a:off x="399393" y="6352670"/>
            <a:ext cx="849308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2.000 casi.</a:t>
            </a:r>
            <a:r>
              <a:rPr lang="it-IT" altLang="ja-JP" sz="900" b="0" dirty="0">
                <a:solidFill>
                  <a:srgbClr val="000000"/>
                </a:solidFill>
                <a:latin typeface="Calibri" panose="020F0502020204030204" pitchFamily="34" charset="0"/>
              </a:rPr>
              <a:t>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pic>
        <p:nvPicPr>
          <p:cNvPr id="3074" name="Picture 2" descr="Risultati immagini per factory icon">
            <a:extLst>
              <a:ext uri="{FF2B5EF4-FFF2-40B4-BE49-F238E27FC236}">
                <a16:creationId xmlns:a16="http://schemas.microsoft.com/office/drawing/2014/main" xmlns="" id="{0E3B61E1-FDB9-491E-8863-B80EB849D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393" y="5297407"/>
            <a:ext cx="888696" cy="888696"/>
          </a:xfrm>
          <a:prstGeom prst="rect">
            <a:avLst/>
          </a:prstGeom>
          <a:noFill/>
          <a:extLst>
            <a:ext uri="{909E8E84-426E-40DD-AFC4-6F175D3DCCD1}">
              <a14:hiddenFill xmlns:a14="http://schemas.microsoft.com/office/drawing/2010/main">
                <a:solidFill>
                  <a:srgbClr val="FFFFFF"/>
                </a:solidFill>
              </a14:hiddenFill>
            </a:ext>
          </a:extLst>
        </p:spPr>
      </p:pic>
      <p:sp>
        <p:nvSpPr>
          <p:cNvPr id="19" name="Rettangolo 18">
            <a:extLst>
              <a:ext uri="{FF2B5EF4-FFF2-40B4-BE49-F238E27FC236}">
                <a16:creationId xmlns:a16="http://schemas.microsoft.com/office/drawing/2014/main" xmlns="" id="{21234F31-02D2-402F-B375-607BCBDD0B7F}"/>
              </a:ext>
            </a:extLst>
          </p:cNvPr>
          <p:cNvSpPr/>
          <p:nvPr/>
        </p:nvSpPr>
        <p:spPr>
          <a:xfrm>
            <a:off x="5583237" y="3577393"/>
            <a:ext cx="3021212" cy="1754326"/>
          </a:xfrm>
          <a:prstGeom prst="rect">
            <a:avLst/>
          </a:prstGeom>
        </p:spPr>
        <p:txBody>
          <a:bodyPr wrap="square">
            <a:spAutoFit/>
          </a:bodyPr>
          <a:lstStyle/>
          <a:p>
            <a:r>
              <a:rPr lang="it-IT" sz="1800" b="0" i="1" dirty="0">
                <a:latin typeface="Calibri" panose="020F0502020204030204" pitchFamily="34" charset="0"/>
              </a:rPr>
              <a:t>Le imprese che si dichiarano d’accordo con l’idea che sia necessario </a:t>
            </a:r>
            <a:r>
              <a:rPr lang="it-IT" sz="1800" i="1" u="sng" dirty="0">
                <a:latin typeface="Calibri" panose="020F0502020204030204" pitchFamily="34" charset="0"/>
              </a:rPr>
              <a:t>estendere l’utilizzo del nuovo strumento a tutte le imprese, a prescindere dalla dimensione</a:t>
            </a:r>
            <a:endParaRPr lang="it-IT" sz="1800" i="1" dirty="0">
              <a:latin typeface="Calibri" panose="020F0502020204030204" pitchFamily="34" charset="0"/>
            </a:endParaRPr>
          </a:p>
        </p:txBody>
      </p:sp>
      <p:sp>
        <p:nvSpPr>
          <p:cNvPr id="20" name="CasellaDiTesto 19">
            <a:extLst>
              <a:ext uri="{FF2B5EF4-FFF2-40B4-BE49-F238E27FC236}">
                <a16:creationId xmlns:a16="http://schemas.microsoft.com/office/drawing/2014/main" xmlns="" id="{7F5EA29B-80BB-4C4F-BB06-3582D5EF0A0A}"/>
              </a:ext>
            </a:extLst>
          </p:cNvPr>
          <p:cNvSpPr txBox="1"/>
          <p:nvPr/>
        </p:nvSpPr>
        <p:spPr>
          <a:xfrm>
            <a:off x="593833" y="3131763"/>
            <a:ext cx="3246205" cy="461665"/>
          </a:xfrm>
          <a:prstGeom prst="rect">
            <a:avLst/>
          </a:prstGeom>
          <a:noFill/>
        </p:spPr>
        <p:txBody>
          <a:bodyPr wrap="square" rtlCol="0">
            <a:spAutoFit/>
          </a:bodyPr>
          <a:lstStyle/>
          <a:p>
            <a:pPr algn="r"/>
            <a:r>
              <a:rPr lang="it-IT" sz="2400" dirty="0">
                <a:solidFill>
                  <a:srgbClr val="FF6600"/>
                </a:solidFill>
                <a:latin typeface="Calibri" panose="020F0502020204030204" pitchFamily="34" charset="0"/>
              </a:rPr>
              <a:t>Molto d’accordo</a:t>
            </a:r>
          </a:p>
        </p:txBody>
      </p:sp>
      <p:sp>
        <p:nvSpPr>
          <p:cNvPr id="21" name="CasellaDiTesto 20">
            <a:extLst>
              <a:ext uri="{FF2B5EF4-FFF2-40B4-BE49-F238E27FC236}">
                <a16:creationId xmlns:a16="http://schemas.microsoft.com/office/drawing/2014/main" xmlns="" id="{3B55BF8D-F04B-4DA2-80B1-A35682AEB17B}"/>
              </a:ext>
            </a:extLst>
          </p:cNvPr>
          <p:cNvSpPr txBox="1"/>
          <p:nvPr/>
        </p:nvSpPr>
        <p:spPr>
          <a:xfrm>
            <a:off x="593833" y="3956952"/>
            <a:ext cx="3246205" cy="461665"/>
          </a:xfrm>
          <a:prstGeom prst="rect">
            <a:avLst/>
          </a:prstGeom>
          <a:noFill/>
        </p:spPr>
        <p:txBody>
          <a:bodyPr wrap="square" rtlCol="0">
            <a:spAutoFit/>
          </a:bodyPr>
          <a:lstStyle/>
          <a:p>
            <a:pPr algn="r"/>
            <a:r>
              <a:rPr lang="it-IT" sz="2400" dirty="0">
                <a:solidFill>
                  <a:srgbClr val="FF6600"/>
                </a:solidFill>
                <a:latin typeface="Calibri" panose="020F0502020204030204" pitchFamily="34" charset="0"/>
              </a:rPr>
              <a:t>Abbastanza d’accordo</a:t>
            </a:r>
          </a:p>
        </p:txBody>
      </p:sp>
      <p:sp>
        <p:nvSpPr>
          <p:cNvPr id="22" name="CasellaDiTesto 21">
            <a:extLst>
              <a:ext uri="{FF2B5EF4-FFF2-40B4-BE49-F238E27FC236}">
                <a16:creationId xmlns:a16="http://schemas.microsoft.com/office/drawing/2014/main" xmlns="" id="{A9732085-1E92-4847-B9DA-64941648B3A0}"/>
              </a:ext>
            </a:extLst>
          </p:cNvPr>
          <p:cNvSpPr txBox="1"/>
          <p:nvPr/>
        </p:nvSpPr>
        <p:spPr>
          <a:xfrm>
            <a:off x="593833" y="4839229"/>
            <a:ext cx="3246205" cy="461665"/>
          </a:xfrm>
          <a:prstGeom prst="rect">
            <a:avLst/>
          </a:prstGeom>
          <a:noFill/>
        </p:spPr>
        <p:txBody>
          <a:bodyPr wrap="square" rtlCol="0">
            <a:spAutoFit/>
          </a:bodyPr>
          <a:lstStyle/>
          <a:p>
            <a:pPr algn="r"/>
            <a:r>
              <a:rPr lang="it-IT" sz="2400" dirty="0">
                <a:solidFill>
                  <a:schemeClr val="bg2">
                    <a:lumMod val="75000"/>
                  </a:schemeClr>
                </a:solidFill>
                <a:latin typeface="Calibri" panose="020F0502020204030204" pitchFamily="34" charset="0"/>
              </a:rPr>
              <a:t>Poco d’accordo</a:t>
            </a:r>
          </a:p>
        </p:txBody>
      </p:sp>
      <p:sp>
        <p:nvSpPr>
          <p:cNvPr id="23" name="CasellaDiTesto 22">
            <a:extLst>
              <a:ext uri="{FF2B5EF4-FFF2-40B4-BE49-F238E27FC236}">
                <a16:creationId xmlns:a16="http://schemas.microsoft.com/office/drawing/2014/main" xmlns="" id="{C644ED8E-E898-4220-8319-E6DF19D162F5}"/>
              </a:ext>
            </a:extLst>
          </p:cNvPr>
          <p:cNvSpPr txBox="1"/>
          <p:nvPr/>
        </p:nvSpPr>
        <p:spPr>
          <a:xfrm>
            <a:off x="233793" y="5672861"/>
            <a:ext cx="3606245" cy="461665"/>
          </a:xfrm>
          <a:prstGeom prst="rect">
            <a:avLst/>
          </a:prstGeom>
          <a:noFill/>
        </p:spPr>
        <p:txBody>
          <a:bodyPr wrap="square" rtlCol="0">
            <a:spAutoFit/>
          </a:bodyPr>
          <a:lstStyle/>
          <a:p>
            <a:pPr algn="r"/>
            <a:r>
              <a:rPr lang="it-IT" sz="2400" dirty="0">
                <a:solidFill>
                  <a:schemeClr val="bg2">
                    <a:lumMod val="75000"/>
                  </a:schemeClr>
                </a:solidFill>
                <a:latin typeface="Calibri" panose="020F0502020204030204" pitchFamily="34" charset="0"/>
              </a:rPr>
              <a:t>Per nulla d’accordo</a:t>
            </a:r>
          </a:p>
        </p:txBody>
      </p:sp>
      <p:sp>
        <p:nvSpPr>
          <p:cNvPr id="24" name="CasellaDiTesto 23">
            <a:extLst>
              <a:ext uri="{FF2B5EF4-FFF2-40B4-BE49-F238E27FC236}">
                <a16:creationId xmlns:a16="http://schemas.microsoft.com/office/drawing/2014/main" xmlns="" id="{D44741BF-22C9-44B9-9A72-FF1119DE2907}"/>
              </a:ext>
            </a:extLst>
          </p:cNvPr>
          <p:cNvSpPr txBox="1"/>
          <p:nvPr/>
        </p:nvSpPr>
        <p:spPr>
          <a:xfrm>
            <a:off x="3834193" y="3039431"/>
            <a:ext cx="1152128" cy="584775"/>
          </a:xfrm>
          <a:prstGeom prst="rect">
            <a:avLst/>
          </a:prstGeom>
          <a:noFill/>
        </p:spPr>
        <p:txBody>
          <a:bodyPr wrap="square" rtlCol="0">
            <a:spAutoFit/>
          </a:bodyPr>
          <a:lstStyle/>
          <a:p>
            <a:pPr algn="ctr"/>
            <a:r>
              <a:rPr lang="it-IT" sz="3200" i="1" dirty="0">
                <a:solidFill>
                  <a:srgbClr val="FF6600"/>
                </a:solidFill>
                <a:latin typeface="Calibri" panose="020F0502020204030204" pitchFamily="34" charset="0"/>
              </a:rPr>
              <a:t>37,</a:t>
            </a:r>
            <a:r>
              <a:rPr lang="it-IT" sz="2000" i="1" dirty="0">
                <a:solidFill>
                  <a:srgbClr val="FF6600"/>
                </a:solidFill>
                <a:latin typeface="Calibri" panose="020F0502020204030204" pitchFamily="34" charset="0"/>
              </a:rPr>
              <a:t>0%</a:t>
            </a:r>
          </a:p>
        </p:txBody>
      </p:sp>
      <p:sp>
        <p:nvSpPr>
          <p:cNvPr id="25" name="CasellaDiTesto 24">
            <a:extLst>
              <a:ext uri="{FF2B5EF4-FFF2-40B4-BE49-F238E27FC236}">
                <a16:creationId xmlns:a16="http://schemas.microsoft.com/office/drawing/2014/main" xmlns="" id="{09AAE25E-70F1-4422-8F6F-4E1BE6B8A7D0}"/>
              </a:ext>
            </a:extLst>
          </p:cNvPr>
          <p:cNvSpPr txBox="1"/>
          <p:nvPr/>
        </p:nvSpPr>
        <p:spPr>
          <a:xfrm>
            <a:off x="3834193" y="3864620"/>
            <a:ext cx="1152128" cy="584775"/>
          </a:xfrm>
          <a:prstGeom prst="rect">
            <a:avLst/>
          </a:prstGeom>
          <a:noFill/>
        </p:spPr>
        <p:txBody>
          <a:bodyPr wrap="square" rtlCol="0">
            <a:spAutoFit/>
          </a:bodyPr>
          <a:lstStyle/>
          <a:p>
            <a:pPr algn="ctr"/>
            <a:r>
              <a:rPr lang="it-IT" sz="3200" i="1" dirty="0">
                <a:solidFill>
                  <a:srgbClr val="FF6600"/>
                </a:solidFill>
                <a:latin typeface="Calibri" panose="020F0502020204030204" pitchFamily="34" charset="0"/>
              </a:rPr>
              <a:t>33,</a:t>
            </a:r>
            <a:r>
              <a:rPr lang="it-IT" sz="2000" i="1" dirty="0">
                <a:solidFill>
                  <a:srgbClr val="FF6600"/>
                </a:solidFill>
                <a:latin typeface="Calibri" panose="020F0502020204030204" pitchFamily="34" charset="0"/>
              </a:rPr>
              <a:t>0%</a:t>
            </a:r>
          </a:p>
        </p:txBody>
      </p:sp>
      <p:sp>
        <p:nvSpPr>
          <p:cNvPr id="26" name="CasellaDiTesto 25">
            <a:extLst>
              <a:ext uri="{FF2B5EF4-FFF2-40B4-BE49-F238E27FC236}">
                <a16:creationId xmlns:a16="http://schemas.microsoft.com/office/drawing/2014/main" xmlns="" id="{9795A2AA-A7BC-46EF-8AD3-375E68535C92}"/>
              </a:ext>
            </a:extLst>
          </p:cNvPr>
          <p:cNvSpPr txBox="1"/>
          <p:nvPr/>
        </p:nvSpPr>
        <p:spPr>
          <a:xfrm>
            <a:off x="3834193" y="4746897"/>
            <a:ext cx="1152128" cy="584775"/>
          </a:xfrm>
          <a:prstGeom prst="rect">
            <a:avLst/>
          </a:prstGeom>
          <a:noFill/>
        </p:spPr>
        <p:txBody>
          <a:bodyPr wrap="square" rtlCol="0">
            <a:spAutoFit/>
          </a:bodyPr>
          <a:lstStyle/>
          <a:p>
            <a:pPr algn="ctr"/>
            <a:r>
              <a:rPr lang="it-IT" sz="3200" i="1" dirty="0">
                <a:solidFill>
                  <a:schemeClr val="bg2">
                    <a:lumMod val="75000"/>
                  </a:schemeClr>
                </a:solidFill>
                <a:latin typeface="Calibri" panose="020F0502020204030204" pitchFamily="34" charset="0"/>
              </a:rPr>
              <a:t>16,</a:t>
            </a:r>
            <a:r>
              <a:rPr lang="it-IT" sz="2000" i="1" dirty="0">
                <a:solidFill>
                  <a:schemeClr val="bg2">
                    <a:lumMod val="75000"/>
                  </a:schemeClr>
                </a:solidFill>
                <a:latin typeface="Calibri" panose="020F0502020204030204" pitchFamily="34" charset="0"/>
              </a:rPr>
              <a:t>0%</a:t>
            </a:r>
          </a:p>
        </p:txBody>
      </p:sp>
      <p:sp>
        <p:nvSpPr>
          <p:cNvPr id="27" name="CasellaDiTesto 26">
            <a:extLst>
              <a:ext uri="{FF2B5EF4-FFF2-40B4-BE49-F238E27FC236}">
                <a16:creationId xmlns:a16="http://schemas.microsoft.com/office/drawing/2014/main" xmlns="" id="{AD45363A-53AE-4535-BB04-745F72EFE631}"/>
              </a:ext>
            </a:extLst>
          </p:cNvPr>
          <p:cNvSpPr txBox="1"/>
          <p:nvPr/>
        </p:nvSpPr>
        <p:spPr>
          <a:xfrm>
            <a:off x="3834193" y="5580529"/>
            <a:ext cx="1152128" cy="584775"/>
          </a:xfrm>
          <a:prstGeom prst="rect">
            <a:avLst/>
          </a:prstGeom>
          <a:noFill/>
        </p:spPr>
        <p:txBody>
          <a:bodyPr wrap="square" rtlCol="0">
            <a:spAutoFit/>
          </a:bodyPr>
          <a:lstStyle/>
          <a:p>
            <a:pPr algn="ctr"/>
            <a:r>
              <a:rPr lang="it-IT" sz="3200" i="1" dirty="0">
                <a:solidFill>
                  <a:schemeClr val="bg2">
                    <a:lumMod val="75000"/>
                  </a:schemeClr>
                </a:solidFill>
                <a:latin typeface="Calibri" panose="020F0502020204030204" pitchFamily="34" charset="0"/>
              </a:rPr>
              <a:t>14,</a:t>
            </a:r>
            <a:r>
              <a:rPr lang="it-IT" sz="2000" i="1" dirty="0">
                <a:solidFill>
                  <a:schemeClr val="bg2">
                    <a:lumMod val="75000"/>
                  </a:schemeClr>
                </a:solidFill>
                <a:latin typeface="Calibri" panose="020F0502020204030204" pitchFamily="34" charset="0"/>
              </a:rPr>
              <a:t>0%</a:t>
            </a:r>
          </a:p>
        </p:txBody>
      </p:sp>
      <p:cxnSp>
        <p:nvCxnSpPr>
          <p:cNvPr id="28" name="Connettore 2 27">
            <a:extLst>
              <a:ext uri="{FF2B5EF4-FFF2-40B4-BE49-F238E27FC236}">
                <a16:creationId xmlns:a16="http://schemas.microsoft.com/office/drawing/2014/main" xmlns="" id="{F5A0C241-090A-453F-B43C-8B9C169B3825}"/>
              </a:ext>
            </a:extLst>
          </p:cNvPr>
          <p:cNvCxnSpPr>
            <a:cxnSpLocks/>
          </p:cNvCxnSpPr>
          <p:nvPr/>
        </p:nvCxnSpPr>
        <p:spPr bwMode="auto">
          <a:xfrm>
            <a:off x="809857" y="4649448"/>
            <a:ext cx="4686148" cy="0"/>
          </a:xfrm>
          <a:prstGeom prst="straightConnector1">
            <a:avLst/>
          </a:prstGeom>
          <a:noFill/>
          <a:ln w="123825" cap="flat" cmpd="sng" algn="ctr">
            <a:solidFill>
              <a:srgbClr val="FF6600"/>
            </a:solidFill>
            <a:prstDash val="solid"/>
            <a:round/>
            <a:headEnd type="none" w="med" len="med"/>
            <a:tailEnd type="triangle"/>
          </a:ln>
          <a:effectLst/>
        </p:spPr>
      </p:cxnSp>
      <p:sp>
        <p:nvSpPr>
          <p:cNvPr id="29" name="Rettangolo 28">
            <a:extLst>
              <a:ext uri="{FF2B5EF4-FFF2-40B4-BE49-F238E27FC236}">
                <a16:creationId xmlns:a16="http://schemas.microsoft.com/office/drawing/2014/main" xmlns="" id="{F6190295-8804-4D76-95D1-5D1A2DAA22C5}"/>
              </a:ext>
            </a:extLst>
          </p:cNvPr>
          <p:cNvSpPr/>
          <p:nvPr/>
        </p:nvSpPr>
        <p:spPr bwMode="auto">
          <a:xfrm>
            <a:off x="833807" y="2928506"/>
            <a:ext cx="4152514" cy="1714773"/>
          </a:xfrm>
          <a:prstGeom prst="rect">
            <a:avLst/>
          </a:prstGeom>
          <a:noFill/>
          <a:ln w="28575" cap="flat" cmpd="sng" algn="ctr">
            <a:solidFill>
              <a:srgbClr val="FF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0" name="Rettangolo 29">
            <a:extLst>
              <a:ext uri="{FF2B5EF4-FFF2-40B4-BE49-F238E27FC236}">
                <a16:creationId xmlns:a16="http://schemas.microsoft.com/office/drawing/2014/main" xmlns="" id="{0606FB96-07C0-469A-B449-FDDA9ED5AEBC}"/>
              </a:ext>
            </a:extLst>
          </p:cNvPr>
          <p:cNvSpPr/>
          <p:nvPr/>
        </p:nvSpPr>
        <p:spPr>
          <a:xfrm>
            <a:off x="5583235" y="2726498"/>
            <a:ext cx="1772649" cy="1015663"/>
          </a:xfrm>
          <a:prstGeom prst="rect">
            <a:avLst/>
          </a:prstGeom>
        </p:spPr>
        <p:txBody>
          <a:bodyPr wrap="square">
            <a:spAutoFit/>
          </a:bodyPr>
          <a:lstStyle/>
          <a:p>
            <a:r>
              <a:rPr lang="it-IT" sz="6000" b="1" dirty="0">
                <a:latin typeface="Calibri" panose="020F0502020204030204" pitchFamily="34" charset="0"/>
              </a:rPr>
              <a:t>70</a:t>
            </a:r>
            <a:r>
              <a:rPr lang="it-IT" sz="3600" b="1" dirty="0">
                <a:latin typeface="Calibri" panose="020F0502020204030204" pitchFamily="34" charset="0"/>
              </a:rPr>
              <a:t>,0</a:t>
            </a:r>
            <a:r>
              <a:rPr lang="it-IT" sz="2400" b="1" dirty="0">
                <a:latin typeface="Calibri" panose="020F0502020204030204" pitchFamily="34" charset="0"/>
              </a:rPr>
              <a:t>%</a:t>
            </a:r>
            <a:endParaRPr lang="it-IT" sz="7200" b="1" dirty="0">
              <a:latin typeface="Calibri" panose="020F0502020204030204" pitchFamily="34" charset="0"/>
            </a:endParaRPr>
          </a:p>
        </p:txBody>
      </p:sp>
    </p:spTree>
    <p:extLst>
      <p:ext uri="{BB962C8B-B14F-4D97-AF65-F5344CB8AC3E}">
        <p14:creationId xmlns:p14="http://schemas.microsoft.com/office/powerpoint/2010/main" val="33043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78800" y="2376000"/>
            <a:ext cx="3196210" cy="2534400"/>
          </a:xfrm>
          <a:prstGeom prst="rect">
            <a:avLst/>
          </a:prstGeom>
        </p:spPr>
      </p:pic>
      <p:pic>
        <p:nvPicPr>
          <p:cNvPr id="5" name="Immagine 4"/>
          <p:cNvPicPr>
            <a:picLocks noChangeAspect="1"/>
          </p:cNvPicPr>
          <p:nvPr/>
        </p:nvPicPr>
        <p:blipFill>
          <a:blip r:embed="rId3"/>
          <a:stretch>
            <a:fillRect/>
          </a:stretch>
        </p:blipFill>
        <p:spPr>
          <a:xfrm>
            <a:off x="4212000" y="2448000"/>
            <a:ext cx="4123342" cy="2617200"/>
          </a:xfrm>
          <a:prstGeom prst="rect">
            <a:avLst/>
          </a:prstGeom>
        </p:spPr>
      </p:pic>
      <p:sp>
        <p:nvSpPr>
          <p:cNvPr id="46" name="CasellaDiTesto 9"/>
          <p:cNvSpPr txBox="1">
            <a:spLocks noChangeArrowheads="1"/>
          </p:cNvSpPr>
          <p:nvPr/>
        </p:nvSpPr>
        <p:spPr bwMode="auto">
          <a:xfrm>
            <a:off x="395288" y="1591200"/>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I </a:t>
            </a:r>
            <a:r>
              <a:rPr lang="it-IT" altLang="ja-JP" sz="1600" u="sng" dirty="0">
                <a:latin typeface="Calibri" panose="020F0502020204030204" pitchFamily="34" charset="0"/>
              </a:rPr>
              <a:t>prezzi</a:t>
            </a:r>
            <a:r>
              <a:rPr lang="it-IT" altLang="ja-JP" sz="1600" b="0" dirty="0">
                <a:latin typeface="Calibri" panose="020F0502020204030204" pitchFamily="34" charset="0"/>
              </a:rPr>
              <a:t> praticati alla Sua impresa dai suoi fornitori, negli ultimi sei mesi, rispetto al semestre precedente, sono…?</a:t>
            </a:r>
          </a:p>
        </p:txBody>
      </p:sp>
      <p:sp>
        <p:nvSpPr>
          <p:cNvPr id="47"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andamento dei PREZZI | </a:t>
            </a:r>
            <a:r>
              <a:rPr lang="it-IT" altLang="it-IT" sz="2000" dirty="0">
                <a:latin typeface="Calibri" panose="020F0502020204030204" pitchFamily="34" charset="0"/>
              </a:rPr>
              <a:t>dopo il persistente periodo di deflazione (che ha caratterizzato tutto il 2016), nella prima parte del 2017 si è assistito ad un </a:t>
            </a:r>
            <a:r>
              <a:rPr lang="it-IT" altLang="it-IT" sz="2000" u="sng" dirty="0">
                <a:latin typeface="Calibri" panose="020F0502020204030204" pitchFamily="34" charset="0"/>
              </a:rPr>
              <a:t>rialzo dei prezzi praticati dai fornitori</a:t>
            </a:r>
            <a:r>
              <a:rPr lang="it-IT" altLang="it-IT" sz="2000" dirty="0">
                <a:latin typeface="Calibri" panose="020F0502020204030204" pitchFamily="34" charset="0"/>
              </a:rPr>
              <a:t>… tale </a:t>
            </a:r>
            <a:r>
              <a:rPr lang="it-IT" altLang="it-IT" sz="2000" i="1" dirty="0">
                <a:latin typeface="Calibri" panose="020F0502020204030204" pitchFamily="34" charset="0"/>
              </a:rPr>
              <a:t>trend </a:t>
            </a:r>
            <a:r>
              <a:rPr lang="it-IT" altLang="it-IT" sz="2000" dirty="0">
                <a:latin typeface="Calibri" panose="020F0502020204030204" pitchFamily="34" charset="0"/>
              </a:rPr>
              <a:t>è comunque visto in rallentamento nel breve termine (i prezzi «miglioreranno», quindi </a:t>
            </a:r>
            <a:r>
              <a:rPr lang="it-IT" altLang="it-IT" sz="2000" u="sng" dirty="0">
                <a:latin typeface="Calibri" panose="020F0502020204030204" pitchFamily="34" charset="0"/>
              </a:rPr>
              <a:t>si abbasseranno di nuovo</a:t>
            </a:r>
            <a:r>
              <a:rPr lang="it-IT" altLang="it-IT" sz="2000" dirty="0">
                <a:latin typeface="Calibri" panose="020F0502020204030204" pitchFamily="34" charset="0"/>
              </a:rPr>
              <a:t>)…</a:t>
            </a:r>
            <a:endParaRPr lang="it-IT" altLang="it-IT" sz="2000" dirty="0">
              <a:latin typeface="Calibri" panose="020F0502020204030204" pitchFamily="34" charset="0"/>
              <a:cs typeface="Arial" panose="020B0604020202020204" pitchFamily="34" charset="0"/>
            </a:endParaRPr>
          </a:p>
        </p:txBody>
      </p:sp>
      <p:sp>
        <p:nvSpPr>
          <p:cNvPr id="16"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28" name="Text Box 49">
            <a:extLst>
              <a:ext uri="{FF2B5EF4-FFF2-40B4-BE49-F238E27FC236}">
                <a16:creationId xmlns:a16="http://schemas.microsoft.com/office/drawing/2014/main" xmlns="" id="{9572EC02-2037-4834-8952-5A2043A8FFA3}"/>
              </a:ext>
            </a:extLst>
          </p:cNvPr>
          <p:cNvSpPr txBox="1">
            <a:spLocks noChangeArrowheads="1"/>
          </p:cNvSpPr>
          <p:nvPr/>
        </p:nvSpPr>
        <p:spPr bwMode="auto">
          <a:xfrm>
            <a:off x="395536" y="5135070"/>
            <a:ext cx="3689660" cy="397032"/>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r>
              <a:rPr lang="it-IT" altLang="it-IT" sz="900" i="1" dirty="0">
                <a:solidFill>
                  <a:srgbClr val="1F4E79"/>
                </a:solidFill>
                <a:latin typeface="Calibri" panose="020F0502020204030204" pitchFamily="34" charset="0"/>
              </a:rPr>
              <a:t/>
            </a:r>
            <a:br>
              <a:rPr lang="it-IT" altLang="it-IT" sz="900" i="1" dirty="0">
                <a:solidFill>
                  <a:srgbClr val="1F4E79"/>
                </a:solidFill>
                <a:latin typeface="Calibri" panose="020F0502020204030204" pitchFamily="34" charset="0"/>
              </a:rPr>
            </a:br>
            <a:r>
              <a:rPr lang="it-IT" altLang="it-IT" sz="900" i="1" dirty="0">
                <a:solidFill>
                  <a:srgbClr val="FF0000"/>
                </a:solidFill>
                <a:latin typeface="Calibri" panose="020F0502020204030204" pitchFamily="34" charset="0"/>
              </a:rPr>
              <a:t>In rosso è riportata la previsione relativa al semestre successivo.</a:t>
            </a:r>
          </a:p>
        </p:txBody>
      </p:sp>
      <p:sp>
        <p:nvSpPr>
          <p:cNvPr id="29" name="Text Box 49">
            <a:extLst>
              <a:ext uri="{FF2B5EF4-FFF2-40B4-BE49-F238E27FC236}">
                <a16:creationId xmlns:a16="http://schemas.microsoft.com/office/drawing/2014/main" xmlns="" id="{4B4D76D5-2961-46CD-B7F8-DD77F2AFE521}"/>
              </a:ext>
            </a:extLst>
          </p:cNvPr>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pic>
        <p:nvPicPr>
          <p:cNvPr id="30" name="Picture 4" descr="https://image.freepik.com/icone-gratis/insegnante-che-punta-una-scheda-con-un-bastone_318-61893.png">
            <a:extLst>
              <a:ext uri="{FF2B5EF4-FFF2-40B4-BE49-F238E27FC236}">
                <a16:creationId xmlns:a16="http://schemas.microsoft.com/office/drawing/2014/main" xmlns="" id="{816F96C2-82E6-4466-9BDC-D960051792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
        <p:nvSpPr>
          <p:cNvPr id="31" name="Segnaposto contenuto 2">
            <a:extLst>
              <a:ext uri="{FF2B5EF4-FFF2-40B4-BE49-F238E27FC236}">
                <a16:creationId xmlns:a16="http://schemas.microsoft.com/office/drawing/2014/main" xmlns="" id="{91BF2CD6-D7FD-400A-AEE0-A9F600AB8F05}"/>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32" name="Immagine 31">
            <a:extLst>
              <a:ext uri="{FF2B5EF4-FFF2-40B4-BE49-F238E27FC236}">
                <a16:creationId xmlns:a16="http://schemas.microsoft.com/office/drawing/2014/main" xmlns="" id="{F81DCD3B-A09C-47EE-AFA3-C8C837DF36E6}"/>
              </a:ext>
            </a:extLst>
          </p:cNvPr>
          <p:cNvPicPr>
            <a:picLocks noChangeAspect="1"/>
          </p:cNvPicPr>
          <p:nvPr/>
        </p:nvPicPr>
        <p:blipFill>
          <a:blip r:embed="rId5"/>
          <a:stretch>
            <a:fillRect/>
          </a:stretch>
        </p:blipFill>
        <p:spPr>
          <a:xfrm>
            <a:off x="3050379" y="4119794"/>
            <a:ext cx="916061" cy="1134045"/>
          </a:xfrm>
          <a:prstGeom prst="rect">
            <a:avLst/>
          </a:prstGeom>
        </p:spPr>
      </p:pic>
      <p:cxnSp>
        <p:nvCxnSpPr>
          <p:cNvPr id="18" name="Connettore 2 17">
            <a:extLst>
              <a:ext uri="{FF2B5EF4-FFF2-40B4-BE49-F238E27FC236}">
                <a16:creationId xmlns:a16="http://schemas.microsoft.com/office/drawing/2014/main" xmlns="" id="{C28EE716-E08C-40B1-879C-638EFBC92263}"/>
              </a:ext>
            </a:extLst>
          </p:cNvPr>
          <p:cNvCxnSpPr/>
          <p:nvPr/>
        </p:nvCxnSpPr>
        <p:spPr bwMode="auto">
          <a:xfrm>
            <a:off x="4681290" y="320398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9" name="Connettore 2 18">
            <a:extLst>
              <a:ext uri="{FF2B5EF4-FFF2-40B4-BE49-F238E27FC236}">
                <a16:creationId xmlns:a16="http://schemas.microsoft.com/office/drawing/2014/main" xmlns="" id="{66F1F0E6-73B7-423D-852E-E7D92422EDFA}"/>
              </a:ext>
            </a:extLst>
          </p:cNvPr>
          <p:cNvCxnSpPr/>
          <p:nvPr/>
        </p:nvCxnSpPr>
        <p:spPr bwMode="auto">
          <a:xfrm rot="10800000">
            <a:off x="5076056" y="2824120"/>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20" name="CasellaDiTesto 19">
            <a:extLst>
              <a:ext uri="{FF2B5EF4-FFF2-40B4-BE49-F238E27FC236}">
                <a16:creationId xmlns:a16="http://schemas.microsoft.com/office/drawing/2014/main" xmlns="" id="{4CC2C2F5-00D6-468E-AAD2-4C99F2AFC2BE}"/>
              </a:ext>
            </a:extLst>
          </p:cNvPr>
          <p:cNvSpPr txBox="1"/>
          <p:nvPr/>
        </p:nvSpPr>
        <p:spPr>
          <a:xfrm>
            <a:off x="4722565" y="3127785"/>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21" name="CasellaDiTesto 20">
            <a:extLst>
              <a:ext uri="{FF2B5EF4-FFF2-40B4-BE49-F238E27FC236}">
                <a16:creationId xmlns:a16="http://schemas.microsoft.com/office/drawing/2014/main" xmlns="" id="{0CAD8C16-837A-402E-A215-9533B42CD34F}"/>
              </a:ext>
            </a:extLst>
          </p:cNvPr>
          <p:cNvSpPr txBox="1"/>
          <p:nvPr/>
        </p:nvSpPr>
        <p:spPr>
          <a:xfrm>
            <a:off x="5083993" y="2866983"/>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cxnSp>
        <p:nvCxnSpPr>
          <p:cNvPr id="24" name="Connettore 1 36">
            <a:extLst>
              <a:ext uri="{FF2B5EF4-FFF2-40B4-BE49-F238E27FC236}">
                <a16:creationId xmlns:a16="http://schemas.microsoft.com/office/drawing/2014/main" xmlns="" id="{ADF91707-12D7-479F-A24C-5F50A3AC6425}"/>
              </a:ext>
            </a:extLst>
          </p:cNvPr>
          <p:cNvCxnSpPr/>
          <p:nvPr/>
        </p:nvCxnSpPr>
        <p:spPr bwMode="auto">
          <a:xfrm flipV="1">
            <a:off x="7068799" y="2541051"/>
            <a:ext cx="0" cy="219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25" name="CasellaDiTesto 10">
            <a:extLst>
              <a:ext uri="{FF2B5EF4-FFF2-40B4-BE49-F238E27FC236}">
                <a16:creationId xmlns:a16="http://schemas.microsoft.com/office/drawing/2014/main" xmlns="" id="{02542894-7264-4D4B-8661-11F1E66CA9F5}"/>
              </a:ext>
            </a:extLst>
          </p:cNvPr>
          <p:cNvSpPr txBox="1">
            <a:spLocks noChangeArrowheads="1"/>
          </p:cNvSpPr>
          <p:nvPr/>
        </p:nvSpPr>
        <p:spPr bwMode="auto">
          <a:xfrm>
            <a:off x="7031827" y="2703898"/>
            <a:ext cx="927100" cy="369332"/>
          </a:xfrm>
          <a:prstGeom prst="rect">
            <a:avLst/>
          </a:prstGeom>
          <a:noFill/>
          <a:ln w="9525">
            <a:noFill/>
            <a:miter lim="800000"/>
            <a:headEnd/>
            <a:tailEnd/>
          </a:ln>
        </p:spPr>
        <p:txBody>
          <a:bodyPr>
            <a:spAutoFit/>
          </a:bodyPr>
          <a:lstStyle/>
          <a:p>
            <a:r>
              <a:rPr lang="it-IT" altLang="it-IT" sz="900" b="0" i="1" dirty="0">
                <a:solidFill>
                  <a:srgbClr val="C00000"/>
                </a:solidFill>
                <a:latin typeface="Calibri" panose="020F0502020204030204" pitchFamily="34" charset="0"/>
              </a:rPr>
              <a:t>Previsione </a:t>
            </a:r>
            <a:br>
              <a:rPr lang="it-IT" altLang="it-IT" sz="900" b="0" i="1" dirty="0">
                <a:solidFill>
                  <a:srgbClr val="C00000"/>
                </a:solidFill>
                <a:latin typeface="Calibri" panose="020F0502020204030204" pitchFamily="34" charset="0"/>
              </a:rPr>
            </a:br>
            <a:r>
              <a:rPr lang="it-IT" altLang="it-IT" sz="900" b="0" i="1" dirty="0">
                <a:solidFill>
                  <a:srgbClr val="C00000"/>
                </a:solidFill>
                <a:latin typeface="Calibri" panose="020F0502020204030204" pitchFamily="34" charset="0"/>
              </a:rPr>
              <a:t>II </a:t>
            </a:r>
            <a:r>
              <a:rPr lang="it-IT" altLang="it-IT" sz="900" b="0" i="1" dirty="0" err="1">
                <a:solidFill>
                  <a:srgbClr val="C00000"/>
                </a:solidFill>
                <a:latin typeface="Calibri" panose="020F0502020204030204" pitchFamily="34" charset="0"/>
              </a:rPr>
              <a:t>sem</a:t>
            </a:r>
            <a:r>
              <a:rPr lang="it-IT" altLang="it-IT" sz="900" b="0" i="1" dirty="0">
                <a:solidFill>
                  <a:srgbClr val="C00000"/>
                </a:solidFill>
                <a:latin typeface="Calibri" panose="020F0502020204030204" pitchFamily="34" charset="0"/>
              </a:rPr>
              <a:t> 2017</a:t>
            </a:r>
          </a:p>
        </p:txBody>
      </p:sp>
      <p:sp>
        <p:nvSpPr>
          <p:cNvPr id="33" name="CasellaDiTesto 20">
            <a:extLst>
              <a:ext uri="{FF2B5EF4-FFF2-40B4-BE49-F238E27FC236}">
                <a16:creationId xmlns:a16="http://schemas.microsoft.com/office/drawing/2014/main" xmlns="" id="{4282B3A7-6758-4358-8A59-76F1F84F58DC}"/>
              </a:ext>
            </a:extLst>
          </p:cNvPr>
          <p:cNvSpPr txBox="1">
            <a:spLocks noChangeArrowheads="1"/>
          </p:cNvSpPr>
          <p:nvPr/>
        </p:nvSpPr>
        <p:spPr bwMode="auto">
          <a:xfrm>
            <a:off x="5908348" y="2703898"/>
            <a:ext cx="1190625" cy="369332"/>
          </a:xfrm>
          <a:prstGeom prst="rect">
            <a:avLst/>
          </a:prstGeom>
          <a:noFill/>
          <a:ln w="9525">
            <a:noFill/>
            <a:miter lim="800000"/>
            <a:headEnd/>
            <a:tailEnd/>
          </a:ln>
        </p:spPr>
        <p:txBody>
          <a:bodyPr>
            <a:spAutoFit/>
          </a:bodyPr>
          <a:lstStyle/>
          <a:p>
            <a:pPr algn="r"/>
            <a:r>
              <a:rPr lang="it-IT" altLang="it-IT" sz="900" b="0" i="1" dirty="0">
                <a:latin typeface="Calibri" panose="020F0502020204030204" pitchFamily="34" charset="0"/>
              </a:rPr>
              <a:t>Aggiornamento </a:t>
            </a:r>
            <a:br>
              <a:rPr lang="it-IT" altLang="it-IT" sz="900" b="0" i="1" dirty="0">
                <a:latin typeface="Calibri" panose="020F0502020204030204" pitchFamily="34" charset="0"/>
              </a:rPr>
            </a:br>
            <a:r>
              <a:rPr lang="it-IT" altLang="it-IT" sz="900" b="0" i="1" dirty="0">
                <a:latin typeface="Calibri" panose="020F0502020204030204" pitchFamily="34" charset="0"/>
              </a:rPr>
              <a:t>I </a:t>
            </a:r>
            <a:r>
              <a:rPr lang="it-IT" altLang="it-IT" sz="900" b="0" i="1" dirty="0" err="1">
                <a:latin typeface="Calibri" panose="020F0502020204030204" pitchFamily="34" charset="0"/>
              </a:rPr>
              <a:t>sem</a:t>
            </a:r>
            <a:r>
              <a:rPr lang="it-IT" altLang="it-IT" sz="900" b="0" i="1" dirty="0">
                <a:latin typeface="Calibri" panose="020F0502020204030204" pitchFamily="34" charset="0"/>
              </a:rPr>
              <a:t> 2017</a:t>
            </a:r>
          </a:p>
        </p:txBody>
      </p:sp>
    </p:spTree>
    <p:extLst>
      <p:ext uri="{BB962C8B-B14F-4D97-AF65-F5344CB8AC3E}">
        <p14:creationId xmlns:p14="http://schemas.microsoft.com/office/powerpoint/2010/main" val="1980047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p:txBody>
          <a:bodyPr/>
          <a:lstStyle/>
          <a:p>
            <a:pPr eaLnBrk="1" hangingPunct="1"/>
            <a:r>
              <a:rPr lang="it-IT" dirty="0">
                <a:solidFill>
                  <a:srgbClr val="1F497D"/>
                </a:solidFill>
                <a:latin typeface="Calibri" panose="020F0502020204030204" pitchFamily="34" charset="0"/>
                <a:ea typeface="MS PGothic" charset="0"/>
                <a:cs typeface="Arial" charset="0"/>
              </a:rPr>
              <a:t>andamento dei PREZZI | </a:t>
            </a:r>
            <a:r>
              <a:rPr lang="it-IT" dirty="0">
                <a:solidFill>
                  <a:schemeClr val="tx1"/>
                </a:solidFill>
                <a:latin typeface="Calibri" panose="020F0502020204030204" pitchFamily="34" charset="0"/>
                <a:ea typeface="MS PGothic" charset="0"/>
                <a:cs typeface="Arial" charset="0"/>
              </a:rPr>
              <a:t>la percezione dei prezzi praticati dai fornitori...</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p>
        </p:txBody>
      </p:sp>
      <p:pic>
        <p:nvPicPr>
          <p:cNvPr id="3" name="Immagine 2"/>
          <p:cNvPicPr>
            <a:picLocks noChangeAspect="1"/>
          </p:cNvPicPr>
          <p:nvPr/>
        </p:nvPicPr>
        <p:blipFill>
          <a:blip r:embed="rId2"/>
          <a:stretch>
            <a:fillRect/>
          </a:stretch>
        </p:blipFill>
        <p:spPr>
          <a:xfrm>
            <a:off x="433636" y="2159360"/>
            <a:ext cx="1528558" cy="986453"/>
          </a:xfrm>
          <a:prstGeom prst="rect">
            <a:avLst/>
          </a:prstGeom>
        </p:spPr>
      </p:pic>
      <p:pic>
        <p:nvPicPr>
          <p:cNvPr id="4" name="Immagine 3"/>
          <p:cNvPicPr>
            <a:picLocks noChangeAspect="1"/>
          </p:cNvPicPr>
          <p:nvPr/>
        </p:nvPicPr>
        <p:blipFill>
          <a:blip r:embed="rId3"/>
          <a:stretch>
            <a:fillRect/>
          </a:stretch>
        </p:blipFill>
        <p:spPr>
          <a:xfrm>
            <a:off x="6071505" y="2236514"/>
            <a:ext cx="1308807" cy="832144"/>
          </a:xfrm>
          <a:prstGeom prst="rect">
            <a:avLst/>
          </a:prstGeom>
        </p:spPr>
      </p:pic>
      <p:sp>
        <p:nvSpPr>
          <p:cNvPr id="5" name="Rettangolo 4"/>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ttangolo 5"/>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pic>
        <p:nvPicPr>
          <p:cNvPr id="10" name="Immagine 9"/>
          <p:cNvPicPr>
            <a:picLocks noChangeAspect="1"/>
          </p:cNvPicPr>
          <p:nvPr/>
        </p:nvPicPr>
        <p:blipFill>
          <a:blip r:embed="rId4"/>
          <a:stretch>
            <a:fillRect/>
          </a:stretch>
        </p:blipFill>
        <p:spPr>
          <a:xfrm>
            <a:off x="3373264" y="2177134"/>
            <a:ext cx="1204184" cy="950905"/>
          </a:xfrm>
          <a:prstGeom prst="rect">
            <a:avLst/>
          </a:prstGeom>
        </p:spPr>
      </p:pic>
      <p:sp>
        <p:nvSpPr>
          <p:cNvPr id="11" name="Rettangolo 10"/>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2" name="CasellaDiTesto 9"/>
          <p:cNvSpPr txBox="1">
            <a:spLocks noChangeArrowheads="1"/>
          </p:cNvSpPr>
          <p:nvPr/>
        </p:nvSpPr>
        <p:spPr bwMode="auto">
          <a:xfrm>
            <a:off x="395288" y="1196752"/>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I </a:t>
            </a:r>
            <a:r>
              <a:rPr lang="it-IT" altLang="ja-JP" sz="1600" u="sng" dirty="0">
                <a:latin typeface="Calibri" panose="020F0502020204030204" pitchFamily="34" charset="0"/>
              </a:rPr>
              <a:t>prezzi</a:t>
            </a:r>
            <a:r>
              <a:rPr lang="it-IT" altLang="ja-JP" sz="1600" b="0" dirty="0">
                <a:latin typeface="Calibri" panose="020F0502020204030204" pitchFamily="34" charset="0"/>
              </a:rPr>
              <a:t> praticati alla Sua impresa dai suoi fornitori, negli ultimi sei mesi, rispetto al semestre precedente, sono…?</a:t>
            </a:r>
          </a:p>
        </p:txBody>
      </p:sp>
      <p:sp>
        <p:nvSpPr>
          <p:cNvPr id="13" name="Text Box 49"/>
          <p:cNvSpPr txBox="1">
            <a:spLocks noChangeArrowheads="1"/>
          </p:cNvSpPr>
          <p:nvPr/>
        </p:nvSpPr>
        <p:spPr bwMode="auto">
          <a:xfrm>
            <a:off x="395288" y="6070600"/>
            <a:ext cx="8672511"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4" name="CasellaDiTesto 13"/>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43,0</a:t>
            </a:r>
          </a:p>
        </p:txBody>
      </p:sp>
      <p:sp>
        <p:nvSpPr>
          <p:cNvPr id="15" name="CasellaDiTesto 14"/>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40,0</a:t>
            </a:r>
          </a:p>
        </p:txBody>
      </p:sp>
      <p:sp>
        <p:nvSpPr>
          <p:cNvPr id="16" name="CasellaDiTesto 15"/>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45,6</a:t>
            </a:r>
          </a:p>
        </p:txBody>
      </p:sp>
      <p:sp>
        <p:nvSpPr>
          <p:cNvPr id="17" name="CasellaDiTesto 16"/>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-0,3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8" name="CasellaDiTesto 17"/>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-1,7</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9" name="CasellaDiTesto 18"/>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-1,1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22" name="Immagine 21"/>
          <p:cNvPicPr>
            <a:picLocks noChangeAspect="1"/>
          </p:cNvPicPr>
          <p:nvPr/>
        </p:nvPicPr>
        <p:blipFill>
          <a:blip r:embed="rId5"/>
          <a:stretch>
            <a:fillRect/>
          </a:stretch>
        </p:blipFill>
        <p:spPr>
          <a:xfrm>
            <a:off x="36000" y="3114000"/>
            <a:ext cx="3516696" cy="2113200"/>
          </a:xfrm>
          <a:prstGeom prst="rect">
            <a:avLst/>
          </a:prstGeom>
        </p:spPr>
      </p:pic>
      <p:pic>
        <p:nvPicPr>
          <p:cNvPr id="30" name="Immagine 29"/>
          <p:cNvPicPr>
            <a:picLocks noChangeAspect="1"/>
          </p:cNvPicPr>
          <p:nvPr/>
        </p:nvPicPr>
        <p:blipFill>
          <a:blip r:embed="rId6"/>
          <a:stretch>
            <a:fillRect/>
          </a:stretch>
        </p:blipFill>
        <p:spPr>
          <a:xfrm>
            <a:off x="2836800" y="3114000"/>
            <a:ext cx="3516696" cy="2113200"/>
          </a:xfrm>
          <a:prstGeom prst="rect">
            <a:avLst/>
          </a:prstGeom>
        </p:spPr>
      </p:pic>
      <p:pic>
        <p:nvPicPr>
          <p:cNvPr id="31" name="Immagine 30"/>
          <p:cNvPicPr>
            <a:picLocks noChangeAspect="1"/>
          </p:cNvPicPr>
          <p:nvPr/>
        </p:nvPicPr>
        <p:blipFill>
          <a:blip r:embed="rId7"/>
          <a:stretch>
            <a:fillRect/>
          </a:stretch>
        </p:blipFill>
        <p:spPr>
          <a:xfrm>
            <a:off x="5677200" y="3114000"/>
            <a:ext cx="3516696" cy="2113200"/>
          </a:xfrm>
          <a:prstGeom prst="rect">
            <a:avLst/>
          </a:prstGeom>
        </p:spPr>
      </p:pic>
      <p:sp>
        <p:nvSpPr>
          <p:cNvPr id="29" name="Rettangolo 28">
            <a:extLst>
              <a:ext uri="{FF2B5EF4-FFF2-40B4-BE49-F238E27FC236}">
                <a16:creationId xmlns:a16="http://schemas.microsoft.com/office/drawing/2014/main" xmlns="" id="{F33F5AF6-3C6A-4FCD-987E-F0DC2204171B}"/>
              </a:ext>
            </a:extLst>
          </p:cNvPr>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a:extLst>
              <a:ext uri="{FF2B5EF4-FFF2-40B4-BE49-F238E27FC236}">
                <a16:creationId xmlns:a16="http://schemas.microsoft.com/office/drawing/2014/main" xmlns="" id="{4904E4EE-2472-4D5F-A0A8-23F2421C7EED}"/>
              </a:ext>
            </a:extLst>
          </p:cNvPr>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xmlns="" id="{12E3F32B-2F3A-4F95-8CD5-71390E126C2A}"/>
              </a:ext>
            </a:extLst>
          </p:cNvPr>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33">
            <a:extLst>
              <a:ext uri="{FF2B5EF4-FFF2-40B4-BE49-F238E27FC236}">
                <a16:creationId xmlns:a16="http://schemas.microsoft.com/office/drawing/2014/main" xmlns="" id="{A577834C-F35F-4BDE-A3C1-D8B926C9970D}"/>
              </a:ext>
            </a:extLst>
          </p:cNvPr>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35" name="CasellaDiTesto 34">
            <a:extLst>
              <a:ext uri="{FF2B5EF4-FFF2-40B4-BE49-F238E27FC236}">
                <a16:creationId xmlns:a16="http://schemas.microsoft.com/office/drawing/2014/main" xmlns="" id="{DF30E131-584C-40C6-8804-5BD0844C6C9C}"/>
              </a:ext>
            </a:extLst>
          </p:cNvPr>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36" name="CasellaDiTesto 35">
            <a:extLst>
              <a:ext uri="{FF2B5EF4-FFF2-40B4-BE49-F238E27FC236}">
                <a16:creationId xmlns:a16="http://schemas.microsoft.com/office/drawing/2014/main" xmlns="" id="{F0C770CB-8964-4E97-A1E2-1B1FE8B978DD}"/>
              </a:ext>
            </a:extLst>
          </p:cNvPr>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Tree>
    <p:extLst>
      <p:ext uri="{BB962C8B-B14F-4D97-AF65-F5344CB8AC3E}">
        <p14:creationId xmlns:p14="http://schemas.microsoft.com/office/powerpoint/2010/main" val="3891756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9"/>
          <p:cNvSpPr txBox="1">
            <a:spLocks noChangeArrowheads="1"/>
          </p:cNvSpPr>
          <p:nvPr/>
        </p:nvSpPr>
        <p:spPr bwMode="auto">
          <a:xfrm>
            <a:off x="395288" y="1412776"/>
            <a:ext cx="8424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800" b="0" dirty="0">
                <a:latin typeface="Calibri" panose="020F0502020204030204" pitchFamily="34" charset="0"/>
              </a:rPr>
              <a:t>Negli ultimi sei mesi, </a:t>
            </a:r>
            <a:r>
              <a:rPr lang="it-IT" altLang="ja-JP" sz="1800" u="sng" dirty="0">
                <a:latin typeface="Calibri" panose="020F0502020204030204" pitchFamily="34" charset="0"/>
              </a:rPr>
              <a:t>con riferimento ai prezzi della merce</a:t>
            </a:r>
            <a:r>
              <a:rPr lang="it-IT" altLang="ja-JP" sz="1800" b="0" dirty="0">
                <a:latin typeface="Calibri" panose="020F0502020204030204" pitchFamily="34" charset="0"/>
              </a:rPr>
              <a:t>, Lei direbbe che la Sua impresa ha…?</a:t>
            </a:r>
            <a:endParaRPr lang="it-IT" altLang="it-IT" sz="1800" b="0" dirty="0">
              <a:solidFill>
                <a:schemeClr val="accent2"/>
              </a:solidFill>
              <a:latin typeface="Calibri" panose="020F0502020204030204" pitchFamily="34" charset="0"/>
            </a:endParaRPr>
          </a:p>
        </p:txBody>
      </p:sp>
      <p:sp>
        <p:nvSpPr>
          <p:cNvPr id="35" name="Rectangle 4"/>
          <p:cNvSpPr txBox="1">
            <a:spLocks noChangeArrowheads="1"/>
          </p:cNvSpPr>
          <p:nvPr/>
        </p:nvSpPr>
        <p:spPr bwMode="auto">
          <a:xfrm>
            <a:off x="395287" y="188913"/>
            <a:ext cx="87487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andamento dei PREZZI | </a:t>
            </a:r>
            <a:r>
              <a:rPr lang="it-IT" sz="2000" dirty="0">
                <a:latin typeface="Calibri" panose="020F0502020204030204" pitchFamily="34" charset="0"/>
                <a:ea typeface="MS PGothic" charset="0"/>
                <a:cs typeface="Arial" panose="020B0604020202020204" pitchFamily="34" charset="0"/>
              </a:rPr>
              <a:t>di contro, i </a:t>
            </a:r>
            <a:r>
              <a:rPr lang="it-IT" sz="2000" u="sng" dirty="0">
                <a:latin typeface="Calibri" panose="020F0502020204030204" pitchFamily="34" charset="0"/>
                <a:ea typeface="MS PGothic" charset="0"/>
                <a:cs typeface="Arial" panose="020B0604020202020204" pitchFamily="34" charset="0"/>
              </a:rPr>
              <a:t>prezzi di vendita</a:t>
            </a:r>
            <a:r>
              <a:rPr lang="it-IT" sz="2000" dirty="0">
                <a:latin typeface="Calibri" panose="020F0502020204030204" pitchFamily="34" charset="0"/>
                <a:ea typeface="MS PGothic" charset="0"/>
                <a:cs typeface="Arial" panose="020B0604020202020204" pitchFamily="34" charset="0"/>
              </a:rPr>
              <a:t> sono rimasti </a:t>
            </a:r>
            <a:r>
              <a:rPr lang="it-IT" sz="2000" u="sng" dirty="0">
                <a:latin typeface="Calibri" panose="020F0502020204030204" pitchFamily="34" charset="0"/>
                <a:ea typeface="MS PGothic" charset="0"/>
                <a:cs typeface="Arial" panose="020B0604020202020204" pitchFamily="34" charset="0"/>
              </a:rPr>
              <a:t>invariati nel 44% dei casi</a:t>
            </a:r>
            <a:r>
              <a:rPr lang="it-IT" sz="2000" dirty="0">
                <a:latin typeface="Calibri" panose="020F0502020204030204" pitchFamily="34" charset="0"/>
                <a:ea typeface="MS PGothic" charset="0"/>
                <a:cs typeface="Arial" panose="020B0604020202020204" pitchFamily="34" charset="0"/>
              </a:rPr>
              <a:t>, aumentati nel 26% dei casi, diminuiti nel 30% dei casi… nella previsione al dicembre 2017, </a:t>
            </a:r>
            <a:r>
              <a:rPr lang="it-IT" sz="2000" u="sng" dirty="0">
                <a:latin typeface="Calibri" panose="020F0502020204030204" pitchFamily="34" charset="0"/>
                <a:ea typeface="MS PGothic" charset="0"/>
                <a:cs typeface="Arial" panose="020B0604020202020204" pitchFamily="34" charset="0"/>
              </a:rPr>
              <a:t>nove imprese su dieci lasceranno inalterati i listini</a:t>
            </a:r>
            <a:r>
              <a:rPr lang="it-IT" sz="2000" dirty="0">
                <a:latin typeface="Calibri" panose="020F0502020204030204" pitchFamily="34" charset="0"/>
                <a:ea typeface="MS PGothic" charset="0"/>
                <a:cs typeface="Arial" panose="020B0604020202020204" pitchFamily="34" charset="0"/>
              </a:rPr>
              <a:t>…</a:t>
            </a:r>
            <a:endParaRPr lang="it-IT" altLang="it-IT" sz="2000" dirty="0">
              <a:latin typeface="Calibri" panose="020F0502020204030204" pitchFamily="34" charset="0"/>
              <a:cs typeface="Arial" panose="020B0604020202020204" pitchFamily="34" charset="0"/>
            </a:endParaRPr>
          </a:p>
        </p:txBody>
      </p:sp>
      <p:sp>
        <p:nvSpPr>
          <p:cNvPr id="5" name="Text Box 49"/>
          <p:cNvSpPr txBox="1">
            <a:spLocks noChangeArrowheads="1"/>
          </p:cNvSpPr>
          <p:nvPr/>
        </p:nvSpPr>
        <p:spPr bwMode="auto">
          <a:xfrm>
            <a:off x="399393" y="6352670"/>
            <a:ext cx="849308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2.000 casi.</a:t>
            </a:r>
            <a:r>
              <a:rPr lang="it-IT" altLang="ja-JP" sz="900" b="0" dirty="0">
                <a:solidFill>
                  <a:srgbClr val="000000"/>
                </a:solidFill>
                <a:latin typeface="Calibri" panose="020F0502020204030204" pitchFamily="34" charset="0"/>
              </a:rPr>
              <a:t>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pic>
        <p:nvPicPr>
          <p:cNvPr id="8" name="Immagine 7">
            <a:extLst>
              <a:ext uri="{FF2B5EF4-FFF2-40B4-BE49-F238E27FC236}">
                <a16:creationId xmlns:a16="http://schemas.microsoft.com/office/drawing/2014/main" xmlns="" id="{B0BF08FD-9F86-4475-AF71-8E39A310EEBB}"/>
              </a:ext>
            </a:extLst>
          </p:cNvPr>
          <p:cNvPicPr>
            <a:picLocks noChangeAspect="1"/>
          </p:cNvPicPr>
          <p:nvPr/>
        </p:nvPicPr>
        <p:blipFill>
          <a:blip r:embed="rId3"/>
          <a:stretch>
            <a:fillRect/>
          </a:stretch>
        </p:blipFill>
        <p:spPr>
          <a:xfrm>
            <a:off x="251024" y="2136422"/>
            <a:ext cx="4637594" cy="4125610"/>
          </a:xfrm>
          <a:prstGeom prst="rect">
            <a:avLst/>
          </a:prstGeom>
        </p:spPr>
      </p:pic>
      <p:sp>
        <p:nvSpPr>
          <p:cNvPr id="42" name="Segnaposto contenuto 2">
            <a:extLst>
              <a:ext uri="{FF2B5EF4-FFF2-40B4-BE49-F238E27FC236}">
                <a16:creationId xmlns:a16="http://schemas.microsoft.com/office/drawing/2014/main" xmlns="" id="{0A949A50-1585-48DC-B816-641DCC58411E}"/>
              </a:ext>
            </a:extLst>
          </p:cNvPr>
          <p:cNvSpPr txBox="1">
            <a:spLocks/>
          </p:cNvSpPr>
          <p:nvPr/>
        </p:nvSpPr>
        <p:spPr bwMode="auto">
          <a:xfrm>
            <a:off x="5205748" y="2693702"/>
            <a:ext cx="2462596" cy="322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20000"/>
              </a:lnSpc>
              <a:spcBef>
                <a:spcPts val="600"/>
              </a:spcBef>
              <a:buNone/>
            </a:pPr>
            <a:r>
              <a:rPr lang="it-IT" sz="1900" i="1" kern="0" dirty="0">
                <a:solidFill>
                  <a:srgbClr val="FF6600"/>
                </a:solidFill>
                <a:latin typeface="Calibri" panose="020F0502020204030204" pitchFamily="34" charset="0"/>
              </a:rPr>
              <a:t>L’88,6% delle imprese del dettaglio alimentare sono intenzionate a lasciare invariati i prezzi della merce in vista dei prossimi sei mesi (luglio-dicembre 2017). </a:t>
            </a:r>
          </a:p>
        </p:txBody>
      </p:sp>
      <p:grpSp>
        <p:nvGrpSpPr>
          <p:cNvPr id="44" name="Gruppo 43">
            <a:extLst>
              <a:ext uri="{FF2B5EF4-FFF2-40B4-BE49-F238E27FC236}">
                <a16:creationId xmlns:a16="http://schemas.microsoft.com/office/drawing/2014/main" xmlns="" id="{D8466B16-3C92-4366-AC61-C06457FC333F}"/>
              </a:ext>
            </a:extLst>
          </p:cNvPr>
          <p:cNvGrpSpPr/>
          <p:nvPr/>
        </p:nvGrpSpPr>
        <p:grpSpPr>
          <a:xfrm>
            <a:off x="5037026" y="2542134"/>
            <a:ext cx="2488552" cy="3393440"/>
            <a:chOff x="403338" y="2467041"/>
            <a:chExt cx="2405805" cy="3652752"/>
          </a:xfrm>
        </p:grpSpPr>
        <p:cxnSp>
          <p:nvCxnSpPr>
            <p:cNvPr id="45" name="Connettore diritto 44">
              <a:extLst>
                <a:ext uri="{FF2B5EF4-FFF2-40B4-BE49-F238E27FC236}">
                  <a16:creationId xmlns:a16="http://schemas.microsoft.com/office/drawing/2014/main" xmlns="" id="{8A2D3929-2A19-42EB-9F97-BCF8876FB1BB}"/>
                </a:ext>
              </a:extLst>
            </p:cNvPr>
            <p:cNvCxnSpPr/>
            <p:nvPr/>
          </p:nvCxnSpPr>
          <p:spPr bwMode="auto">
            <a:xfrm>
              <a:off x="403338" y="2591793"/>
              <a:ext cx="0" cy="3528000"/>
            </a:xfrm>
            <a:prstGeom prst="line">
              <a:avLst/>
            </a:prstGeom>
            <a:noFill/>
            <a:ln w="12700" cap="flat" cmpd="sng" algn="ctr">
              <a:solidFill>
                <a:schemeClr val="tx1"/>
              </a:solidFill>
              <a:prstDash val="solid"/>
              <a:round/>
              <a:headEnd type="none" w="med" len="med"/>
              <a:tailEnd type="none" w="med" len="med"/>
            </a:ln>
            <a:effectLst/>
          </p:spPr>
        </p:cxnSp>
        <p:cxnSp>
          <p:nvCxnSpPr>
            <p:cNvPr id="46" name="Connettore diritto 45">
              <a:extLst>
                <a:ext uri="{FF2B5EF4-FFF2-40B4-BE49-F238E27FC236}">
                  <a16:creationId xmlns:a16="http://schemas.microsoft.com/office/drawing/2014/main" xmlns="" id="{30FDC4C6-E11A-49A0-9D76-48F57503D2A9}"/>
                </a:ext>
              </a:extLst>
            </p:cNvPr>
            <p:cNvCxnSpPr/>
            <p:nvPr/>
          </p:nvCxnSpPr>
          <p:spPr bwMode="auto">
            <a:xfrm flipV="1">
              <a:off x="937143" y="2467041"/>
              <a:ext cx="1872000" cy="0"/>
            </a:xfrm>
            <a:prstGeom prst="line">
              <a:avLst/>
            </a:prstGeom>
            <a:noFill/>
            <a:ln w="12700" cap="flat" cmpd="sng" algn="ctr">
              <a:solidFill>
                <a:schemeClr val="tx1"/>
              </a:solidFill>
              <a:prstDash val="solid"/>
              <a:round/>
              <a:headEnd type="none" w="med" len="med"/>
              <a:tailEnd type="none" w="med" len="med"/>
            </a:ln>
            <a:effectLst/>
          </p:spPr>
        </p:cxnSp>
      </p:grpSp>
      <p:pic>
        <p:nvPicPr>
          <p:cNvPr id="43" name="Picture 4" descr="https://image.freepik.com/icone-gratis/insegnante-che-punta-una-scheda-con-un-bastone_318-61893.png">
            <a:extLst>
              <a:ext uri="{FF2B5EF4-FFF2-40B4-BE49-F238E27FC236}">
                <a16:creationId xmlns:a16="http://schemas.microsoft.com/office/drawing/2014/main" xmlns="" id="{52411598-99CF-405A-878A-F0596411C1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6716" y="2253363"/>
            <a:ext cx="548569" cy="54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166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9"/>
          <p:cNvSpPr txBox="1">
            <a:spLocks noChangeArrowheads="1"/>
          </p:cNvSpPr>
          <p:nvPr/>
        </p:nvSpPr>
        <p:spPr bwMode="auto">
          <a:xfrm>
            <a:off x="395288" y="1990581"/>
            <a:ext cx="8424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800" b="0" dirty="0">
                <a:latin typeface="Calibri" panose="020F0502020204030204" pitchFamily="34" charset="0"/>
              </a:rPr>
              <a:t>A Suo giudizio, </a:t>
            </a:r>
            <a:r>
              <a:rPr lang="it-IT" altLang="ja-JP" sz="1800" u="sng" dirty="0">
                <a:latin typeface="Calibri" panose="020F0502020204030204" pitchFamily="34" charset="0"/>
              </a:rPr>
              <a:t>quanto incide l’andamento dei prezzi del settore sull’andamento dei ricavi</a:t>
            </a:r>
            <a:r>
              <a:rPr lang="it-IT" altLang="ja-JP" sz="1800" b="0" dirty="0">
                <a:latin typeface="Calibri" panose="020F0502020204030204" pitchFamily="34" charset="0"/>
              </a:rPr>
              <a:t> della Sua impresa?</a:t>
            </a:r>
            <a:endParaRPr lang="it-IT" altLang="it-IT" sz="1800" b="0" dirty="0">
              <a:solidFill>
                <a:schemeClr val="accent2"/>
              </a:solidFill>
              <a:latin typeface="Calibri" panose="020F0502020204030204" pitchFamily="34" charset="0"/>
            </a:endParaRPr>
          </a:p>
        </p:txBody>
      </p:sp>
      <p:sp>
        <p:nvSpPr>
          <p:cNvPr id="35" name="Rectangle 4"/>
          <p:cNvSpPr txBox="1">
            <a:spLocks noChangeArrowheads="1"/>
          </p:cNvSpPr>
          <p:nvPr/>
        </p:nvSpPr>
        <p:spPr bwMode="auto">
          <a:xfrm>
            <a:off x="395287" y="188913"/>
            <a:ext cx="87487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andamento dei PREZZI | </a:t>
            </a:r>
            <a:r>
              <a:rPr lang="it-IT" altLang="it-IT" sz="2000" u="sng" dirty="0">
                <a:latin typeface="Calibri" panose="020F0502020204030204" pitchFamily="34" charset="0"/>
                <a:cs typeface="Arial" panose="020B0604020202020204" pitchFamily="34" charset="0"/>
              </a:rPr>
              <a:t>sette imprese del comparto ogni dieci</a:t>
            </a:r>
            <a:r>
              <a:rPr lang="it-IT" altLang="it-IT" sz="2000" dirty="0">
                <a:latin typeface="Calibri" panose="020F0502020204030204" pitchFamily="34" charset="0"/>
                <a:cs typeface="Arial" panose="020B0604020202020204" pitchFamily="34" charset="0"/>
              </a:rPr>
              <a:t> ritengono che i </a:t>
            </a:r>
            <a:r>
              <a:rPr lang="it-IT" altLang="it-IT" sz="2000" u="sng" dirty="0">
                <a:latin typeface="Calibri" panose="020F0502020204030204" pitchFamily="34" charset="0"/>
                <a:cs typeface="Arial" panose="020B0604020202020204" pitchFamily="34" charset="0"/>
              </a:rPr>
              <a:t>comportamenti di spesa dei consumatori</a:t>
            </a:r>
            <a:r>
              <a:rPr lang="it-IT" altLang="it-IT" sz="2000" dirty="0">
                <a:latin typeface="Calibri" panose="020F0502020204030204" pitchFamily="34" charset="0"/>
                <a:cs typeface="Arial" panose="020B0604020202020204" pitchFamily="34" charset="0"/>
              </a:rPr>
              <a:t> siano in qualche modo </a:t>
            </a:r>
            <a:r>
              <a:rPr lang="it-IT" altLang="it-IT" sz="2000" u="sng" dirty="0">
                <a:latin typeface="Calibri" panose="020F0502020204030204" pitchFamily="34" charset="0"/>
                <a:cs typeface="Arial" panose="020B0604020202020204" pitchFamily="34" charset="0"/>
              </a:rPr>
              <a:t>influenzati dalla dinamica dei prezzi</a:t>
            </a:r>
            <a:r>
              <a:rPr lang="it-IT" altLang="it-IT" sz="2000" dirty="0">
                <a:latin typeface="Calibri" panose="020F0502020204030204" pitchFamily="34" charset="0"/>
                <a:cs typeface="Arial" panose="020B0604020202020204" pitchFamily="34" charset="0"/>
              </a:rPr>
              <a:t>… esistono meccanismi universalmente riconosciuti, che si rispecchiano inevitabilmente sui ricavi (es. in momenti di deflazione, il consumatore ritarda gli acquisti in attesa che i prezzi calino ulteriormente)…</a:t>
            </a:r>
          </a:p>
        </p:txBody>
      </p:sp>
      <p:sp>
        <p:nvSpPr>
          <p:cNvPr id="5" name="Text Box 49"/>
          <p:cNvSpPr txBox="1">
            <a:spLocks noChangeArrowheads="1"/>
          </p:cNvSpPr>
          <p:nvPr/>
        </p:nvSpPr>
        <p:spPr bwMode="auto">
          <a:xfrm>
            <a:off x="399393" y="6352670"/>
            <a:ext cx="849308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2.000 casi.</a:t>
            </a:r>
            <a:r>
              <a:rPr lang="it-IT" altLang="ja-JP" sz="900" b="0" dirty="0">
                <a:solidFill>
                  <a:srgbClr val="000000"/>
                </a:solidFill>
                <a:latin typeface="Calibri" panose="020F0502020204030204" pitchFamily="34" charset="0"/>
              </a:rPr>
              <a:t>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grpSp>
        <p:nvGrpSpPr>
          <p:cNvPr id="19" name="Group 106">
            <a:extLst>
              <a:ext uri="{FF2B5EF4-FFF2-40B4-BE49-F238E27FC236}">
                <a16:creationId xmlns:a16="http://schemas.microsoft.com/office/drawing/2014/main" xmlns="" id="{DEE89CBF-7F73-44D8-9D63-ADA73743FD06}"/>
              </a:ext>
            </a:extLst>
          </p:cNvPr>
          <p:cNvGrpSpPr/>
          <p:nvPr>
            <p:custDataLst>
              <p:tags r:id="rId1"/>
            </p:custDataLst>
          </p:nvPr>
        </p:nvGrpSpPr>
        <p:grpSpPr>
          <a:xfrm rot="19670644">
            <a:off x="2266887" y="3071315"/>
            <a:ext cx="209492" cy="289671"/>
            <a:chOff x="2515588" y="3986167"/>
            <a:chExt cx="304712" cy="260335"/>
          </a:xfrm>
          <a:solidFill>
            <a:srgbClr val="FF6600"/>
          </a:solidFill>
        </p:grpSpPr>
        <p:sp>
          <p:nvSpPr>
            <p:cNvPr id="20" name="Freeform 306">
              <a:extLst>
                <a:ext uri="{FF2B5EF4-FFF2-40B4-BE49-F238E27FC236}">
                  <a16:creationId xmlns:a16="http://schemas.microsoft.com/office/drawing/2014/main" xmlns="" id="{48B2B694-2B56-4DF8-A646-1ED31325DA5A}"/>
                </a:ext>
              </a:extLst>
            </p:cNvPr>
            <p:cNvSpPr>
              <a:spLocks/>
            </p:cNvSpPr>
            <p:nvPr/>
          </p:nvSpPr>
          <p:spPr bwMode="auto">
            <a:xfrm rot="10695444" flipH="1">
              <a:off x="2515588" y="4162106"/>
              <a:ext cx="293585" cy="84396"/>
            </a:xfrm>
            <a:custGeom>
              <a:avLst/>
              <a:gdLst/>
              <a:ahLst/>
              <a:cxnLst>
                <a:cxn ang="0">
                  <a:pos x="52" y="45"/>
                </a:cxn>
                <a:cxn ang="0">
                  <a:pos x="57" y="46"/>
                </a:cxn>
                <a:cxn ang="0">
                  <a:pos x="61" y="50"/>
                </a:cxn>
                <a:cxn ang="0">
                  <a:pos x="70" y="46"/>
                </a:cxn>
                <a:cxn ang="0">
                  <a:pos x="82" y="53"/>
                </a:cxn>
                <a:cxn ang="0">
                  <a:pos x="88" y="51"/>
                </a:cxn>
                <a:cxn ang="0">
                  <a:pos x="92" y="53"/>
                </a:cxn>
                <a:cxn ang="0">
                  <a:pos x="97" y="53"/>
                </a:cxn>
                <a:cxn ang="0">
                  <a:pos x="104" y="59"/>
                </a:cxn>
                <a:cxn ang="0">
                  <a:pos x="111" y="59"/>
                </a:cxn>
                <a:cxn ang="0">
                  <a:pos x="114" y="54"/>
                </a:cxn>
                <a:cxn ang="0">
                  <a:pos x="120" y="58"/>
                </a:cxn>
                <a:cxn ang="0">
                  <a:pos x="133" y="47"/>
                </a:cxn>
                <a:cxn ang="0">
                  <a:pos x="132" y="59"/>
                </a:cxn>
                <a:cxn ang="0">
                  <a:pos x="142" y="50"/>
                </a:cxn>
                <a:cxn ang="0">
                  <a:pos x="147" y="60"/>
                </a:cxn>
                <a:cxn ang="0">
                  <a:pos x="153" y="65"/>
                </a:cxn>
                <a:cxn ang="0">
                  <a:pos x="164" y="62"/>
                </a:cxn>
                <a:cxn ang="0">
                  <a:pos x="175" y="59"/>
                </a:cxn>
                <a:cxn ang="0">
                  <a:pos x="188" y="56"/>
                </a:cxn>
                <a:cxn ang="0">
                  <a:pos x="195" y="66"/>
                </a:cxn>
                <a:cxn ang="0">
                  <a:pos x="201" y="63"/>
                </a:cxn>
                <a:cxn ang="0">
                  <a:pos x="203" y="65"/>
                </a:cxn>
                <a:cxn ang="0">
                  <a:pos x="211" y="58"/>
                </a:cxn>
                <a:cxn ang="0">
                  <a:pos x="216" y="59"/>
                </a:cxn>
                <a:cxn ang="0">
                  <a:pos x="211" y="60"/>
                </a:cxn>
                <a:cxn ang="0">
                  <a:pos x="198" y="51"/>
                </a:cxn>
                <a:cxn ang="0">
                  <a:pos x="183" y="50"/>
                </a:cxn>
                <a:cxn ang="0">
                  <a:pos x="183" y="45"/>
                </a:cxn>
                <a:cxn ang="0">
                  <a:pos x="169" y="43"/>
                </a:cxn>
                <a:cxn ang="0">
                  <a:pos x="158" y="39"/>
                </a:cxn>
                <a:cxn ang="0">
                  <a:pos x="151" y="38"/>
                </a:cxn>
                <a:cxn ang="0">
                  <a:pos x="147" y="40"/>
                </a:cxn>
                <a:cxn ang="0">
                  <a:pos x="141" y="35"/>
                </a:cxn>
                <a:cxn ang="0">
                  <a:pos x="137" y="36"/>
                </a:cxn>
                <a:cxn ang="0">
                  <a:pos x="118" y="29"/>
                </a:cxn>
                <a:cxn ang="0">
                  <a:pos x="111" y="29"/>
                </a:cxn>
                <a:cxn ang="0">
                  <a:pos x="101" y="24"/>
                </a:cxn>
                <a:cxn ang="0">
                  <a:pos x="95" y="22"/>
                </a:cxn>
                <a:cxn ang="0">
                  <a:pos x="77" y="20"/>
                </a:cxn>
                <a:cxn ang="0">
                  <a:pos x="71" y="20"/>
                </a:cxn>
                <a:cxn ang="0">
                  <a:pos x="57" y="13"/>
                </a:cxn>
                <a:cxn ang="0">
                  <a:pos x="49" y="10"/>
                </a:cxn>
                <a:cxn ang="0">
                  <a:pos x="45" y="13"/>
                </a:cxn>
                <a:cxn ang="0">
                  <a:pos x="40" y="8"/>
                </a:cxn>
                <a:cxn ang="0">
                  <a:pos x="28" y="10"/>
                </a:cxn>
                <a:cxn ang="0">
                  <a:pos x="21" y="3"/>
                </a:cxn>
                <a:cxn ang="0">
                  <a:pos x="15" y="2"/>
                </a:cxn>
                <a:cxn ang="0">
                  <a:pos x="3" y="26"/>
                </a:cxn>
                <a:cxn ang="0">
                  <a:pos x="6" y="31"/>
                </a:cxn>
                <a:cxn ang="0">
                  <a:pos x="12" y="29"/>
                </a:cxn>
                <a:cxn ang="0">
                  <a:pos x="15" y="29"/>
                </a:cxn>
                <a:cxn ang="0">
                  <a:pos x="19" y="33"/>
                </a:cxn>
                <a:cxn ang="0">
                  <a:pos x="26" y="30"/>
                </a:cxn>
                <a:cxn ang="0">
                  <a:pos x="27" y="39"/>
                </a:cxn>
                <a:cxn ang="0">
                  <a:pos x="36" y="34"/>
                </a:cxn>
                <a:cxn ang="0">
                  <a:pos x="38" y="32"/>
                </a:cxn>
                <a:cxn ang="0">
                  <a:pos x="39" y="40"/>
                </a:cxn>
                <a:cxn ang="0">
                  <a:pos x="42" y="42"/>
                </a:cxn>
              </a:cxnLst>
              <a:rect l="0" t="0" r="r" b="b"/>
              <a:pathLst>
                <a:path w="216" h="68">
                  <a:moveTo>
                    <a:pt x="46" y="41"/>
                  </a:moveTo>
                  <a:cubicBezTo>
                    <a:pt x="46" y="42"/>
                    <a:pt x="46" y="44"/>
                    <a:pt x="45" y="45"/>
                  </a:cubicBezTo>
                  <a:cubicBezTo>
                    <a:pt x="46" y="47"/>
                    <a:pt x="48" y="42"/>
                    <a:pt x="49" y="46"/>
                  </a:cubicBezTo>
                  <a:cubicBezTo>
                    <a:pt x="48" y="44"/>
                    <a:pt x="48" y="44"/>
                    <a:pt x="48" y="44"/>
                  </a:cubicBezTo>
                  <a:cubicBezTo>
                    <a:pt x="50" y="42"/>
                    <a:pt x="52" y="41"/>
                    <a:pt x="52" y="45"/>
                  </a:cubicBezTo>
                  <a:cubicBezTo>
                    <a:pt x="52" y="46"/>
                    <a:pt x="52" y="46"/>
                    <a:pt x="52" y="46"/>
                  </a:cubicBezTo>
                  <a:cubicBezTo>
                    <a:pt x="53" y="44"/>
                    <a:pt x="53" y="50"/>
                    <a:pt x="54" y="47"/>
                  </a:cubicBezTo>
                  <a:cubicBezTo>
                    <a:pt x="54" y="45"/>
                    <a:pt x="55" y="45"/>
                    <a:pt x="55" y="43"/>
                  </a:cubicBezTo>
                  <a:cubicBezTo>
                    <a:pt x="58" y="40"/>
                    <a:pt x="58" y="40"/>
                    <a:pt x="58" y="40"/>
                  </a:cubicBezTo>
                  <a:cubicBezTo>
                    <a:pt x="57" y="46"/>
                    <a:pt x="57" y="46"/>
                    <a:pt x="57" y="46"/>
                  </a:cubicBezTo>
                  <a:cubicBezTo>
                    <a:pt x="59" y="44"/>
                    <a:pt x="59" y="44"/>
                    <a:pt x="59" y="44"/>
                  </a:cubicBezTo>
                  <a:cubicBezTo>
                    <a:pt x="59" y="42"/>
                    <a:pt x="60" y="46"/>
                    <a:pt x="61" y="41"/>
                  </a:cubicBezTo>
                  <a:cubicBezTo>
                    <a:pt x="62" y="43"/>
                    <a:pt x="60" y="45"/>
                    <a:pt x="59" y="47"/>
                  </a:cubicBezTo>
                  <a:cubicBezTo>
                    <a:pt x="61" y="46"/>
                    <a:pt x="60" y="48"/>
                    <a:pt x="61" y="45"/>
                  </a:cubicBezTo>
                  <a:cubicBezTo>
                    <a:pt x="61" y="50"/>
                    <a:pt x="61" y="50"/>
                    <a:pt x="61" y="50"/>
                  </a:cubicBezTo>
                  <a:cubicBezTo>
                    <a:pt x="64" y="47"/>
                    <a:pt x="64" y="47"/>
                    <a:pt x="64" y="47"/>
                  </a:cubicBezTo>
                  <a:cubicBezTo>
                    <a:pt x="63" y="48"/>
                    <a:pt x="63" y="48"/>
                    <a:pt x="63" y="48"/>
                  </a:cubicBezTo>
                  <a:cubicBezTo>
                    <a:pt x="65" y="45"/>
                    <a:pt x="65" y="51"/>
                    <a:pt x="68" y="45"/>
                  </a:cubicBezTo>
                  <a:cubicBezTo>
                    <a:pt x="68" y="46"/>
                    <a:pt x="68" y="46"/>
                    <a:pt x="68" y="46"/>
                  </a:cubicBezTo>
                  <a:cubicBezTo>
                    <a:pt x="69" y="42"/>
                    <a:pt x="70" y="45"/>
                    <a:pt x="70" y="46"/>
                  </a:cubicBezTo>
                  <a:cubicBezTo>
                    <a:pt x="72" y="45"/>
                    <a:pt x="72" y="42"/>
                    <a:pt x="72" y="40"/>
                  </a:cubicBezTo>
                  <a:cubicBezTo>
                    <a:pt x="75" y="42"/>
                    <a:pt x="74" y="41"/>
                    <a:pt x="78" y="37"/>
                  </a:cubicBezTo>
                  <a:cubicBezTo>
                    <a:pt x="78" y="43"/>
                    <a:pt x="74" y="45"/>
                    <a:pt x="75" y="50"/>
                  </a:cubicBezTo>
                  <a:cubicBezTo>
                    <a:pt x="76" y="47"/>
                    <a:pt x="78" y="45"/>
                    <a:pt x="79" y="44"/>
                  </a:cubicBezTo>
                  <a:cubicBezTo>
                    <a:pt x="80" y="47"/>
                    <a:pt x="82" y="49"/>
                    <a:pt x="82" y="53"/>
                  </a:cubicBezTo>
                  <a:cubicBezTo>
                    <a:pt x="83" y="49"/>
                    <a:pt x="83" y="49"/>
                    <a:pt x="83" y="49"/>
                  </a:cubicBezTo>
                  <a:cubicBezTo>
                    <a:pt x="86" y="48"/>
                    <a:pt x="86" y="48"/>
                    <a:pt x="86" y="48"/>
                  </a:cubicBezTo>
                  <a:cubicBezTo>
                    <a:pt x="83" y="53"/>
                    <a:pt x="83" y="53"/>
                    <a:pt x="83" y="53"/>
                  </a:cubicBezTo>
                  <a:cubicBezTo>
                    <a:pt x="84" y="51"/>
                    <a:pt x="85" y="49"/>
                    <a:pt x="86" y="48"/>
                  </a:cubicBezTo>
                  <a:cubicBezTo>
                    <a:pt x="89" y="45"/>
                    <a:pt x="85" y="56"/>
                    <a:pt x="88" y="51"/>
                  </a:cubicBezTo>
                  <a:cubicBezTo>
                    <a:pt x="88" y="52"/>
                    <a:pt x="88" y="52"/>
                    <a:pt x="88" y="52"/>
                  </a:cubicBezTo>
                  <a:cubicBezTo>
                    <a:pt x="89" y="49"/>
                    <a:pt x="90" y="51"/>
                    <a:pt x="92" y="50"/>
                  </a:cubicBezTo>
                  <a:cubicBezTo>
                    <a:pt x="90" y="55"/>
                    <a:pt x="90" y="55"/>
                    <a:pt x="90" y="55"/>
                  </a:cubicBezTo>
                  <a:cubicBezTo>
                    <a:pt x="90" y="53"/>
                    <a:pt x="90" y="53"/>
                    <a:pt x="90" y="53"/>
                  </a:cubicBezTo>
                  <a:cubicBezTo>
                    <a:pt x="89" y="58"/>
                    <a:pt x="92" y="53"/>
                    <a:pt x="92" y="53"/>
                  </a:cubicBezTo>
                  <a:cubicBezTo>
                    <a:pt x="94" y="52"/>
                    <a:pt x="94" y="48"/>
                    <a:pt x="95" y="47"/>
                  </a:cubicBezTo>
                  <a:cubicBezTo>
                    <a:pt x="95" y="47"/>
                    <a:pt x="96" y="46"/>
                    <a:pt x="96" y="47"/>
                  </a:cubicBezTo>
                  <a:cubicBezTo>
                    <a:pt x="97" y="49"/>
                    <a:pt x="95" y="53"/>
                    <a:pt x="94" y="55"/>
                  </a:cubicBezTo>
                  <a:cubicBezTo>
                    <a:pt x="96" y="50"/>
                    <a:pt x="96" y="51"/>
                    <a:pt x="98" y="49"/>
                  </a:cubicBezTo>
                  <a:cubicBezTo>
                    <a:pt x="98" y="52"/>
                    <a:pt x="97" y="53"/>
                    <a:pt x="97" y="53"/>
                  </a:cubicBezTo>
                  <a:cubicBezTo>
                    <a:pt x="98" y="52"/>
                    <a:pt x="98" y="52"/>
                    <a:pt x="99" y="50"/>
                  </a:cubicBezTo>
                  <a:cubicBezTo>
                    <a:pt x="99" y="52"/>
                    <a:pt x="99" y="52"/>
                    <a:pt x="99" y="52"/>
                  </a:cubicBezTo>
                  <a:cubicBezTo>
                    <a:pt x="100" y="57"/>
                    <a:pt x="103" y="44"/>
                    <a:pt x="105" y="46"/>
                  </a:cubicBezTo>
                  <a:cubicBezTo>
                    <a:pt x="103" y="49"/>
                    <a:pt x="107" y="46"/>
                    <a:pt x="107" y="49"/>
                  </a:cubicBezTo>
                  <a:cubicBezTo>
                    <a:pt x="106" y="50"/>
                    <a:pt x="105" y="56"/>
                    <a:pt x="104" y="59"/>
                  </a:cubicBezTo>
                  <a:cubicBezTo>
                    <a:pt x="105" y="61"/>
                    <a:pt x="106" y="54"/>
                    <a:pt x="108" y="53"/>
                  </a:cubicBezTo>
                  <a:cubicBezTo>
                    <a:pt x="106" y="58"/>
                    <a:pt x="106" y="58"/>
                    <a:pt x="106" y="58"/>
                  </a:cubicBezTo>
                  <a:cubicBezTo>
                    <a:pt x="108" y="56"/>
                    <a:pt x="107" y="55"/>
                    <a:pt x="109" y="54"/>
                  </a:cubicBezTo>
                  <a:cubicBezTo>
                    <a:pt x="108" y="56"/>
                    <a:pt x="109" y="56"/>
                    <a:pt x="108" y="57"/>
                  </a:cubicBezTo>
                  <a:cubicBezTo>
                    <a:pt x="109" y="58"/>
                    <a:pt x="109" y="58"/>
                    <a:pt x="111" y="59"/>
                  </a:cubicBezTo>
                  <a:cubicBezTo>
                    <a:pt x="112" y="53"/>
                    <a:pt x="112" y="53"/>
                    <a:pt x="112" y="53"/>
                  </a:cubicBezTo>
                  <a:cubicBezTo>
                    <a:pt x="113" y="53"/>
                    <a:pt x="112" y="55"/>
                    <a:pt x="112" y="56"/>
                  </a:cubicBezTo>
                  <a:cubicBezTo>
                    <a:pt x="112" y="56"/>
                    <a:pt x="112" y="56"/>
                    <a:pt x="112" y="57"/>
                  </a:cubicBezTo>
                  <a:cubicBezTo>
                    <a:pt x="111" y="62"/>
                    <a:pt x="113" y="54"/>
                    <a:pt x="113" y="59"/>
                  </a:cubicBezTo>
                  <a:cubicBezTo>
                    <a:pt x="113" y="57"/>
                    <a:pt x="114" y="55"/>
                    <a:pt x="114" y="54"/>
                  </a:cubicBezTo>
                  <a:cubicBezTo>
                    <a:pt x="113" y="58"/>
                    <a:pt x="115" y="58"/>
                    <a:pt x="114" y="59"/>
                  </a:cubicBezTo>
                  <a:cubicBezTo>
                    <a:pt x="114" y="57"/>
                    <a:pt x="116" y="59"/>
                    <a:pt x="117" y="55"/>
                  </a:cubicBezTo>
                  <a:cubicBezTo>
                    <a:pt x="117" y="58"/>
                    <a:pt x="116" y="58"/>
                    <a:pt x="116" y="59"/>
                  </a:cubicBezTo>
                  <a:cubicBezTo>
                    <a:pt x="117" y="55"/>
                    <a:pt x="119" y="59"/>
                    <a:pt x="120" y="57"/>
                  </a:cubicBezTo>
                  <a:cubicBezTo>
                    <a:pt x="120" y="58"/>
                    <a:pt x="120" y="58"/>
                    <a:pt x="120" y="58"/>
                  </a:cubicBezTo>
                  <a:cubicBezTo>
                    <a:pt x="121" y="56"/>
                    <a:pt x="123" y="55"/>
                    <a:pt x="125" y="52"/>
                  </a:cubicBezTo>
                  <a:cubicBezTo>
                    <a:pt x="124" y="55"/>
                    <a:pt x="124" y="55"/>
                    <a:pt x="124" y="55"/>
                  </a:cubicBezTo>
                  <a:cubicBezTo>
                    <a:pt x="125" y="57"/>
                    <a:pt x="127" y="48"/>
                    <a:pt x="128" y="49"/>
                  </a:cubicBezTo>
                  <a:cubicBezTo>
                    <a:pt x="126" y="53"/>
                    <a:pt x="130" y="49"/>
                    <a:pt x="128" y="54"/>
                  </a:cubicBezTo>
                  <a:cubicBezTo>
                    <a:pt x="130" y="51"/>
                    <a:pt x="131" y="51"/>
                    <a:pt x="133" y="47"/>
                  </a:cubicBezTo>
                  <a:cubicBezTo>
                    <a:pt x="133" y="49"/>
                    <a:pt x="129" y="53"/>
                    <a:pt x="130" y="54"/>
                  </a:cubicBezTo>
                  <a:cubicBezTo>
                    <a:pt x="132" y="52"/>
                    <a:pt x="132" y="52"/>
                    <a:pt x="132" y="52"/>
                  </a:cubicBezTo>
                  <a:cubicBezTo>
                    <a:pt x="132" y="55"/>
                    <a:pt x="132" y="55"/>
                    <a:pt x="132" y="55"/>
                  </a:cubicBezTo>
                  <a:cubicBezTo>
                    <a:pt x="132" y="53"/>
                    <a:pt x="133" y="53"/>
                    <a:pt x="133" y="51"/>
                  </a:cubicBezTo>
                  <a:cubicBezTo>
                    <a:pt x="133" y="54"/>
                    <a:pt x="133" y="57"/>
                    <a:pt x="132" y="59"/>
                  </a:cubicBezTo>
                  <a:cubicBezTo>
                    <a:pt x="133" y="58"/>
                    <a:pt x="134" y="61"/>
                    <a:pt x="135" y="59"/>
                  </a:cubicBezTo>
                  <a:cubicBezTo>
                    <a:pt x="134" y="60"/>
                    <a:pt x="134" y="60"/>
                    <a:pt x="134" y="60"/>
                  </a:cubicBezTo>
                  <a:cubicBezTo>
                    <a:pt x="137" y="55"/>
                    <a:pt x="137" y="60"/>
                    <a:pt x="139" y="54"/>
                  </a:cubicBezTo>
                  <a:cubicBezTo>
                    <a:pt x="138" y="57"/>
                    <a:pt x="138" y="57"/>
                    <a:pt x="138" y="57"/>
                  </a:cubicBezTo>
                  <a:cubicBezTo>
                    <a:pt x="140" y="57"/>
                    <a:pt x="141" y="51"/>
                    <a:pt x="142" y="50"/>
                  </a:cubicBezTo>
                  <a:cubicBezTo>
                    <a:pt x="142" y="50"/>
                    <a:pt x="143" y="49"/>
                    <a:pt x="143" y="50"/>
                  </a:cubicBezTo>
                  <a:cubicBezTo>
                    <a:pt x="141" y="53"/>
                    <a:pt x="143" y="54"/>
                    <a:pt x="143" y="57"/>
                  </a:cubicBezTo>
                  <a:cubicBezTo>
                    <a:pt x="143" y="57"/>
                    <a:pt x="145" y="57"/>
                    <a:pt x="146" y="54"/>
                  </a:cubicBezTo>
                  <a:cubicBezTo>
                    <a:pt x="145" y="57"/>
                    <a:pt x="145" y="59"/>
                    <a:pt x="143" y="59"/>
                  </a:cubicBezTo>
                  <a:cubicBezTo>
                    <a:pt x="143" y="65"/>
                    <a:pt x="146" y="58"/>
                    <a:pt x="147" y="60"/>
                  </a:cubicBezTo>
                  <a:cubicBezTo>
                    <a:pt x="146" y="62"/>
                    <a:pt x="146" y="62"/>
                    <a:pt x="146" y="62"/>
                  </a:cubicBezTo>
                  <a:cubicBezTo>
                    <a:pt x="149" y="61"/>
                    <a:pt x="150" y="56"/>
                    <a:pt x="152" y="52"/>
                  </a:cubicBezTo>
                  <a:cubicBezTo>
                    <a:pt x="151" y="55"/>
                    <a:pt x="151" y="56"/>
                    <a:pt x="149" y="59"/>
                  </a:cubicBezTo>
                  <a:cubicBezTo>
                    <a:pt x="150" y="62"/>
                    <a:pt x="153" y="60"/>
                    <a:pt x="154" y="61"/>
                  </a:cubicBezTo>
                  <a:cubicBezTo>
                    <a:pt x="154" y="63"/>
                    <a:pt x="154" y="64"/>
                    <a:pt x="153" y="65"/>
                  </a:cubicBezTo>
                  <a:cubicBezTo>
                    <a:pt x="155" y="63"/>
                    <a:pt x="156" y="67"/>
                    <a:pt x="159" y="61"/>
                  </a:cubicBezTo>
                  <a:cubicBezTo>
                    <a:pt x="158" y="63"/>
                    <a:pt x="159" y="63"/>
                    <a:pt x="159" y="64"/>
                  </a:cubicBezTo>
                  <a:cubicBezTo>
                    <a:pt x="159" y="63"/>
                    <a:pt x="160" y="61"/>
                    <a:pt x="160" y="62"/>
                  </a:cubicBezTo>
                  <a:cubicBezTo>
                    <a:pt x="161" y="59"/>
                    <a:pt x="164" y="58"/>
                    <a:pt x="165" y="60"/>
                  </a:cubicBezTo>
                  <a:cubicBezTo>
                    <a:pt x="164" y="62"/>
                    <a:pt x="164" y="62"/>
                    <a:pt x="164" y="62"/>
                  </a:cubicBezTo>
                  <a:cubicBezTo>
                    <a:pt x="166" y="63"/>
                    <a:pt x="170" y="54"/>
                    <a:pt x="172" y="59"/>
                  </a:cubicBezTo>
                  <a:cubicBezTo>
                    <a:pt x="172" y="60"/>
                    <a:pt x="170" y="63"/>
                    <a:pt x="171" y="63"/>
                  </a:cubicBezTo>
                  <a:cubicBezTo>
                    <a:pt x="172" y="61"/>
                    <a:pt x="173" y="57"/>
                    <a:pt x="174" y="58"/>
                  </a:cubicBezTo>
                  <a:cubicBezTo>
                    <a:pt x="173" y="62"/>
                    <a:pt x="173" y="62"/>
                    <a:pt x="173" y="62"/>
                  </a:cubicBezTo>
                  <a:cubicBezTo>
                    <a:pt x="175" y="59"/>
                    <a:pt x="175" y="59"/>
                    <a:pt x="175" y="59"/>
                  </a:cubicBezTo>
                  <a:cubicBezTo>
                    <a:pt x="175" y="55"/>
                    <a:pt x="173" y="56"/>
                    <a:pt x="175" y="53"/>
                  </a:cubicBezTo>
                  <a:cubicBezTo>
                    <a:pt x="175" y="57"/>
                    <a:pt x="177" y="50"/>
                    <a:pt x="177" y="54"/>
                  </a:cubicBezTo>
                  <a:cubicBezTo>
                    <a:pt x="177" y="55"/>
                    <a:pt x="176" y="57"/>
                    <a:pt x="175" y="59"/>
                  </a:cubicBezTo>
                  <a:cubicBezTo>
                    <a:pt x="177" y="64"/>
                    <a:pt x="180" y="56"/>
                    <a:pt x="182" y="62"/>
                  </a:cubicBezTo>
                  <a:cubicBezTo>
                    <a:pt x="184" y="59"/>
                    <a:pt x="186" y="59"/>
                    <a:pt x="188" y="56"/>
                  </a:cubicBezTo>
                  <a:cubicBezTo>
                    <a:pt x="187" y="60"/>
                    <a:pt x="186" y="63"/>
                    <a:pt x="185" y="66"/>
                  </a:cubicBezTo>
                  <a:cubicBezTo>
                    <a:pt x="186" y="67"/>
                    <a:pt x="189" y="59"/>
                    <a:pt x="188" y="64"/>
                  </a:cubicBezTo>
                  <a:cubicBezTo>
                    <a:pt x="190" y="59"/>
                    <a:pt x="193" y="62"/>
                    <a:pt x="195" y="55"/>
                  </a:cubicBezTo>
                  <a:cubicBezTo>
                    <a:pt x="194" y="56"/>
                    <a:pt x="196" y="55"/>
                    <a:pt x="194" y="59"/>
                  </a:cubicBezTo>
                  <a:cubicBezTo>
                    <a:pt x="196" y="57"/>
                    <a:pt x="194" y="66"/>
                    <a:pt x="195" y="66"/>
                  </a:cubicBezTo>
                  <a:cubicBezTo>
                    <a:pt x="196" y="66"/>
                    <a:pt x="196" y="61"/>
                    <a:pt x="197" y="61"/>
                  </a:cubicBezTo>
                  <a:cubicBezTo>
                    <a:pt x="197" y="63"/>
                    <a:pt x="197" y="63"/>
                    <a:pt x="197" y="63"/>
                  </a:cubicBezTo>
                  <a:cubicBezTo>
                    <a:pt x="198" y="61"/>
                    <a:pt x="198" y="61"/>
                    <a:pt x="198" y="61"/>
                  </a:cubicBezTo>
                  <a:cubicBezTo>
                    <a:pt x="198" y="63"/>
                    <a:pt x="196" y="65"/>
                    <a:pt x="196" y="67"/>
                  </a:cubicBezTo>
                  <a:cubicBezTo>
                    <a:pt x="197" y="68"/>
                    <a:pt x="199" y="63"/>
                    <a:pt x="201" y="63"/>
                  </a:cubicBezTo>
                  <a:cubicBezTo>
                    <a:pt x="200" y="64"/>
                    <a:pt x="200" y="64"/>
                    <a:pt x="200" y="64"/>
                  </a:cubicBezTo>
                  <a:cubicBezTo>
                    <a:pt x="202" y="65"/>
                    <a:pt x="202" y="65"/>
                    <a:pt x="202" y="65"/>
                  </a:cubicBezTo>
                  <a:cubicBezTo>
                    <a:pt x="202" y="65"/>
                    <a:pt x="202" y="65"/>
                    <a:pt x="202" y="65"/>
                  </a:cubicBezTo>
                  <a:cubicBezTo>
                    <a:pt x="204" y="63"/>
                    <a:pt x="204" y="63"/>
                    <a:pt x="204" y="63"/>
                  </a:cubicBezTo>
                  <a:cubicBezTo>
                    <a:pt x="203" y="65"/>
                    <a:pt x="203" y="65"/>
                    <a:pt x="203" y="65"/>
                  </a:cubicBezTo>
                  <a:cubicBezTo>
                    <a:pt x="204" y="64"/>
                    <a:pt x="204" y="63"/>
                    <a:pt x="205" y="63"/>
                  </a:cubicBezTo>
                  <a:cubicBezTo>
                    <a:pt x="204" y="65"/>
                    <a:pt x="204" y="65"/>
                    <a:pt x="204" y="65"/>
                  </a:cubicBezTo>
                  <a:cubicBezTo>
                    <a:pt x="205" y="62"/>
                    <a:pt x="207" y="61"/>
                    <a:pt x="208" y="61"/>
                  </a:cubicBezTo>
                  <a:cubicBezTo>
                    <a:pt x="208" y="62"/>
                    <a:pt x="208" y="62"/>
                    <a:pt x="208" y="62"/>
                  </a:cubicBezTo>
                  <a:cubicBezTo>
                    <a:pt x="211" y="58"/>
                    <a:pt x="211" y="58"/>
                    <a:pt x="211" y="58"/>
                  </a:cubicBezTo>
                  <a:cubicBezTo>
                    <a:pt x="212" y="60"/>
                    <a:pt x="209" y="63"/>
                    <a:pt x="211" y="61"/>
                  </a:cubicBezTo>
                  <a:cubicBezTo>
                    <a:pt x="209" y="66"/>
                    <a:pt x="209" y="66"/>
                    <a:pt x="209" y="66"/>
                  </a:cubicBezTo>
                  <a:cubicBezTo>
                    <a:pt x="211" y="65"/>
                    <a:pt x="211" y="67"/>
                    <a:pt x="212" y="66"/>
                  </a:cubicBezTo>
                  <a:cubicBezTo>
                    <a:pt x="212" y="63"/>
                    <a:pt x="212" y="63"/>
                    <a:pt x="213" y="61"/>
                  </a:cubicBezTo>
                  <a:cubicBezTo>
                    <a:pt x="212" y="67"/>
                    <a:pt x="215" y="61"/>
                    <a:pt x="216" y="59"/>
                  </a:cubicBezTo>
                  <a:cubicBezTo>
                    <a:pt x="216" y="59"/>
                    <a:pt x="215" y="59"/>
                    <a:pt x="214" y="61"/>
                  </a:cubicBezTo>
                  <a:cubicBezTo>
                    <a:pt x="214" y="61"/>
                    <a:pt x="215" y="59"/>
                    <a:pt x="214" y="58"/>
                  </a:cubicBezTo>
                  <a:cubicBezTo>
                    <a:pt x="213" y="61"/>
                    <a:pt x="213" y="61"/>
                    <a:pt x="213" y="61"/>
                  </a:cubicBezTo>
                  <a:cubicBezTo>
                    <a:pt x="213" y="57"/>
                    <a:pt x="213" y="57"/>
                    <a:pt x="213" y="57"/>
                  </a:cubicBezTo>
                  <a:cubicBezTo>
                    <a:pt x="211" y="60"/>
                    <a:pt x="211" y="60"/>
                    <a:pt x="211" y="60"/>
                  </a:cubicBezTo>
                  <a:cubicBezTo>
                    <a:pt x="212" y="56"/>
                    <a:pt x="210" y="59"/>
                    <a:pt x="212" y="55"/>
                  </a:cubicBezTo>
                  <a:cubicBezTo>
                    <a:pt x="210" y="56"/>
                    <a:pt x="211" y="54"/>
                    <a:pt x="209" y="57"/>
                  </a:cubicBezTo>
                  <a:cubicBezTo>
                    <a:pt x="209" y="55"/>
                    <a:pt x="210" y="55"/>
                    <a:pt x="210" y="54"/>
                  </a:cubicBezTo>
                  <a:cubicBezTo>
                    <a:pt x="205" y="56"/>
                    <a:pt x="201" y="55"/>
                    <a:pt x="198" y="52"/>
                  </a:cubicBezTo>
                  <a:cubicBezTo>
                    <a:pt x="198" y="51"/>
                    <a:pt x="198" y="51"/>
                    <a:pt x="198" y="51"/>
                  </a:cubicBezTo>
                  <a:cubicBezTo>
                    <a:pt x="198" y="52"/>
                    <a:pt x="197" y="53"/>
                    <a:pt x="196" y="55"/>
                  </a:cubicBezTo>
                  <a:cubicBezTo>
                    <a:pt x="196" y="52"/>
                    <a:pt x="195" y="47"/>
                    <a:pt x="192" y="52"/>
                  </a:cubicBezTo>
                  <a:cubicBezTo>
                    <a:pt x="192" y="52"/>
                    <a:pt x="193" y="51"/>
                    <a:pt x="193" y="51"/>
                  </a:cubicBezTo>
                  <a:cubicBezTo>
                    <a:pt x="191" y="51"/>
                    <a:pt x="190" y="47"/>
                    <a:pt x="188" y="47"/>
                  </a:cubicBezTo>
                  <a:cubicBezTo>
                    <a:pt x="185" y="53"/>
                    <a:pt x="186" y="42"/>
                    <a:pt x="183" y="50"/>
                  </a:cubicBezTo>
                  <a:cubicBezTo>
                    <a:pt x="184" y="49"/>
                    <a:pt x="184" y="49"/>
                    <a:pt x="184" y="49"/>
                  </a:cubicBezTo>
                  <a:cubicBezTo>
                    <a:pt x="184" y="51"/>
                    <a:pt x="181" y="54"/>
                    <a:pt x="181" y="56"/>
                  </a:cubicBezTo>
                  <a:cubicBezTo>
                    <a:pt x="181" y="51"/>
                    <a:pt x="182" y="52"/>
                    <a:pt x="182" y="47"/>
                  </a:cubicBezTo>
                  <a:cubicBezTo>
                    <a:pt x="183" y="49"/>
                    <a:pt x="183" y="49"/>
                    <a:pt x="183" y="49"/>
                  </a:cubicBezTo>
                  <a:cubicBezTo>
                    <a:pt x="183" y="45"/>
                    <a:pt x="183" y="45"/>
                    <a:pt x="183" y="45"/>
                  </a:cubicBezTo>
                  <a:cubicBezTo>
                    <a:pt x="178" y="55"/>
                    <a:pt x="180" y="38"/>
                    <a:pt x="177" y="46"/>
                  </a:cubicBezTo>
                  <a:cubicBezTo>
                    <a:pt x="177" y="45"/>
                    <a:pt x="177" y="45"/>
                    <a:pt x="177" y="45"/>
                  </a:cubicBezTo>
                  <a:cubicBezTo>
                    <a:pt x="177" y="42"/>
                    <a:pt x="175" y="47"/>
                    <a:pt x="174" y="48"/>
                  </a:cubicBezTo>
                  <a:cubicBezTo>
                    <a:pt x="174" y="46"/>
                    <a:pt x="175" y="45"/>
                    <a:pt x="176" y="44"/>
                  </a:cubicBezTo>
                  <a:cubicBezTo>
                    <a:pt x="174" y="41"/>
                    <a:pt x="170" y="47"/>
                    <a:pt x="169" y="43"/>
                  </a:cubicBezTo>
                  <a:cubicBezTo>
                    <a:pt x="167" y="45"/>
                    <a:pt x="168" y="47"/>
                    <a:pt x="167" y="49"/>
                  </a:cubicBezTo>
                  <a:cubicBezTo>
                    <a:pt x="166" y="48"/>
                    <a:pt x="167" y="45"/>
                    <a:pt x="168" y="44"/>
                  </a:cubicBezTo>
                  <a:cubicBezTo>
                    <a:pt x="167" y="38"/>
                    <a:pt x="161" y="46"/>
                    <a:pt x="160" y="40"/>
                  </a:cubicBezTo>
                  <a:cubicBezTo>
                    <a:pt x="158" y="43"/>
                    <a:pt x="158" y="45"/>
                    <a:pt x="156" y="47"/>
                  </a:cubicBezTo>
                  <a:cubicBezTo>
                    <a:pt x="157" y="45"/>
                    <a:pt x="157" y="39"/>
                    <a:pt x="158" y="39"/>
                  </a:cubicBezTo>
                  <a:cubicBezTo>
                    <a:pt x="158" y="39"/>
                    <a:pt x="158" y="39"/>
                    <a:pt x="158" y="39"/>
                  </a:cubicBezTo>
                  <a:cubicBezTo>
                    <a:pt x="159" y="37"/>
                    <a:pt x="159" y="37"/>
                    <a:pt x="159" y="37"/>
                  </a:cubicBezTo>
                  <a:cubicBezTo>
                    <a:pt x="157" y="36"/>
                    <a:pt x="154" y="35"/>
                    <a:pt x="152" y="41"/>
                  </a:cubicBezTo>
                  <a:cubicBezTo>
                    <a:pt x="153" y="36"/>
                    <a:pt x="152" y="40"/>
                    <a:pt x="151" y="37"/>
                  </a:cubicBezTo>
                  <a:cubicBezTo>
                    <a:pt x="151" y="38"/>
                    <a:pt x="151" y="38"/>
                    <a:pt x="151" y="38"/>
                  </a:cubicBezTo>
                  <a:cubicBezTo>
                    <a:pt x="150" y="42"/>
                    <a:pt x="150" y="38"/>
                    <a:pt x="149" y="38"/>
                  </a:cubicBezTo>
                  <a:cubicBezTo>
                    <a:pt x="150" y="37"/>
                    <a:pt x="150" y="37"/>
                    <a:pt x="150" y="37"/>
                  </a:cubicBezTo>
                  <a:cubicBezTo>
                    <a:pt x="148" y="40"/>
                    <a:pt x="148" y="40"/>
                    <a:pt x="148" y="40"/>
                  </a:cubicBezTo>
                  <a:cubicBezTo>
                    <a:pt x="148" y="39"/>
                    <a:pt x="147" y="38"/>
                    <a:pt x="148" y="37"/>
                  </a:cubicBezTo>
                  <a:cubicBezTo>
                    <a:pt x="147" y="40"/>
                    <a:pt x="147" y="40"/>
                    <a:pt x="147" y="40"/>
                  </a:cubicBezTo>
                  <a:cubicBezTo>
                    <a:pt x="146" y="40"/>
                    <a:pt x="148" y="36"/>
                    <a:pt x="146" y="36"/>
                  </a:cubicBezTo>
                  <a:cubicBezTo>
                    <a:pt x="146" y="39"/>
                    <a:pt x="146" y="39"/>
                    <a:pt x="146" y="39"/>
                  </a:cubicBezTo>
                  <a:cubicBezTo>
                    <a:pt x="146" y="37"/>
                    <a:pt x="144" y="40"/>
                    <a:pt x="145" y="37"/>
                  </a:cubicBezTo>
                  <a:cubicBezTo>
                    <a:pt x="145" y="36"/>
                    <a:pt x="145" y="36"/>
                    <a:pt x="145" y="36"/>
                  </a:cubicBezTo>
                  <a:cubicBezTo>
                    <a:pt x="145" y="31"/>
                    <a:pt x="142" y="37"/>
                    <a:pt x="141" y="35"/>
                  </a:cubicBezTo>
                  <a:cubicBezTo>
                    <a:pt x="140" y="40"/>
                    <a:pt x="140" y="40"/>
                    <a:pt x="140" y="40"/>
                  </a:cubicBezTo>
                  <a:cubicBezTo>
                    <a:pt x="139" y="42"/>
                    <a:pt x="140" y="39"/>
                    <a:pt x="140" y="37"/>
                  </a:cubicBezTo>
                  <a:cubicBezTo>
                    <a:pt x="140" y="37"/>
                    <a:pt x="140" y="35"/>
                    <a:pt x="139" y="34"/>
                  </a:cubicBezTo>
                  <a:cubicBezTo>
                    <a:pt x="138" y="35"/>
                    <a:pt x="138" y="36"/>
                    <a:pt x="138" y="38"/>
                  </a:cubicBezTo>
                  <a:cubicBezTo>
                    <a:pt x="137" y="36"/>
                    <a:pt x="137" y="36"/>
                    <a:pt x="137" y="36"/>
                  </a:cubicBezTo>
                  <a:cubicBezTo>
                    <a:pt x="138" y="33"/>
                    <a:pt x="138" y="33"/>
                    <a:pt x="138" y="33"/>
                  </a:cubicBezTo>
                  <a:cubicBezTo>
                    <a:pt x="135" y="41"/>
                    <a:pt x="134" y="31"/>
                    <a:pt x="132" y="38"/>
                  </a:cubicBezTo>
                  <a:cubicBezTo>
                    <a:pt x="131" y="37"/>
                    <a:pt x="133" y="35"/>
                    <a:pt x="133" y="34"/>
                  </a:cubicBezTo>
                  <a:cubicBezTo>
                    <a:pt x="132" y="30"/>
                    <a:pt x="127" y="38"/>
                    <a:pt x="126" y="34"/>
                  </a:cubicBezTo>
                  <a:cubicBezTo>
                    <a:pt x="125" y="29"/>
                    <a:pt x="121" y="32"/>
                    <a:pt x="118" y="29"/>
                  </a:cubicBezTo>
                  <a:cubicBezTo>
                    <a:pt x="118" y="30"/>
                    <a:pt x="118" y="30"/>
                    <a:pt x="118" y="30"/>
                  </a:cubicBezTo>
                  <a:cubicBezTo>
                    <a:pt x="116" y="29"/>
                    <a:pt x="116" y="29"/>
                    <a:pt x="116" y="29"/>
                  </a:cubicBezTo>
                  <a:cubicBezTo>
                    <a:pt x="115" y="32"/>
                    <a:pt x="114" y="30"/>
                    <a:pt x="112" y="34"/>
                  </a:cubicBezTo>
                  <a:cubicBezTo>
                    <a:pt x="112" y="32"/>
                    <a:pt x="113" y="31"/>
                    <a:pt x="113" y="30"/>
                  </a:cubicBezTo>
                  <a:cubicBezTo>
                    <a:pt x="112" y="30"/>
                    <a:pt x="111" y="31"/>
                    <a:pt x="111" y="29"/>
                  </a:cubicBezTo>
                  <a:cubicBezTo>
                    <a:pt x="111" y="28"/>
                    <a:pt x="111" y="28"/>
                    <a:pt x="111" y="28"/>
                  </a:cubicBezTo>
                  <a:cubicBezTo>
                    <a:pt x="110" y="27"/>
                    <a:pt x="107" y="26"/>
                    <a:pt x="105" y="28"/>
                  </a:cubicBezTo>
                  <a:cubicBezTo>
                    <a:pt x="104" y="29"/>
                    <a:pt x="105" y="26"/>
                    <a:pt x="105" y="24"/>
                  </a:cubicBezTo>
                  <a:cubicBezTo>
                    <a:pt x="104" y="24"/>
                    <a:pt x="103" y="25"/>
                    <a:pt x="101" y="27"/>
                  </a:cubicBezTo>
                  <a:cubicBezTo>
                    <a:pt x="101" y="26"/>
                    <a:pt x="101" y="26"/>
                    <a:pt x="101" y="24"/>
                  </a:cubicBezTo>
                  <a:cubicBezTo>
                    <a:pt x="100" y="28"/>
                    <a:pt x="100" y="28"/>
                    <a:pt x="100" y="28"/>
                  </a:cubicBezTo>
                  <a:cubicBezTo>
                    <a:pt x="100" y="27"/>
                    <a:pt x="101" y="25"/>
                    <a:pt x="100" y="24"/>
                  </a:cubicBezTo>
                  <a:cubicBezTo>
                    <a:pt x="98" y="28"/>
                    <a:pt x="97" y="23"/>
                    <a:pt x="95" y="23"/>
                  </a:cubicBezTo>
                  <a:cubicBezTo>
                    <a:pt x="95" y="25"/>
                    <a:pt x="95" y="25"/>
                    <a:pt x="95" y="25"/>
                  </a:cubicBezTo>
                  <a:cubicBezTo>
                    <a:pt x="94" y="26"/>
                    <a:pt x="94" y="24"/>
                    <a:pt x="95" y="22"/>
                  </a:cubicBezTo>
                  <a:cubicBezTo>
                    <a:pt x="93" y="19"/>
                    <a:pt x="90" y="27"/>
                    <a:pt x="87" y="25"/>
                  </a:cubicBezTo>
                  <a:cubicBezTo>
                    <a:pt x="88" y="18"/>
                    <a:pt x="83" y="26"/>
                    <a:pt x="84" y="19"/>
                  </a:cubicBezTo>
                  <a:cubicBezTo>
                    <a:pt x="83" y="20"/>
                    <a:pt x="82" y="17"/>
                    <a:pt x="80" y="21"/>
                  </a:cubicBezTo>
                  <a:cubicBezTo>
                    <a:pt x="80" y="20"/>
                    <a:pt x="80" y="20"/>
                    <a:pt x="81" y="20"/>
                  </a:cubicBezTo>
                  <a:cubicBezTo>
                    <a:pt x="81" y="17"/>
                    <a:pt x="78" y="19"/>
                    <a:pt x="77" y="20"/>
                  </a:cubicBezTo>
                  <a:cubicBezTo>
                    <a:pt x="77" y="18"/>
                    <a:pt x="77" y="18"/>
                    <a:pt x="77" y="18"/>
                  </a:cubicBezTo>
                  <a:cubicBezTo>
                    <a:pt x="75" y="22"/>
                    <a:pt x="73" y="21"/>
                    <a:pt x="72" y="25"/>
                  </a:cubicBezTo>
                  <a:cubicBezTo>
                    <a:pt x="72" y="24"/>
                    <a:pt x="72" y="23"/>
                    <a:pt x="73" y="22"/>
                  </a:cubicBezTo>
                  <a:cubicBezTo>
                    <a:pt x="73" y="18"/>
                    <a:pt x="71" y="24"/>
                    <a:pt x="70" y="23"/>
                  </a:cubicBezTo>
                  <a:cubicBezTo>
                    <a:pt x="71" y="22"/>
                    <a:pt x="71" y="20"/>
                    <a:pt x="71" y="20"/>
                  </a:cubicBezTo>
                  <a:cubicBezTo>
                    <a:pt x="69" y="14"/>
                    <a:pt x="62" y="21"/>
                    <a:pt x="59" y="17"/>
                  </a:cubicBezTo>
                  <a:cubicBezTo>
                    <a:pt x="58" y="16"/>
                    <a:pt x="58" y="22"/>
                    <a:pt x="57" y="21"/>
                  </a:cubicBezTo>
                  <a:cubicBezTo>
                    <a:pt x="57" y="19"/>
                    <a:pt x="59" y="16"/>
                    <a:pt x="58" y="15"/>
                  </a:cubicBezTo>
                  <a:cubicBezTo>
                    <a:pt x="57" y="18"/>
                    <a:pt x="57" y="17"/>
                    <a:pt x="56" y="17"/>
                  </a:cubicBezTo>
                  <a:cubicBezTo>
                    <a:pt x="56" y="15"/>
                    <a:pt x="56" y="14"/>
                    <a:pt x="57" y="13"/>
                  </a:cubicBezTo>
                  <a:cubicBezTo>
                    <a:pt x="57" y="11"/>
                    <a:pt x="54" y="16"/>
                    <a:pt x="54" y="12"/>
                  </a:cubicBezTo>
                  <a:cubicBezTo>
                    <a:pt x="54" y="14"/>
                    <a:pt x="53" y="14"/>
                    <a:pt x="53" y="15"/>
                  </a:cubicBezTo>
                  <a:cubicBezTo>
                    <a:pt x="50" y="19"/>
                    <a:pt x="50" y="10"/>
                    <a:pt x="50" y="13"/>
                  </a:cubicBezTo>
                  <a:cubicBezTo>
                    <a:pt x="50" y="13"/>
                    <a:pt x="49" y="13"/>
                    <a:pt x="49" y="14"/>
                  </a:cubicBezTo>
                  <a:cubicBezTo>
                    <a:pt x="49" y="13"/>
                    <a:pt x="48" y="13"/>
                    <a:pt x="49" y="10"/>
                  </a:cubicBezTo>
                  <a:cubicBezTo>
                    <a:pt x="48" y="11"/>
                    <a:pt x="47" y="13"/>
                    <a:pt x="47" y="13"/>
                  </a:cubicBezTo>
                  <a:cubicBezTo>
                    <a:pt x="48" y="11"/>
                    <a:pt x="48" y="11"/>
                    <a:pt x="48" y="11"/>
                  </a:cubicBezTo>
                  <a:cubicBezTo>
                    <a:pt x="47" y="11"/>
                    <a:pt x="47" y="13"/>
                    <a:pt x="46" y="13"/>
                  </a:cubicBezTo>
                  <a:cubicBezTo>
                    <a:pt x="46" y="15"/>
                    <a:pt x="46" y="15"/>
                    <a:pt x="46" y="15"/>
                  </a:cubicBezTo>
                  <a:cubicBezTo>
                    <a:pt x="46" y="13"/>
                    <a:pt x="44" y="18"/>
                    <a:pt x="45" y="13"/>
                  </a:cubicBezTo>
                  <a:cubicBezTo>
                    <a:pt x="45" y="12"/>
                    <a:pt x="45" y="12"/>
                    <a:pt x="45" y="12"/>
                  </a:cubicBezTo>
                  <a:cubicBezTo>
                    <a:pt x="45" y="10"/>
                    <a:pt x="45" y="10"/>
                    <a:pt x="45" y="10"/>
                  </a:cubicBezTo>
                  <a:cubicBezTo>
                    <a:pt x="44" y="12"/>
                    <a:pt x="42" y="14"/>
                    <a:pt x="42" y="13"/>
                  </a:cubicBezTo>
                  <a:cubicBezTo>
                    <a:pt x="43" y="7"/>
                    <a:pt x="40" y="11"/>
                    <a:pt x="39" y="10"/>
                  </a:cubicBezTo>
                  <a:cubicBezTo>
                    <a:pt x="40" y="8"/>
                    <a:pt x="40" y="8"/>
                    <a:pt x="40" y="8"/>
                  </a:cubicBezTo>
                  <a:cubicBezTo>
                    <a:pt x="38" y="11"/>
                    <a:pt x="36" y="9"/>
                    <a:pt x="36" y="10"/>
                  </a:cubicBezTo>
                  <a:cubicBezTo>
                    <a:pt x="36" y="10"/>
                    <a:pt x="35" y="8"/>
                    <a:pt x="36" y="7"/>
                  </a:cubicBezTo>
                  <a:cubicBezTo>
                    <a:pt x="35" y="8"/>
                    <a:pt x="33" y="7"/>
                    <a:pt x="32" y="10"/>
                  </a:cubicBezTo>
                  <a:cubicBezTo>
                    <a:pt x="32" y="6"/>
                    <a:pt x="32" y="6"/>
                    <a:pt x="32" y="6"/>
                  </a:cubicBezTo>
                  <a:cubicBezTo>
                    <a:pt x="30" y="12"/>
                    <a:pt x="30" y="3"/>
                    <a:pt x="28" y="10"/>
                  </a:cubicBezTo>
                  <a:cubicBezTo>
                    <a:pt x="28" y="8"/>
                    <a:pt x="28" y="7"/>
                    <a:pt x="28" y="5"/>
                  </a:cubicBezTo>
                  <a:cubicBezTo>
                    <a:pt x="26" y="9"/>
                    <a:pt x="25" y="8"/>
                    <a:pt x="25" y="7"/>
                  </a:cubicBezTo>
                  <a:cubicBezTo>
                    <a:pt x="25" y="6"/>
                    <a:pt x="25" y="6"/>
                    <a:pt x="25" y="6"/>
                  </a:cubicBezTo>
                  <a:cubicBezTo>
                    <a:pt x="24" y="5"/>
                    <a:pt x="22" y="9"/>
                    <a:pt x="20" y="9"/>
                  </a:cubicBezTo>
                  <a:cubicBezTo>
                    <a:pt x="21" y="3"/>
                    <a:pt x="21" y="3"/>
                    <a:pt x="21" y="3"/>
                  </a:cubicBezTo>
                  <a:cubicBezTo>
                    <a:pt x="20" y="4"/>
                    <a:pt x="19" y="8"/>
                    <a:pt x="19" y="6"/>
                  </a:cubicBezTo>
                  <a:cubicBezTo>
                    <a:pt x="19" y="6"/>
                    <a:pt x="19" y="5"/>
                    <a:pt x="19" y="5"/>
                  </a:cubicBezTo>
                  <a:cubicBezTo>
                    <a:pt x="18" y="6"/>
                    <a:pt x="17" y="4"/>
                    <a:pt x="17" y="3"/>
                  </a:cubicBezTo>
                  <a:cubicBezTo>
                    <a:pt x="15" y="7"/>
                    <a:pt x="15" y="5"/>
                    <a:pt x="13" y="9"/>
                  </a:cubicBezTo>
                  <a:cubicBezTo>
                    <a:pt x="13" y="4"/>
                    <a:pt x="14" y="7"/>
                    <a:pt x="15" y="2"/>
                  </a:cubicBezTo>
                  <a:cubicBezTo>
                    <a:pt x="14" y="0"/>
                    <a:pt x="12" y="2"/>
                    <a:pt x="9" y="4"/>
                  </a:cubicBezTo>
                  <a:cubicBezTo>
                    <a:pt x="9" y="3"/>
                    <a:pt x="10" y="2"/>
                    <a:pt x="10" y="1"/>
                  </a:cubicBezTo>
                  <a:cubicBezTo>
                    <a:pt x="10" y="1"/>
                    <a:pt x="3" y="13"/>
                    <a:pt x="3" y="18"/>
                  </a:cubicBezTo>
                  <a:cubicBezTo>
                    <a:pt x="1" y="21"/>
                    <a:pt x="0" y="23"/>
                    <a:pt x="1" y="27"/>
                  </a:cubicBezTo>
                  <a:cubicBezTo>
                    <a:pt x="2" y="25"/>
                    <a:pt x="4" y="22"/>
                    <a:pt x="3" y="26"/>
                  </a:cubicBezTo>
                  <a:cubicBezTo>
                    <a:pt x="5" y="23"/>
                    <a:pt x="5" y="23"/>
                    <a:pt x="5" y="23"/>
                  </a:cubicBezTo>
                  <a:cubicBezTo>
                    <a:pt x="7" y="21"/>
                    <a:pt x="3" y="30"/>
                    <a:pt x="5" y="31"/>
                  </a:cubicBezTo>
                  <a:cubicBezTo>
                    <a:pt x="5" y="30"/>
                    <a:pt x="5" y="30"/>
                    <a:pt x="5" y="30"/>
                  </a:cubicBezTo>
                  <a:cubicBezTo>
                    <a:pt x="6" y="29"/>
                    <a:pt x="6" y="27"/>
                    <a:pt x="7" y="28"/>
                  </a:cubicBezTo>
                  <a:cubicBezTo>
                    <a:pt x="7" y="30"/>
                    <a:pt x="6" y="30"/>
                    <a:pt x="6" y="31"/>
                  </a:cubicBezTo>
                  <a:cubicBezTo>
                    <a:pt x="9" y="26"/>
                    <a:pt x="9" y="26"/>
                    <a:pt x="9" y="26"/>
                  </a:cubicBezTo>
                  <a:cubicBezTo>
                    <a:pt x="8" y="28"/>
                    <a:pt x="8" y="30"/>
                    <a:pt x="7" y="31"/>
                  </a:cubicBezTo>
                  <a:cubicBezTo>
                    <a:pt x="9" y="31"/>
                    <a:pt x="9" y="24"/>
                    <a:pt x="11" y="26"/>
                  </a:cubicBezTo>
                  <a:cubicBezTo>
                    <a:pt x="10" y="28"/>
                    <a:pt x="10" y="28"/>
                    <a:pt x="9" y="30"/>
                  </a:cubicBezTo>
                  <a:cubicBezTo>
                    <a:pt x="9" y="33"/>
                    <a:pt x="11" y="30"/>
                    <a:pt x="12" y="29"/>
                  </a:cubicBezTo>
                  <a:cubicBezTo>
                    <a:pt x="12" y="32"/>
                    <a:pt x="11" y="31"/>
                    <a:pt x="11" y="34"/>
                  </a:cubicBezTo>
                  <a:cubicBezTo>
                    <a:pt x="12" y="32"/>
                    <a:pt x="12" y="29"/>
                    <a:pt x="13" y="29"/>
                  </a:cubicBezTo>
                  <a:cubicBezTo>
                    <a:pt x="12" y="32"/>
                    <a:pt x="13" y="31"/>
                    <a:pt x="13" y="32"/>
                  </a:cubicBezTo>
                  <a:cubicBezTo>
                    <a:pt x="14" y="31"/>
                    <a:pt x="14" y="29"/>
                    <a:pt x="14" y="28"/>
                  </a:cubicBezTo>
                  <a:cubicBezTo>
                    <a:pt x="15" y="28"/>
                    <a:pt x="15" y="29"/>
                    <a:pt x="15" y="29"/>
                  </a:cubicBezTo>
                  <a:cubicBezTo>
                    <a:pt x="15" y="26"/>
                    <a:pt x="15" y="26"/>
                    <a:pt x="15" y="26"/>
                  </a:cubicBezTo>
                  <a:cubicBezTo>
                    <a:pt x="17" y="23"/>
                    <a:pt x="17" y="28"/>
                    <a:pt x="17" y="30"/>
                  </a:cubicBezTo>
                  <a:cubicBezTo>
                    <a:pt x="17" y="30"/>
                    <a:pt x="17" y="31"/>
                    <a:pt x="17" y="31"/>
                  </a:cubicBezTo>
                  <a:cubicBezTo>
                    <a:pt x="17" y="32"/>
                    <a:pt x="17" y="35"/>
                    <a:pt x="19" y="33"/>
                  </a:cubicBezTo>
                  <a:cubicBezTo>
                    <a:pt x="19" y="33"/>
                    <a:pt x="19" y="33"/>
                    <a:pt x="19" y="33"/>
                  </a:cubicBezTo>
                  <a:cubicBezTo>
                    <a:pt x="22" y="30"/>
                    <a:pt x="20" y="27"/>
                    <a:pt x="23" y="25"/>
                  </a:cubicBezTo>
                  <a:cubicBezTo>
                    <a:pt x="24" y="26"/>
                    <a:pt x="20" y="36"/>
                    <a:pt x="23" y="32"/>
                  </a:cubicBezTo>
                  <a:cubicBezTo>
                    <a:pt x="23" y="29"/>
                    <a:pt x="26" y="26"/>
                    <a:pt x="27" y="25"/>
                  </a:cubicBezTo>
                  <a:cubicBezTo>
                    <a:pt x="24" y="31"/>
                    <a:pt x="24" y="31"/>
                    <a:pt x="24" y="31"/>
                  </a:cubicBezTo>
                  <a:cubicBezTo>
                    <a:pt x="25" y="31"/>
                    <a:pt x="26" y="29"/>
                    <a:pt x="26" y="30"/>
                  </a:cubicBezTo>
                  <a:cubicBezTo>
                    <a:pt x="26" y="29"/>
                    <a:pt x="26" y="29"/>
                    <a:pt x="26" y="29"/>
                  </a:cubicBezTo>
                  <a:cubicBezTo>
                    <a:pt x="28" y="23"/>
                    <a:pt x="28" y="30"/>
                    <a:pt x="29" y="27"/>
                  </a:cubicBezTo>
                  <a:cubicBezTo>
                    <a:pt x="26" y="34"/>
                    <a:pt x="27" y="32"/>
                    <a:pt x="25" y="40"/>
                  </a:cubicBezTo>
                  <a:cubicBezTo>
                    <a:pt x="27" y="36"/>
                    <a:pt x="28" y="32"/>
                    <a:pt x="30" y="34"/>
                  </a:cubicBezTo>
                  <a:cubicBezTo>
                    <a:pt x="27" y="39"/>
                    <a:pt x="27" y="39"/>
                    <a:pt x="27" y="39"/>
                  </a:cubicBezTo>
                  <a:cubicBezTo>
                    <a:pt x="29" y="41"/>
                    <a:pt x="33" y="33"/>
                    <a:pt x="36" y="28"/>
                  </a:cubicBezTo>
                  <a:cubicBezTo>
                    <a:pt x="34" y="33"/>
                    <a:pt x="34" y="34"/>
                    <a:pt x="33" y="38"/>
                  </a:cubicBezTo>
                  <a:cubicBezTo>
                    <a:pt x="35" y="37"/>
                    <a:pt x="35" y="37"/>
                    <a:pt x="35" y="37"/>
                  </a:cubicBezTo>
                  <a:cubicBezTo>
                    <a:pt x="33" y="42"/>
                    <a:pt x="33" y="42"/>
                    <a:pt x="33" y="42"/>
                  </a:cubicBezTo>
                  <a:cubicBezTo>
                    <a:pt x="35" y="37"/>
                    <a:pt x="35" y="41"/>
                    <a:pt x="36" y="34"/>
                  </a:cubicBezTo>
                  <a:cubicBezTo>
                    <a:pt x="36" y="35"/>
                    <a:pt x="36" y="36"/>
                    <a:pt x="36" y="36"/>
                  </a:cubicBezTo>
                  <a:cubicBezTo>
                    <a:pt x="36" y="34"/>
                    <a:pt x="37" y="30"/>
                    <a:pt x="38" y="31"/>
                  </a:cubicBezTo>
                  <a:cubicBezTo>
                    <a:pt x="38" y="32"/>
                    <a:pt x="37" y="33"/>
                    <a:pt x="37" y="35"/>
                  </a:cubicBezTo>
                  <a:cubicBezTo>
                    <a:pt x="38" y="32"/>
                    <a:pt x="37" y="36"/>
                    <a:pt x="38" y="35"/>
                  </a:cubicBezTo>
                  <a:cubicBezTo>
                    <a:pt x="38" y="32"/>
                    <a:pt x="38" y="32"/>
                    <a:pt x="38" y="32"/>
                  </a:cubicBezTo>
                  <a:cubicBezTo>
                    <a:pt x="40" y="29"/>
                    <a:pt x="39" y="32"/>
                    <a:pt x="41" y="30"/>
                  </a:cubicBezTo>
                  <a:cubicBezTo>
                    <a:pt x="39" y="32"/>
                    <a:pt x="39" y="34"/>
                    <a:pt x="39" y="36"/>
                  </a:cubicBezTo>
                  <a:cubicBezTo>
                    <a:pt x="39" y="36"/>
                    <a:pt x="39" y="36"/>
                    <a:pt x="39" y="36"/>
                  </a:cubicBezTo>
                  <a:cubicBezTo>
                    <a:pt x="39" y="35"/>
                    <a:pt x="41" y="33"/>
                    <a:pt x="40" y="35"/>
                  </a:cubicBezTo>
                  <a:cubicBezTo>
                    <a:pt x="39" y="40"/>
                    <a:pt x="39" y="40"/>
                    <a:pt x="39" y="40"/>
                  </a:cubicBezTo>
                  <a:cubicBezTo>
                    <a:pt x="40" y="37"/>
                    <a:pt x="40" y="37"/>
                    <a:pt x="40" y="37"/>
                  </a:cubicBezTo>
                  <a:cubicBezTo>
                    <a:pt x="41" y="37"/>
                    <a:pt x="40" y="39"/>
                    <a:pt x="40" y="40"/>
                  </a:cubicBezTo>
                  <a:cubicBezTo>
                    <a:pt x="41" y="43"/>
                    <a:pt x="42" y="29"/>
                    <a:pt x="44" y="35"/>
                  </a:cubicBezTo>
                  <a:cubicBezTo>
                    <a:pt x="43" y="36"/>
                    <a:pt x="43" y="38"/>
                    <a:pt x="42" y="36"/>
                  </a:cubicBezTo>
                  <a:cubicBezTo>
                    <a:pt x="41" y="39"/>
                    <a:pt x="41" y="41"/>
                    <a:pt x="42" y="42"/>
                  </a:cubicBezTo>
                  <a:cubicBezTo>
                    <a:pt x="41" y="43"/>
                    <a:pt x="41" y="43"/>
                    <a:pt x="41" y="43"/>
                  </a:cubicBezTo>
                  <a:cubicBezTo>
                    <a:pt x="43" y="43"/>
                    <a:pt x="45" y="44"/>
                    <a:pt x="46" y="41"/>
                  </a:cubicBezTo>
                  <a:close/>
                </a:path>
              </a:pathLst>
            </a:custGeom>
            <a:grp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1" name="Freeform 334">
              <a:extLst>
                <a:ext uri="{FF2B5EF4-FFF2-40B4-BE49-F238E27FC236}">
                  <a16:creationId xmlns:a16="http://schemas.microsoft.com/office/drawing/2014/main" xmlns="" id="{7570EDD3-769F-4E00-BA91-487F004294F9}"/>
                </a:ext>
              </a:extLst>
            </p:cNvPr>
            <p:cNvSpPr>
              <a:spLocks/>
            </p:cNvSpPr>
            <p:nvPr/>
          </p:nvSpPr>
          <p:spPr bwMode="auto">
            <a:xfrm rot="10695444" flipH="1">
              <a:off x="2672793" y="3986167"/>
              <a:ext cx="147507" cy="191154"/>
            </a:xfrm>
            <a:custGeom>
              <a:avLst/>
              <a:gdLst/>
              <a:ahLst/>
              <a:cxnLst>
                <a:cxn ang="0">
                  <a:pos x="50" y="33"/>
                </a:cxn>
                <a:cxn ang="0">
                  <a:pos x="49" y="37"/>
                </a:cxn>
                <a:cxn ang="0">
                  <a:pos x="44" y="38"/>
                </a:cxn>
                <a:cxn ang="0">
                  <a:pos x="46" y="47"/>
                </a:cxn>
                <a:cxn ang="0">
                  <a:pos x="37" y="54"/>
                </a:cxn>
                <a:cxn ang="0">
                  <a:pos x="38" y="59"/>
                </a:cxn>
                <a:cxn ang="0">
                  <a:pos x="35" y="61"/>
                </a:cxn>
                <a:cxn ang="0">
                  <a:pos x="34" y="65"/>
                </a:cxn>
                <a:cxn ang="0">
                  <a:pos x="28" y="68"/>
                </a:cxn>
                <a:cxn ang="0">
                  <a:pos x="27" y="73"/>
                </a:cxn>
                <a:cxn ang="0">
                  <a:pos x="30" y="78"/>
                </a:cxn>
                <a:cxn ang="0">
                  <a:pos x="26" y="81"/>
                </a:cxn>
                <a:cxn ang="0">
                  <a:pos x="34" y="94"/>
                </a:cxn>
                <a:cxn ang="0">
                  <a:pos x="23" y="90"/>
                </a:cxn>
                <a:cxn ang="0">
                  <a:pos x="29" y="100"/>
                </a:cxn>
                <a:cxn ang="0">
                  <a:pos x="19" y="101"/>
                </a:cxn>
                <a:cxn ang="0">
                  <a:pos x="13" y="104"/>
                </a:cxn>
                <a:cxn ang="0">
                  <a:pos x="14" y="113"/>
                </a:cxn>
                <a:cxn ang="0">
                  <a:pos x="15" y="123"/>
                </a:cxn>
                <a:cxn ang="0">
                  <a:pos x="14" y="134"/>
                </a:cxn>
                <a:cxn ang="0">
                  <a:pos x="4" y="136"/>
                </a:cxn>
                <a:cxn ang="0">
                  <a:pos x="6" y="141"/>
                </a:cxn>
                <a:cxn ang="0">
                  <a:pos x="4" y="143"/>
                </a:cxn>
                <a:cxn ang="0">
                  <a:pos x="9" y="151"/>
                </a:cxn>
                <a:cxn ang="0">
                  <a:pos x="7" y="155"/>
                </a:cxn>
                <a:cxn ang="0">
                  <a:pos x="7" y="151"/>
                </a:cxn>
                <a:cxn ang="0">
                  <a:pos x="18" y="144"/>
                </a:cxn>
                <a:cxn ang="0">
                  <a:pos x="21" y="132"/>
                </a:cxn>
                <a:cxn ang="0">
                  <a:pos x="26" y="134"/>
                </a:cxn>
                <a:cxn ang="0">
                  <a:pos x="31" y="124"/>
                </a:cxn>
                <a:cxn ang="0">
                  <a:pos x="36" y="117"/>
                </a:cxn>
                <a:cxn ang="0">
                  <a:pos x="38" y="112"/>
                </a:cxn>
                <a:cxn ang="0">
                  <a:pos x="37" y="108"/>
                </a:cxn>
                <a:cxn ang="0">
                  <a:pos x="43" y="105"/>
                </a:cxn>
                <a:cxn ang="0">
                  <a:pos x="43" y="101"/>
                </a:cxn>
                <a:cxn ang="0">
                  <a:pos x="53" y="90"/>
                </a:cxn>
                <a:cxn ang="0">
                  <a:pos x="54" y="84"/>
                </a:cxn>
                <a:cxn ang="0">
                  <a:pos x="60" y="78"/>
                </a:cxn>
                <a:cxn ang="0">
                  <a:pos x="63" y="74"/>
                </a:cxn>
                <a:cxn ang="0">
                  <a:pos x="69" y="60"/>
                </a:cxn>
                <a:cxn ang="0">
                  <a:pos x="70" y="56"/>
                </a:cxn>
                <a:cxn ang="0">
                  <a:pos x="79" y="48"/>
                </a:cxn>
                <a:cxn ang="0">
                  <a:pos x="83" y="43"/>
                </a:cxn>
                <a:cxn ang="0">
                  <a:pos x="81" y="39"/>
                </a:cxn>
                <a:cxn ang="0">
                  <a:pos x="86" y="36"/>
                </a:cxn>
                <a:cxn ang="0">
                  <a:pos x="87" y="27"/>
                </a:cxn>
                <a:cxn ang="0">
                  <a:pos x="95" y="24"/>
                </a:cxn>
                <a:cxn ang="0">
                  <a:pos x="96" y="19"/>
                </a:cxn>
                <a:cxn ang="0">
                  <a:pos x="76" y="2"/>
                </a:cxn>
                <a:cxn ang="0">
                  <a:pos x="72" y="2"/>
                </a:cxn>
                <a:cxn ang="0">
                  <a:pos x="73" y="8"/>
                </a:cxn>
                <a:cxn ang="0">
                  <a:pos x="71" y="10"/>
                </a:cxn>
                <a:cxn ang="0">
                  <a:pos x="67" y="12"/>
                </a:cxn>
                <a:cxn ang="0">
                  <a:pos x="69" y="18"/>
                </a:cxn>
                <a:cxn ang="0">
                  <a:pos x="60" y="16"/>
                </a:cxn>
                <a:cxn ang="0">
                  <a:pos x="63" y="25"/>
                </a:cxn>
                <a:cxn ang="0">
                  <a:pos x="65" y="27"/>
                </a:cxn>
                <a:cxn ang="0">
                  <a:pos x="57" y="25"/>
                </a:cxn>
                <a:cxn ang="0">
                  <a:pos x="55" y="26"/>
                </a:cxn>
              </a:cxnLst>
              <a:rect l="0" t="0" r="r" b="b"/>
              <a:pathLst>
                <a:path w="99" h="155">
                  <a:moveTo>
                    <a:pt x="55" y="30"/>
                  </a:moveTo>
                  <a:cubicBezTo>
                    <a:pt x="54" y="30"/>
                    <a:pt x="53" y="29"/>
                    <a:pt x="52" y="28"/>
                  </a:cubicBezTo>
                  <a:cubicBezTo>
                    <a:pt x="49" y="28"/>
                    <a:pt x="53" y="31"/>
                    <a:pt x="50" y="30"/>
                  </a:cubicBezTo>
                  <a:cubicBezTo>
                    <a:pt x="52" y="31"/>
                    <a:pt x="52" y="31"/>
                    <a:pt x="52" y="31"/>
                  </a:cubicBezTo>
                  <a:cubicBezTo>
                    <a:pt x="54" y="33"/>
                    <a:pt x="53" y="34"/>
                    <a:pt x="50" y="33"/>
                  </a:cubicBezTo>
                  <a:cubicBezTo>
                    <a:pt x="49" y="32"/>
                    <a:pt x="49" y="32"/>
                    <a:pt x="49" y="32"/>
                  </a:cubicBezTo>
                  <a:cubicBezTo>
                    <a:pt x="51" y="35"/>
                    <a:pt x="46" y="33"/>
                    <a:pt x="48" y="34"/>
                  </a:cubicBezTo>
                  <a:cubicBezTo>
                    <a:pt x="49" y="35"/>
                    <a:pt x="50" y="36"/>
                    <a:pt x="52" y="36"/>
                  </a:cubicBezTo>
                  <a:cubicBezTo>
                    <a:pt x="53" y="39"/>
                    <a:pt x="53" y="39"/>
                    <a:pt x="53" y="39"/>
                  </a:cubicBezTo>
                  <a:cubicBezTo>
                    <a:pt x="49" y="37"/>
                    <a:pt x="49" y="37"/>
                    <a:pt x="49" y="37"/>
                  </a:cubicBezTo>
                  <a:cubicBezTo>
                    <a:pt x="50" y="39"/>
                    <a:pt x="50" y="39"/>
                    <a:pt x="50" y="39"/>
                  </a:cubicBezTo>
                  <a:cubicBezTo>
                    <a:pt x="52" y="39"/>
                    <a:pt x="47" y="39"/>
                    <a:pt x="52" y="42"/>
                  </a:cubicBezTo>
                  <a:cubicBezTo>
                    <a:pt x="50" y="41"/>
                    <a:pt x="48" y="39"/>
                    <a:pt x="47" y="38"/>
                  </a:cubicBezTo>
                  <a:cubicBezTo>
                    <a:pt x="48" y="39"/>
                    <a:pt x="46" y="38"/>
                    <a:pt x="48" y="40"/>
                  </a:cubicBezTo>
                  <a:cubicBezTo>
                    <a:pt x="44" y="38"/>
                    <a:pt x="44" y="38"/>
                    <a:pt x="44" y="38"/>
                  </a:cubicBezTo>
                  <a:cubicBezTo>
                    <a:pt x="46" y="41"/>
                    <a:pt x="46" y="41"/>
                    <a:pt x="46" y="41"/>
                  </a:cubicBezTo>
                  <a:cubicBezTo>
                    <a:pt x="45" y="41"/>
                    <a:pt x="45" y="41"/>
                    <a:pt x="45" y="41"/>
                  </a:cubicBezTo>
                  <a:cubicBezTo>
                    <a:pt x="48" y="43"/>
                    <a:pt x="42" y="41"/>
                    <a:pt x="47" y="45"/>
                  </a:cubicBezTo>
                  <a:cubicBezTo>
                    <a:pt x="47" y="45"/>
                    <a:pt x="47" y="45"/>
                    <a:pt x="47" y="45"/>
                  </a:cubicBezTo>
                  <a:cubicBezTo>
                    <a:pt x="49" y="47"/>
                    <a:pt x="47" y="47"/>
                    <a:pt x="46" y="47"/>
                  </a:cubicBezTo>
                  <a:cubicBezTo>
                    <a:pt x="46" y="48"/>
                    <a:pt x="49" y="49"/>
                    <a:pt x="51" y="50"/>
                  </a:cubicBezTo>
                  <a:cubicBezTo>
                    <a:pt x="49" y="52"/>
                    <a:pt x="49" y="51"/>
                    <a:pt x="53" y="56"/>
                  </a:cubicBezTo>
                  <a:cubicBezTo>
                    <a:pt x="47" y="54"/>
                    <a:pt x="46" y="50"/>
                    <a:pt x="42" y="49"/>
                  </a:cubicBezTo>
                  <a:cubicBezTo>
                    <a:pt x="44" y="51"/>
                    <a:pt x="45" y="53"/>
                    <a:pt x="46" y="54"/>
                  </a:cubicBezTo>
                  <a:cubicBezTo>
                    <a:pt x="43" y="54"/>
                    <a:pt x="41" y="55"/>
                    <a:pt x="37" y="54"/>
                  </a:cubicBezTo>
                  <a:cubicBezTo>
                    <a:pt x="40" y="56"/>
                    <a:pt x="40" y="56"/>
                    <a:pt x="40" y="56"/>
                  </a:cubicBezTo>
                  <a:cubicBezTo>
                    <a:pt x="41" y="58"/>
                    <a:pt x="41" y="58"/>
                    <a:pt x="41" y="58"/>
                  </a:cubicBezTo>
                  <a:cubicBezTo>
                    <a:pt x="37" y="54"/>
                    <a:pt x="37" y="54"/>
                    <a:pt x="37" y="54"/>
                  </a:cubicBezTo>
                  <a:cubicBezTo>
                    <a:pt x="38" y="55"/>
                    <a:pt x="40" y="57"/>
                    <a:pt x="41" y="58"/>
                  </a:cubicBezTo>
                  <a:cubicBezTo>
                    <a:pt x="43" y="62"/>
                    <a:pt x="34" y="55"/>
                    <a:pt x="38" y="59"/>
                  </a:cubicBezTo>
                  <a:cubicBezTo>
                    <a:pt x="37" y="58"/>
                    <a:pt x="37" y="58"/>
                    <a:pt x="37" y="58"/>
                  </a:cubicBezTo>
                  <a:cubicBezTo>
                    <a:pt x="39" y="60"/>
                    <a:pt x="38" y="61"/>
                    <a:pt x="38" y="62"/>
                  </a:cubicBezTo>
                  <a:cubicBezTo>
                    <a:pt x="34" y="59"/>
                    <a:pt x="34" y="59"/>
                    <a:pt x="34" y="59"/>
                  </a:cubicBezTo>
                  <a:cubicBezTo>
                    <a:pt x="35" y="59"/>
                    <a:pt x="35" y="59"/>
                    <a:pt x="35" y="59"/>
                  </a:cubicBezTo>
                  <a:cubicBezTo>
                    <a:pt x="31" y="57"/>
                    <a:pt x="35" y="61"/>
                    <a:pt x="35" y="61"/>
                  </a:cubicBezTo>
                  <a:cubicBezTo>
                    <a:pt x="36" y="63"/>
                    <a:pt x="39" y="64"/>
                    <a:pt x="40" y="65"/>
                  </a:cubicBezTo>
                  <a:cubicBezTo>
                    <a:pt x="40" y="66"/>
                    <a:pt x="41" y="67"/>
                    <a:pt x="40" y="66"/>
                  </a:cubicBezTo>
                  <a:cubicBezTo>
                    <a:pt x="38" y="66"/>
                    <a:pt x="35" y="63"/>
                    <a:pt x="33" y="62"/>
                  </a:cubicBezTo>
                  <a:cubicBezTo>
                    <a:pt x="37" y="65"/>
                    <a:pt x="37" y="65"/>
                    <a:pt x="38" y="67"/>
                  </a:cubicBezTo>
                  <a:cubicBezTo>
                    <a:pt x="36" y="66"/>
                    <a:pt x="35" y="65"/>
                    <a:pt x="34" y="65"/>
                  </a:cubicBezTo>
                  <a:cubicBezTo>
                    <a:pt x="35" y="66"/>
                    <a:pt x="36" y="66"/>
                    <a:pt x="37" y="67"/>
                  </a:cubicBezTo>
                  <a:cubicBezTo>
                    <a:pt x="35" y="66"/>
                    <a:pt x="35" y="66"/>
                    <a:pt x="35" y="66"/>
                  </a:cubicBezTo>
                  <a:cubicBezTo>
                    <a:pt x="31" y="66"/>
                    <a:pt x="41" y="72"/>
                    <a:pt x="39" y="73"/>
                  </a:cubicBezTo>
                  <a:cubicBezTo>
                    <a:pt x="37" y="71"/>
                    <a:pt x="39" y="75"/>
                    <a:pt x="36" y="74"/>
                  </a:cubicBezTo>
                  <a:cubicBezTo>
                    <a:pt x="36" y="73"/>
                    <a:pt x="30" y="70"/>
                    <a:pt x="28" y="68"/>
                  </a:cubicBezTo>
                  <a:cubicBezTo>
                    <a:pt x="25" y="69"/>
                    <a:pt x="32" y="72"/>
                    <a:pt x="33" y="73"/>
                  </a:cubicBezTo>
                  <a:cubicBezTo>
                    <a:pt x="28" y="70"/>
                    <a:pt x="28" y="70"/>
                    <a:pt x="28" y="70"/>
                  </a:cubicBezTo>
                  <a:cubicBezTo>
                    <a:pt x="29" y="72"/>
                    <a:pt x="30" y="72"/>
                    <a:pt x="31" y="74"/>
                  </a:cubicBezTo>
                  <a:cubicBezTo>
                    <a:pt x="30" y="73"/>
                    <a:pt x="30" y="73"/>
                    <a:pt x="28" y="72"/>
                  </a:cubicBezTo>
                  <a:cubicBezTo>
                    <a:pt x="27" y="73"/>
                    <a:pt x="28" y="73"/>
                    <a:pt x="27" y="73"/>
                  </a:cubicBezTo>
                  <a:cubicBezTo>
                    <a:pt x="31" y="76"/>
                    <a:pt x="31" y="76"/>
                    <a:pt x="31" y="76"/>
                  </a:cubicBezTo>
                  <a:cubicBezTo>
                    <a:pt x="32" y="77"/>
                    <a:pt x="29" y="76"/>
                    <a:pt x="28" y="76"/>
                  </a:cubicBezTo>
                  <a:cubicBezTo>
                    <a:pt x="28" y="75"/>
                    <a:pt x="29" y="75"/>
                    <a:pt x="28" y="75"/>
                  </a:cubicBezTo>
                  <a:cubicBezTo>
                    <a:pt x="24" y="73"/>
                    <a:pt x="30" y="77"/>
                    <a:pt x="26" y="75"/>
                  </a:cubicBezTo>
                  <a:cubicBezTo>
                    <a:pt x="28" y="76"/>
                    <a:pt x="30" y="77"/>
                    <a:pt x="30" y="78"/>
                  </a:cubicBezTo>
                  <a:cubicBezTo>
                    <a:pt x="27" y="76"/>
                    <a:pt x="27" y="77"/>
                    <a:pt x="25" y="76"/>
                  </a:cubicBezTo>
                  <a:cubicBezTo>
                    <a:pt x="28" y="77"/>
                    <a:pt x="26" y="78"/>
                    <a:pt x="29" y="80"/>
                  </a:cubicBezTo>
                  <a:cubicBezTo>
                    <a:pt x="26" y="79"/>
                    <a:pt x="27" y="78"/>
                    <a:pt x="25" y="77"/>
                  </a:cubicBezTo>
                  <a:cubicBezTo>
                    <a:pt x="29" y="80"/>
                    <a:pt x="24" y="79"/>
                    <a:pt x="26" y="81"/>
                  </a:cubicBezTo>
                  <a:cubicBezTo>
                    <a:pt x="26" y="81"/>
                    <a:pt x="26" y="81"/>
                    <a:pt x="26" y="81"/>
                  </a:cubicBezTo>
                  <a:cubicBezTo>
                    <a:pt x="28" y="83"/>
                    <a:pt x="28" y="84"/>
                    <a:pt x="30" y="87"/>
                  </a:cubicBezTo>
                  <a:cubicBezTo>
                    <a:pt x="28" y="85"/>
                    <a:pt x="28" y="85"/>
                    <a:pt x="28" y="85"/>
                  </a:cubicBezTo>
                  <a:cubicBezTo>
                    <a:pt x="26" y="85"/>
                    <a:pt x="33" y="89"/>
                    <a:pt x="33" y="90"/>
                  </a:cubicBezTo>
                  <a:cubicBezTo>
                    <a:pt x="29" y="87"/>
                    <a:pt x="32" y="92"/>
                    <a:pt x="28" y="89"/>
                  </a:cubicBezTo>
                  <a:cubicBezTo>
                    <a:pt x="30" y="91"/>
                    <a:pt x="30" y="92"/>
                    <a:pt x="34" y="94"/>
                  </a:cubicBezTo>
                  <a:cubicBezTo>
                    <a:pt x="31" y="93"/>
                    <a:pt x="29" y="90"/>
                    <a:pt x="27" y="90"/>
                  </a:cubicBezTo>
                  <a:cubicBezTo>
                    <a:pt x="29" y="92"/>
                    <a:pt x="29" y="92"/>
                    <a:pt x="29" y="92"/>
                  </a:cubicBezTo>
                  <a:cubicBezTo>
                    <a:pt x="27" y="91"/>
                    <a:pt x="27" y="91"/>
                    <a:pt x="27" y="91"/>
                  </a:cubicBezTo>
                  <a:cubicBezTo>
                    <a:pt x="28" y="92"/>
                    <a:pt x="28" y="93"/>
                    <a:pt x="29" y="93"/>
                  </a:cubicBezTo>
                  <a:cubicBezTo>
                    <a:pt x="27" y="92"/>
                    <a:pt x="24" y="91"/>
                    <a:pt x="23" y="90"/>
                  </a:cubicBezTo>
                  <a:cubicBezTo>
                    <a:pt x="23" y="91"/>
                    <a:pt x="20" y="90"/>
                    <a:pt x="22" y="92"/>
                  </a:cubicBezTo>
                  <a:cubicBezTo>
                    <a:pt x="21" y="91"/>
                    <a:pt x="21" y="91"/>
                    <a:pt x="21" y="91"/>
                  </a:cubicBezTo>
                  <a:cubicBezTo>
                    <a:pt x="25" y="95"/>
                    <a:pt x="21" y="93"/>
                    <a:pt x="26" y="97"/>
                  </a:cubicBezTo>
                  <a:cubicBezTo>
                    <a:pt x="23" y="95"/>
                    <a:pt x="23" y="95"/>
                    <a:pt x="23" y="95"/>
                  </a:cubicBezTo>
                  <a:cubicBezTo>
                    <a:pt x="23" y="96"/>
                    <a:pt x="28" y="99"/>
                    <a:pt x="29" y="100"/>
                  </a:cubicBezTo>
                  <a:cubicBezTo>
                    <a:pt x="29" y="101"/>
                    <a:pt x="29" y="102"/>
                    <a:pt x="29" y="102"/>
                  </a:cubicBezTo>
                  <a:cubicBezTo>
                    <a:pt x="26" y="99"/>
                    <a:pt x="25" y="100"/>
                    <a:pt x="23" y="99"/>
                  </a:cubicBezTo>
                  <a:cubicBezTo>
                    <a:pt x="22" y="99"/>
                    <a:pt x="22" y="101"/>
                    <a:pt x="24" y="102"/>
                  </a:cubicBezTo>
                  <a:cubicBezTo>
                    <a:pt x="22" y="100"/>
                    <a:pt x="20" y="99"/>
                    <a:pt x="20" y="98"/>
                  </a:cubicBezTo>
                  <a:cubicBezTo>
                    <a:pt x="15" y="96"/>
                    <a:pt x="20" y="100"/>
                    <a:pt x="19" y="101"/>
                  </a:cubicBezTo>
                  <a:cubicBezTo>
                    <a:pt x="17" y="100"/>
                    <a:pt x="17" y="100"/>
                    <a:pt x="17" y="100"/>
                  </a:cubicBezTo>
                  <a:cubicBezTo>
                    <a:pt x="18" y="102"/>
                    <a:pt x="21" y="104"/>
                    <a:pt x="25" y="107"/>
                  </a:cubicBezTo>
                  <a:cubicBezTo>
                    <a:pt x="22" y="106"/>
                    <a:pt x="21" y="105"/>
                    <a:pt x="19" y="103"/>
                  </a:cubicBezTo>
                  <a:cubicBezTo>
                    <a:pt x="17" y="103"/>
                    <a:pt x="18" y="105"/>
                    <a:pt x="17" y="106"/>
                  </a:cubicBezTo>
                  <a:cubicBezTo>
                    <a:pt x="15" y="105"/>
                    <a:pt x="13" y="104"/>
                    <a:pt x="13" y="104"/>
                  </a:cubicBezTo>
                  <a:cubicBezTo>
                    <a:pt x="14" y="106"/>
                    <a:pt x="11" y="106"/>
                    <a:pt x="16" y="109"/>
                  </a:cubicBezTo>
                  <a:cubicBezTo>
                    <a:pt x="14" y="108"/>
                    <a:pt x="14" y="109"/>
                    <a:pt x="13" y="109"/>
                  </a:cubicBezTo>
                  <a:cubicBezTo>
                    <a:pt x="14" y="109"/>
                    <a:pt x="15" y="110"/>
                    <a:pt x="15" y="110"/>
                  </a:cubicBezTo>
                  <a:cubicBezTo>
                    <a:pt x="17" y="112"/>
                    <a:pt x="18" y="115"/>
                    <a:pt x="15" y="114"/>
                  </a:cubicBezTo>
                  <a:cubicBezTo>
                    <a:pt x="14" y="113"/>
                    <a:pt x="14" y="113"/>
                    <a:pt x="14" y="113"/>
                  </a:cubicBezTo>
                  <a:cubicBezTo>
                    <a:pt x="12" y="114"/>
                    <a:pt x="20" y="120"/>
                    <a:pt x="15" y="120"/>
                  </a:cubicBezTo>
                  <a:cubicBezTo>
                    <a:pt x="14" y="120"/>
                    <a:pt x="12" y="117"/>
                    <a:pt x="11" y="118"/>
                  </a:cubicBezTo>
                  <a:cubicBezTo>
                    <a:pt x="13" y="120"/>
                    <a:pt x="17" y="122"/>
                    <a:pt x="15" y="122"/>
                  </a:cubicBezTo>
                  <a:cubicBezTo>
                    <a:pt x="12" y="120"/>
                    <a:pt x="12" y="120"/>
                    <a:pt x="12" y="120"/>
                  </a:cubicBezTo>
                  <a:cubicBezTo>
                    <a:pt x="15" y="123"/>
                    <a:pt x="15" y="123"/>
                    <a:pt x="15" y="123"/>
                  </a:cubicBezTo>
                  <a:cubicBezTo>
                    <a:pt x="18" y="124"/>
                    <a:pt x="17" y="122"/>
                    <a:pt x="20" y="125"/>
                  </a:cubicBezTo>
                  <a:cubicBezTo>
                    <a:pt x="16" y="124"/>
                    <a:pt x="23" y="127"/>
                    <a:pt x="18" y="126"/>
                  </a:cubicBezTo>
                  <a:cubicBezTo>
                    <a:pt x="18" y="126"/>
                    <a:pt x="16" y="124"/>
                    <a:pt x="15" y="123"/>
                  </a:cubicBezTo>
                  <a:cubicBezTo>
                    <a:pt x="10" y="123"/>
                    <a:pt x="16" y="128"/>
                    <a:pt x="11" y="127"/>
                  </a:cubicBezTo>
                  <a:cubicBezTo>
                    <a:pt x="13" y="130"/>
                    <a:pt x="12" y="132"/>
                    <a:pt x="14" y="134"/>
                  </a:cubicBezTo>
                  <a:cubicBezTo>
                    <a:pt x="11" y="132"/>
                    <a:pt x="8" y="130"/>
                    <a:pt x="6" y="128"/>
                  </a:cubicBezTo>
                  <a:cubicBezTo>
                    <a:pt x="5" y="128"/>
                    <a:pt x="12" y="133"/>
                    <a:pt x="7" y="131"/>
                  </a:cubicBezTo>
                  <a:cubicBezTo>
                    <a:pt x="11" y="134"/>
                    <a:pt x="8" y="135"/>
                    <a:pt x="15" y="139"/>
                  </a:cubicBezTo>
                  <a:cubicBezTo>
                    <a:pt x="13" y="138"/>
                    <a:pt x="14" y="140"/>
                    <a:pt x="11" y="137"/>
                  </a:cubicBezTo>
                  <a:cubicBezTo>
                    <a:pt x="12" y="140"/>
                    <a:pt x="5" y="135"/>
                    <a:pt x="4" y="136"/>
                  </a:cubicBezTo>
                  <a:cubicBezTo>
                    <a:pt x="4" y="136"/>
                    <a:pt x="8" y="138"/>
                    <a:pt x="8" y="139"/>
                  </a:cubicBezTo>
                  <a:cubicBezTo>
                    <a:pt x="7" y="138"/>
                    <a:pt x="7" y="138"/>
                    <a:pt x="7" y="138"/>
                  </a:cubicBezTo>
                  <a:cubicBezTo>
                    <a:pt x="8" y="139"/>
                    <a:pt x="8" y="139"/>
                    <a:pt x="8" y="139"/>
                  </a:cubicBezTo>
                  <a:cubicBezTo>
                    <a:pt x="7" y="139"/>
                    <a:pt x="5" y="137"/>
                    <a:pt x="4" y="136"/>
                  </a:cubicBezTo>
                  <a:cubicBezTo>
                    <a:pt x="2" y="136"/>
                    <a:pt x="6" y="140"/>
                    <a:pt x="6" y="141"/>
                  </a:cubicBezTo>
                  <a:cubicBezTo>
                    <a:pt x="5" y="140"/>
                    <a:pt x="5" y="140"/>
                    <a:pt x="5" y="140"/>
                  </a:cubicBezTo>
                  <a:cubicBezTo>
                    <a:pt x="4" y="142"/>
                    <a:pt x="4" y="142"/>
                    <a:pt x="4" y="142"/>
                  </a:cubicBezTo>
                  <a:cubicBezTo>
                    <a:pt x="4" y="141"/>
                    <a:pt x="4" y="141"/>
                    <a:pt x="4" y="141"/>
                  </a:cubicBezTo>
                  <a:cubicBezTo>
                    <a:pt x="5" y="144"/>
                    <a:pt x="5" y="144"/>
                    <a:pt x="5" y="144"/>
                  </a:cubicBezTo>
                  <a:cubicBezTo>
                    <a:pt x="4" y="143"/>
                    <a:pt x="4" y="143"/>
                    <a:pt x="4" y="143"/>
                  </a:cubicBezTo>
                  <a:cubicBezTo>
                    <a:pt x="4" y="143"/>
                    <a:pt x="5" y="144"/>
                    <a:pt x="5" y="144"/>
                  </a:cubicBezTo>
                  <a:cubicBezTo>
                    <a:pt x="3" y="143"/>
                    <a:pt x="3" y="143"/>
                    <a:pt x="3" y="143"/>
                  </a:cubicBezTo>
                  <a:cubicBezTo>
                    <a:pt x="6" y="145"/>
                    <a:pt x="7" y="147"/>
                    <a:pt x="7" y="148"/>
                  </a:cubicBezTo>
                  <a:cubicBezTo>
                    <a:pt x="6" y="147"/>
                    <a:pt x="6" y="147"/>
                    <a:pt x="6" y="147"/>
                  </a:cubicBezTo>
                  <a:cubicBezTo>
                    <a:pt x="9" y="151"/>
                    <a:pt x="9" y="151"/>
                    <a:pt x="9" y="151"/>
                  </a:cubicBezTo>
                  <a:cubicBezTo>
                    <a:pt x="6" y="150"/>
                    <a:pt x="5" y="147"/>
                    <a:pt x="6" y="149"/>
                  </a:cubicBezTo>
                  <a:cubicBezTo>
                    <a:pt x="2" y="147"/>
                    <a:pt x="2" y="147"/>
                    <a:pt x="2" y="147"/>
                  </a:cubicBezTo>
                  <a:cubicBezTo>
                    <a:pt x="3" y="149"/>
                    <a:pt x="0" y="147"/>
                    <a:pt x="1" y="149"/>
                  </a:cubicBezTo>
                  <a:cubicBezTo>
                    <a:pt x="4" y="150"/>
                    <a:pt x="4" y="149"/>
                    <a:pt x="5" y="151"/>
                  </a:cubicBezTo>
                  <a:cubicBezTo>
                    <a:pt x="0" y="149"/>
                    <a:pt x="6" y="153"/>
                    <a:pt x="7" y="155"/>
                  </a:cubicBezTo>
                  <a:cubicBezTo>
                    <a:pt x="7" y="154"/>
                    <a:pt x="7" y="154"/>
                    <a:pt x="5" y="152"/>
                  </a:cubicBezTo>
                  <a:cubicBezTo>
                    <a:pt x="6" y="152"/>
                    <a:pt x="8" y="153"/>
                    <a:pt x="8" y="153"/>
                  </a:cubicBezTo>
                  <a:cubicBezTo>
                    <a:pt x="6" y="151"/>
                    <a:pt x="6" y="151"/>
                    <a:pt x="6" y="151"/>
                  </a:cubicBezTo>
                  <a:cubicBezTo>
                    <a:pt x="9" y="153"/>
                    <a:pt x="9" y="153"/>
                    <a:pt x="9" y="153"/>
                  </a:cubicBezTo>
                  <a:cubicBezTo>
                    <a:pt x="7" y="151"/>
                    <a:pt x="7" y="151"/>
                    <a:pt x="7" y="151"/>
                  </a:cubicBezTo>
                  <a:cubicBezTo>
                    <a:pt x="10" y="153"/>
                    <a:pt x="8" y="150"/>
                    <a:pt x="11" y="152"/>
                  </a:cubicBezTo>
                  <a:cubicBezTo>
                    <a:pt x="10" y="151"/>
                    <a:pt x="13" y="152"/>
                    <a:pt x="10" y="149"/>
                  </a:cubicBezTo>
                  <a:cubicBezTo>
                    <a:pt x="12" y="150"/>
                    <a:pt x="12" y="151"/>
                    <a:pt x="13" y="151"/>
                  </a:cubicBezTo>
                  <a:cubicBezTo>
                    <a:pt x="12" y="147"/>
                    <a:pt x="14" y="144"/>
                    <a:pt x="17" y="142"/>
                  </a:cubicBezTo>
                  <a:cubicBezTo>
                    <a:pt x="18" y="144"/>
                    <a:pt x="18" y="144"/>
                    <a:pt x="18" y="144"/>
                  </a:cubicBezTo>
                  <a:cubicBezTo>
                    <a:pt x="17" y="142"/>
                    <a:pt x="16" y="141"/>
                    <a:pt x="15" y="140"/>
                  </a:cubicBezTo>
                  <a:cubicBezTo>
                    <a:pt x="17" y="142"/>
                    <a:pt x="22" y="142"/>
                    <a:pt x="17" y="138"/>
                  </a:cubicBezTo>
                  <a:cubicBezTo>
                    <a:pt x="18" y="138"/>
                    <a:pt x="18" y="139"/>
                    <a:pt x="19" y="139"/>
                  </a:cubicBezTo>
                  <a:cubicBezTo>
                    <a:pt x="19" y="138"/>
                    <a:pt x="23" y="138"/>
                    <a:pt x="23" y="137"/>
                  </a:cubicBezTo>
                  <a:cubicBezTo>
                    <a:pt x="19" y="133"/>
                    <a:pt x="28" y="137"/>
                    <a:pt x="21" y="132"/>
                  </a:cubicBezTo>
                  <a:cubicBezTo>
                    <a:pt x="22" y="133"/>
                    <a:pt x="22" y="133"/>
                    <a:pt x="22" y="133"/>
                  </a:cubicBezTo>
                  <a:cubicBezTo>
                    <a:pt x="20" y="132"/>
                    <a:pt x="18" y="129"/>
                    <a:pt x="16" y="128"/>
                  </a:cubicBezTo>
                  <a:cubicBezTo>
                    <a:pt x="21" y="131"/>
                    <a:pt x="20" y="130"/>
                    <a:pt x="24" y="132"/>
                  </a:cubicBezTo>
                  <a:cubicBezTo>
                    <a:pt x="22" y="132"/>
                    <a:pt x="22" y="132"/>
                    <a:pt x="22" y="132"/>
                  </a:cubicBezTo>
                  <a:cubicBezTo>
                    <a:pt x="26" y="134"/>
                    <a:pt x="26" y="134"/>
                    <a:pt x="26" y="134"/>
                  </a:cubicBezTo>
                  <a:cubicBezTo>
                    <a:pt x="17" y="127"/>
                    <a:pt x="33" y="134"/>
                    <a:pt x="26" y="128"/>
                  </a:cubicBezTo>
                  <a:cubicBezTo>
                    <a:pt x="27" y="129"/>
                    <a:pt x="27" y="129"/>
                    <a:pt x="27" y="129"/>
                  </a:cubicBezTo>
                  <a:cubicBezTo>
                    <a:pt x="30" y="130"/>
                    <a:pt x="25" y="127"/>
                    <a:pt x="24" y="125"/>
                  </a:cubicBezTo>
                  <a:cubicBezTo>
                    <a:pt x="26" y="126"/>
                    <a:pt x="27" y="127"/>
                    <a:pt x="29" y="129"/>
                  </a:cubicBezTo>
                  <a:cubicBezTo>
                    <a:pt x="31" y="128"/>
                    <a:pt x="27" y="123"/>
                    <a:pt x="31" y="124"/>
                  </a:cubicBezTo>
                  <a:cubicBezTo>
                    <a:pt x="28" y="122"/>
                    <a:pt x="27" y="122"/>
                    <a:pt x="26" y="120"/>
                  </a:cubicBezTo>
                  <a:cubicBezTo>
                    <a:pt x="27" y="120"/>
                    <a:pt x="29" y="121"/>
                    <a:pt x="30" y="122"/>
                  </a:cubicBezTo>
                  <a:cubicBezTo>
                    <a:pt x="35" y="124"/>
                    <a:pt x="29" y="117"/>
                    <a:pt x="34" y="118"/>
                  </a:cubicBezTo>
                  <a:cubicBezTo>
                    <a:pt x="32" y="115"/>
                    <a:pt x="31" y="115"/>
                    <a:pt x="30" y="112"/>
                  </a:cubicBezTo>
                  <a:cubicBezTo>
                    <a:pt x="31" y="114"/>
                    <a:pt x="36" y="116"/>
                    <a:pt x="36" y="117"/>
                  </a:cubicBezTo>
                  <a:cubicBezTo>
                    <a:pt x="36" y="117"/>
                    <a:pt x="36" y="117"/>
                    <a:pt x="36" y="117"/>
                  </a:cubicBezTo>
                  <a:cubicBezTo>
                    <a:pt x="38" y="118"/>
                    <a:pt x="38" y="118"/>
                    <a:pt x="38" y="118"/>
                  </a:cubicBezTo>
                  <a:cubicBezTo>
                    <a:pt x="39" y="117"/>
                    <a:pt x="41" y="115"/>
                    <a:pt x="36" y="111"/>
                  </a:cubicBezTo>
                  <a:cubicBezTo>
                    <a:pt x="40" y="114"/>
                    <a:pt x="37" y="111"/>
                    <a:pt x="39" y="112"/>
                  </a:cubicBezTo>
                  <a:cubicBezTo>
                    <a:pt x="39" y="112"/>
                    <a:pt x="38" y="112"/>
                    <a:pt x="38" y="112"/>
                  </a:cubicBezTo>
                  <a:cubicBezTo>
                    <a:pt x="35" y="109"/>
                    <a:pt x="39" y="111"/>
                    <a:pt x="38" y="110"/>
                  </a:cubicBezTo>
                  <a:cubicBezTo>
                    <a:pt x="39" y="111"/>
                    <a:pt x="39" y="111"/>
                    <a:pt x="39" y="111"/>
                  </a:cubicBezTo>
                  <a:cubicBezTo>
                    <a:pt x="37" y="108"/>
                    <a:pt x="37" y="108"/>
                    <a:pt x="37" y="108"/>
                  </a:cubicBezTo>
                  <a:cubicBezTo>
                    <a:pt x="38" y="108"/>
                    <a:pt x="39" y="109"/>
                    <a:pt x="40" y="109"/>
                  </a:cubicBezTo>
                  <a:cubicBezTo>
                    <a:pt x="37" y="108"/>
                    <a:pt x="37" y="108"/>
                    <a:pt x="37" y="108"/>
                  </a:cubicBezTo>
                  <a:cubicBezTo>
                    <a:pt x="37" y="107"/>
                    <a:pt x="41" y="110"/>
                    <a:pt x="41" y="108"/>
                  </a:cubicBezTo>
                  <a:cubicBezTo>
                    <a:pt x="38" y="107"/>
                    <a:pt x="38" y="107"/>
                    <a:pt x="38" y="107"/>
                  </a:cubicBezTo>
                  <a:cubicBezTo>
                    <a:pt x="40" y="108"/>
                    <a:pt x="37" y="105"/>
                    <a:pt x="41" y="107"/>
                  </a:cubicBezTo>
                  <a:cubicBezTo>
                    <a:pt x="41" y="107"/>
                    <a:pt x="41" y="107"/>
                    <a:pt x="41" y="108"/>
                  </a:cubicBezTo>
                  <a:cubicBezTo>
                    <a:pt x="46" y="110"/>
                    <a:pt x="41" y="105"/>
                    <a:pt x="43" y="105"/>
                  </a:cubicBezTo>
                  <a:cubicBezTo>
                    <a:pt x="38" y="103"/>
                    <a:pt x="38" y="103"/>
                    <a:pt x="38" y="103"/>
                  </a:cubicBezTo>
                  <a:cubicBezTo>
                    <a:pt x="37" y="101"/>
                    <a:pt x="40" y="103"/>
                    <a:pt x="41" y="104"/>
                  </a:cubicBezTo>
                  <a:cubicBezTo>
                    <a:pt x="41" y="103"/>
                    <a:pt x="43" y="104"/>
                    <a:pt x="44" y="104"/>
                  </a:cubicBezTo>
                  <a:cubicBezTo>
                    <a:pt x="43" y="103"/>
                    <a:pt x="42" y="102"/>
                    <a:pt x="41" y="101"/>
                  </a:cubicBezTo>
                  <a:cubicBezTo>
                    <a:pt x="43" y="101"/>
                    <a:pt x="43" y="101"/>
                    <a:pt x="43" y="101"/>
                  </a:cubicBezTo>
                  <a:cubicBezTo>
                    <a:pt x="45" y="103"/>
                    <a:pt x="45" y="103"/>
                    <a:pt x="45" y="103"/>
                  </a:cubicBezTo>
                  <a:cubicBezTo>
                    <a:pt x="39" y="98"/>
                    <a:pt x="47" y="101"/>
                    <a:pt x="42" y="96"/>
                  </a:cubicBezTo>
                  <a:cubicBezTo>
                    <a:pt x="43" y="97"/>
                    <a:pt x="44" y="99"/>
                    <a:pt x="45" y="99"/>
                  </a:cubicBezTo>
                  <a:cubicBezTo>
                    <a:pt x="49" y="99"/>
                    <a:pt x="43" y="93"/>
                    <a:pt x="47" y="94"/>
                  </a:cubicBezTo>
                  <a:cubicBezTo>
                    <a:pt x="51" y="94"/>
                    <a:pt x="49" y="90"/>
                    <a:pt x="53" y="90"/>
                  </a:cubicBezTo>
                  <a:cubicBezTo>
                    <a:pt x="51" y="89"/>
                    <a:pt x="51" y="89"/>
                    <a:pt x="51" y="89"/>
                  </a:cubicBezTo>
                  <a:cubicBezTo>
                    <a:pt x="53" y="88"/>
                    <a:pt x="53" y="88"/>
                    <a:pt x="53" y="88"/>
                  </a:cubicBezTo>
                  <a:cubicBezTo>
                    <a:pt x="51" y="86"/>
                    <a:pt x="53" y="86"/>
                    <a:pt x="50" y="83"/>
                  </a:cubicBezTo>
                  <a:cubicBezTo>
                    <a:pt x="51" y="84"/>
                    <a:pt x="52" y="85"/>
                    <a:pt x="53" y="85"/>
                  </a:cubicBezTo>
                  <a:cubicBezTo>
                    <a:pt x="53" y="84"/>
                    <a:pt x="52" y="83"/>
                    <a:pt x="54" y="84"/>
                  </a:cubicBezTo>
                  <a:cubicBezTo>
                    <a:pt x="55" y="84"/>
                    <a:pt x="55" y="84"/>
                    <a:pt x="55" y="84"/>
                  </a:cubicBezTo>
                  <a:cubicBezTo>
                    <a:pt x="56" y="84"/>
                    <a:pt x="58" y="82"/>
                    <a:pt x="56" y="80"/>
                  </a:cubicBezTo>
                  <a:cubicBezTo>
                    <a:pt x="56" y="79"/>
                    <a:pt x="58" y="80"/>
                    <a:pt x="59" y="81"/>
                  </a:cubicBezTo>
                  <a:cubicBezTo>
                    <a:pt x="60" y="80"/>
                    <a:pt x="59" y="79"/>
                    <a:pt x="57" y="77"/>
                  </a:cubicBezTo>
                  <a:cubicBezTo>
                    <a:pt x="58" y="77"/>
                    <a:pt x="59" y="78"/>
                    <a:pt x="60" y="78"/>
                  </a:cubicBezTo>
                  <a:cubicBezTo>
                    <a:pt x="57" y="76"/>
                    <a:pt x="57" y="76"/>
                    <a:pt x="57" y="76"/>
                  </a:cubicBezTo>
                  <a:cubicBezTo>
                    <a:pt x="58" y="76"/>
                    <a:pt x="60" y="77"/>
                    <a:pt x="61" y="78"/>
                  </a:cubicBezTo>
                  <a:cubicBezTo>
                    <a:pt x="58" y="74"/>
                    <a:pt x="62" y="75"/>
                    <a:pt x="62" y="74"/>
                  </a:cubicBezTo>
                  <a:cubicBezTo>
                    <a:pt x="61" y="73"/>
                    <a:pt x="61" y="73"/>
                    <a:pt x="61" y="73"/>
                  </a:cubicBezTo>
                  <a:cubicBezTo>
                    <a:pt x="60" y="72"/>
                    <a:pt x="62" y="72"/>
                    <a:pt x="63" y="74"/>
                  </a:cubicBezTo>
                  <a:cubicBezTo>
                    <a:pt x="66" y="73"/>
                    <a:pt x="60" y="68"/>
                    <a:pt x="62" y="67"/>
                  </a:cubicBezTo>
                  <a:cubicBezTo>
                    <a:pt x="68" y="70"/>
                    <a:pt x="62" y="64"/>
                    <a:pt x="68" y="67"/>
                  </a:cubicBezTo>
                  <a:cubicBezTo>
                    <a:pt x="67" y="65"/>
                    <a:pt x="70" y="66"/>
                    <a:pt x="67" y="63"/>
                  </a:cubicBezTo>
                  <a:cubicBezTo>
                    <a:pt x="68" y="63"/>
                    <a:pt x="68" y="64"/>
                    <a:pt x="68" y="64"/>
                  </a:cubicBezTo>
                  <a:cubicBezTo>
                    <a:pt x="71" y="65"/>
                    <a:pt x="70" y="62"/>
                    <a:pt x="69" y="60"/>
                  </a:cubicBezTo>
                  <a:cubicBezTo>
                    <a:pt x="71" y="62"/>
                    <a:pt x="71" y="62"/>
                    <a:pt x="71" y="62"/>
                  </a:cubicBezTo>
                  <a:cubicBezTo>
                    <a:pt x="67" y="59"/>
                    <a:pt x="69" y="58"/>
                    <a:pt x="65" y="55"/>
                  </a:cubicBezTo>
                  <a:cubicBezTo>
                    <a:pt x="66" y="55"/>
                    <a:pt x="67" y="56"/>
                    <a:pt x="67" y="57"/>
                  </a:cubicBezTo>
                  <a:cubicBezTo>
                    <a:pt x="71" y="59"/>
                    <a:pt x="66" y="55"/>
                    <a:pt x="67" y="55"/>
                  </a:cubicBezTo>
                  <a:cubicBezTo>
                    <a:pt x="68" y="55"/>
                    <a:pt x="69" y="56"/>
                    <a:pt x="70" y="56"/>
                  </a:cubicBezTo>
                  <a:cubicBezTo>
                    <a:pt x="76" y="57"/>
                    <a:pt x="70" y="49"/>
                    <a:pt x="75" y="48"/>
                  </a:cubicBezTo>
                  <a:cubicBezTo>
                    <a:pt x="76" y="48"/>
                    <a:pt x="71" y="46"/>
                    <a:pt x="71" y="45"/>
                  </a:cubicBezTo>
                  <a:cubicBezTo>
                    <a:pt x="74" y="46"/>
                    <a:pt x="75" y="48"/>
                    <a:pt x="77" y="48"/>
                  </a:cubicBezTo>
                  <a:cubicBezTo>
                    <a:pt x="74" y="46"/>
                    <a:pt x="75" y="46"/>
                    <a:pt x="76" y="46"/>
                  </a:cubicBezTo>
                  <a:cubicBezTo>
                    <a:pt x="77" y="47"/>
                    <a:pt x="78" y="47"/>
                    <a:pt x="79" y="48"/>
                  </a:cubicBezTo>
                  <a:cubicBezTo>
                    <a:pt x="80" y="49"/>
                    <a:pt x="76" y="45"/>
                    <a:pt x="80" y="46"/>
                  </a:cubicBezTo>
                  <a:cubicBezTo>
                    <a:pt x="79" y="45"/>
                    <a:pt x="78" y="45"/>
                    <a:pt x="77" y="44"/>
                  </a:cubicBezTo>
                  <a:cubicBezTo>
                    <a:pt x="75" y="41"/>
                    <a:pt x="83" y="44"/>
                    <a:pt x="81" y="42"/>
                  </a:cubicBezTo>
                  <a:cubicBezTo>
                    <a:pt x="81" y="42"/>
                    <a:pt x="80" y="42"/>
                    <a:pt x="80" y="42"/>
                  </a:cubicBezTo>
                  <a:cubicBezTo>
                    <a:pt x="80" y="41"/>
                    <a:pt x="81" y="41"/>
                    <a:pt x="83" y="43"/>
                  </a:cubicBezTo>
                  <a:cubicBezTo>
                    <a:pt x="82" y="42"/>
                    <a:pt x="80" y="40"/>
                    <a:pt x="80" y="40"/>
                  </a:cubicBezTo>
                  <a:cubicBezTo>
                    <a:pt x="83" y="42"/>
                    <a:pt x="83" y="42"/>
                    <a:pt x="83" y="42"/>
                  </a:cubicBezTo>
                  <a:cubicBezTo>
                    <a:pt x="82" y="41"/>
                    <a:pt x="81" y="40"/>
                    <a:pt x="81" y="40"/>
                  </a:cubicBezTo>
                  <a:cubicBezTo>
                    <a:pt x="79" y="39"/>
                    <a:pt x="79" y="39"/>
                    <a:pt x="79" y="39"/>
                  </a:cubicBezTo>
                  <a:cubicBezTo>
                    <a:pt x="81" y="40"/>
                    <a:pt x="77" y="36"/>
                    <a:pt x="81" y="39"/>
                  </a:cubicBezTo>
                  <a:cubicBezTo>
                    <a:pt x="82" y="39"/>
                    <a:pt x="82" y="39"/>
                    <a:pt x="82" y="39"/>
                  </a:cubicBezTo>
                  <a:cubicBezTo>
                    <a:pt x="84" y="39"/>
                    <a:pt x="84" y="39"/>
                    <a:pt x="84" y="39"/>
                  </a:cubicBezTo>
                  <a:cubicBezTo>
                    <a:pt x="82" y="38"/>
                    <a:pt x="81" y="37"/>
                    <a:pt x="82" y="36"/>
                  </a:cubicBezTo>
                  <a:cubicBezTo>
                    <a:pt x="87" y="39"/>
                    <a:pt x="84" y="36"/>
                    <a:pt x="85" y="35"/>
                  </a:cubicBezTo>
                  <a:cubicBezTo>
                    <a:pt x="86" y="36"/>
                    <a:pt x="86" y="36"/>
                    <a:pt x="86" y="36"/>
                  </a:cubicBezTo>
                  <a:cubicBezTo>
                    <a:pt x="84" y="34"/>
                    <a:pt x="86" y="33"/>
                    <a:pt x="85" y="33"/>
                  </a:cubicBezTo>
                  <a:cubicBezTo>
                    <a:pt x="86" y="33"/>
                    <a:pt x="87" y="33"/>
                    <a:pt x="88" y="34"/>
                  </a:cubicBezTo>
                  <a:cubicBezTo>
                    <a:pt x="88" y="33"/>
                    <a:pt x="88" y="32"/>
                    <a:pt x="86" y="30"/>
                  </a:cubicBezTo>
                  <a:cubicBezTo>
                    <a:pt x="90" y="31"/>
                    <a:pt x="90" y="31"/>
                    <a:pt x="90" y="31"/>
                  </a:cubicBezTo>
                  <a:cubicBezTo>
                    <a:pt x="85" y="27"/>
                    <a:pt x="93" y="31"/>
                    <a:pt x="87" y="27"/>
                  </a:cubicBezTo>
                  <a:cubicBezTo>
                    <a:pt x="89" y="27"/>
                    <a:pt x="90" y="28"/>
                    <a:pt x="91" y="29"/>
                  </a:cubicBezTo>
                  <a:cubicBezTo>
                    <a:pt x="89" y="26"/>
                    <a:pt x="90" y="26"/>
                    <a:pt x="90" y="25"/>
                  </a:cubicBezTo>
                  <a:cubicBezTo>
                    <a:pt x="91" y="26"/>
                    <a:pt x="91" y="26"/>
                    <a:pt x="91" y="26"/>
                  </a:cubicBezTo>
                  <a:cubicBezTo>
                    <a:pt x="92" y="25"/>
                    <a:pt x="89" y="22"/>
                    <a:pt x="90" y="21"/>
                  </a:cubicBezTo>
                  <a:cubicBezTo>
                    <a:pt x="95" y="24"/>
                    <a:pt x="95" y="24"/>
                    <a:pt x="95" y="24"/>
                  </a:cubicBezTo>
                  <a:cubicBezTo>
                    <a:pt x="94" y="23"/>
                    <a:pt x="91" y="21"/>
                    <a:pt x="92" y="21"/>
                  </a:cubicBezTo>
                  <a:cubicBezTo>
                    <a:pt x="93" y="21"/>
                    <a:pt x="93" y="21"/>
                    <a:pt x="93" y="22"/>
                  </a:cubicBezTo>
                  <a:cubicBezTo>
                    <a:pt x="92" y="20"/>
                    <a:pt x="94" y="21"/>
                    <a:pt x="95" y="21"/>
                  </a:cubicBezTo>
                  <a:cubicBezTo>
                    <a:pt x="93" y="18"/>
                    <a:pt x="94" y="18"/>
                    <a:pt x="91" y="15"/>
                  </a:cubicBezTo>
                  <a:cubicBezTo>
                    <a:pt x="95" y="17"/>
                    <a:pt x="92" y="17"/>
                    <a:pt x="96" y="19"/>
                  </a:cubicBezTo>
                  <a:cubicBezTo>
                    <a:pt x="99" y="19"/>
                    <a:pt x="98" y="17"/>
                    <a:pt x="96" y="15"/>
                  </a:cubicBezTo>
                  <a:cubicBezTo>
                    <a:pt x="99" y="16"/>
                    <a:pt x="99" y="16"/>
                    <a:pt x="99" y="16"/>
                  </a:cubicBezTo>
                  <a:cubicBezTo>
                    <a:pt x="99" y="16"/>
                    <a:pt x="89" y="7"/>
                    <a:pt x="84" y="5"/>
                  </a:cubicBezTo>
                  <a:cubicBezTo>
                    <a:pt x="81" y="2"/>
                    <a:pt x="80" y="1"/>
                    <a:pt x="77" y="0"/>
                  </a:cubicBezTo>
                  <a:cubicBezTo>
                    <a:pt x="78" y="2"/>
                    <a:pt x="80" y="4"/>
                    <a:pt x="76" y="2"/>
                  </a:cubicBezTo>
                  <a:cubicBezTo>
                    <a:pt x="80" y="4"/>
                    <a:pt x="80" y="4"/>
                    <a:pt x="80" y="4"/>
                  </a:cubicBezTo>
                  <a:cubicBezTo>
                    <a:pt x="80" y="7"/>
                    <a:pt x="73" y="0"/>
                    <a:pt x="72" y="2"/>
                  </a:cubicBezTo>
                  <a:cubicBezTo>
                    <a:pt x="73" y="2"/>
                    <a:pt x="73" y="2"/>
                    <a:pt x="73" y="2"/>
                  </a:cubicBezTo>
                  <a:cubicBezTo>
                    <a:pt x="73" y="3"/>
                    <a:pt x="75" y="4"/>
                    <a:pt x="74" y="4"/>
                  </a:cubicBezTo>
                  <a:cubicBezTo>
                    <a:pt x="73" y="4"/>
                    <a:pt x="72" y="3"/>
                    <a:pt x="72" y="2"/>
                  </a:cubicBezTo>
                  <a:cubicBezTo>
                    <a:pt x="75" y="7"/>
                    <a:pt x="75" y="7"/>
                    <a:pt x="75" y="7"/>
                  </a:cubicBezTo>
                  <a:cubicBezTo>
                    <a:pt x="73" y="5"/>
                    <a:pt x="73" y="5"/>
                    <a:pt x="71" y="4"/>
                  </a:cubicBezTo>
                  <a:cubicBezTo>
                    <a:pt x="71" y="5"/>
                    <a:pt x="77" y="7"/>
                    <a:pt x="75" y="8"/>
                  </a:cubicBezTo>
                  <a:cubicBezTo>
                    <a:pt x="74" y="7"/>
                    <a:pt x="73" y="6"/>
                    <a:pt x="72" y="6"/>
                  </a:cubicBezTo>
                  <a:cubicBezTo>
                    <a:pt x="69" y="5"/>
                    <a:pt x="71" y="7"/>
                    <a:pt x="73" y="8"/>
                  </a:cubicBezTo>
                  <a:cubicBezTo>
                    <a:pt x="70" y="7"/>
                    <a:pt x="70" y="6"/>
                    <a:pt x="68" y="6"/>
                  </a:cubicBezTo>
                  <a:cubicBezTo>
                    <a:pt x="70" y="7"/>
                    <a:pt x="72" y="8"/>
                    <a:pt x="72" y="9"/>
                  </a:cubicBezTo>
                  <a:cubicBezTo>
                    <a:pt x="69" y="7"/>
                    <a:pt x="71" y="8"/>
                    <a:pt x="69" y="8"/>
                  </a:cubicBezTo>
                  <a:cubicBezTo>
                    <a:pt x="71" y="9"/>
                    <a:pt x="72" y="9"/>
                    <a:pt x="72" y="10"/>
                  </a:cubicBezTo>
                  <a:cubicBezTo>
                    <a:pt x="73" y="10"/>
                    <a:pt x="71" y="10"/>
                    <a:pt x="71" y="10"/>
                  </a:cubicBezTo>
                  <a:cubicBezTo>
                    <a:pt x="75" y="12"/>
                    <a:pt x="75" y="12"/>
                    <a:pt x="75" y="12"/>
                  </a:cubicBezTo>
                  <a:cubicBezTo>
                    <a:pt x="77" y="14"/>
                    <a:pt x="72" y="12"/>
                    <a:pt x="71" y="12"/>
                  </a:cubicBezTo>
                  <a:cubicBezTo>
                    <a:pt x="70" y="11"/>
                    <a:pt x="70" y="11"/>
                    <a:pt x="70" y="11"/>
                  </a:cubicBezTo>
                  <a:cubicBezTo>
                    <a:pt x="68" y="11"/>
                    <a:pt x="66" y="10"/>
                    <a:pt x="68" y="12"/>
                  </a:cubicBezTo>
                  <a:cubicBezTo>
                    <a:pt x="67" y="12"/>
                    <a:pt x="67" y="12"/>
                    <a:pt x="67" y="12"/>
                  </a:cubicBezTo>
                  <a:cubicBezTo>
                    <a:pt x="69" y="15"/>
                    <a:pt x="72" y="14"/>
                    <a:pt x="74" y="18"/>
                  </a:cubicBezTo>
                  <a:cubicBezTo>
                    <a:pt x="73" y="18"/>
                    <a:pt x="65" y="12"/>
                    <a:pt x="67" y="15"/>
                  </a:cubicBezTo>
                  <a:cubicBezTo>
                    <a:pt x="70" y="16"/>
                    <a:pt x="73" y="20"/>
                    <a:pt x="73" y="21"/>
                  </a:cubicBezTo>
                  <a:cubicBezTo>
                    <a:pt x="68" y="17"/>
                    <a:pt x="68" y="17"/>
                    <a:pt x="68" y="17"/>
                  </a:cubicBezTo>
                  <a:cubicBezTo>
                    <a:pt x="68" y="17"/>
                    <a:pt x="69" y="19"/>
                    <a:pt x="69" y="18"/>
                  </a:cubicBezTo>
                  <a:cubicBezTo>
                    <a:pt x="70" y="19"/>
                    <a:pt x="70" y="19"/>
                    <a:pt x="70" y="19"/>
                  </a:cubicBezTo>
                  <a:cubicBezTo>
                    <a:pt x="75" y="22"/>
                    <a:pt x="69" y="20"/>
                    <a:pt x="71" y="22"/>
                  </a:cubicBezTo>
                  <a:cubicBezTo>
                    <a:pt x="65" y="17"/>
                    <a:pt x="66" y="18"/>
                    <a:pt x="60" y="14"/>
                  </a:cubicBezTo>
                  <a:cubicBezTo>
                    <a:pt x="63" y="17"/>
                    <a:pt x="66" y="19"/>
                    <a:pt x="65" y="20"/>
                  </a:cubicBezTo>
                  <a:cubicBezTo>
                    <a:pt x="60" y="16"/>
                    <a:pt x="60" y="16"/>
                    <a:pt x="60" y="16"/>
                  </a:cubicBezTo>
                  <a:cubicBezTo>
                    <a:pt x="58" y="17"/>
                    <a:pt x="65" y="23"/>
                    <a:pt x="69" y="26"/>
                  </a:cubicBezTo>
                  <a:cubicBezTo>
                    <a:pt x="65" y="24"/>
                    <a:pt x="63" y="23"/>
                    <a:pt x="60" y="21"/>
                  </a:cubicBezTo>
                  <a:cubicBezTo>
                    <a:pt x="60" y="23"/>
                    <a:pt x="60" y="23"/>
                    <a:pt x="60" y="23"/>
                  </a:cubicBezTo>
                  <a:cubicBezTo>
                    <a:pt x="57" y="20"/>
                    <a:pt x="57" y="20"/>
                    <a:pt x="57" y="20"/>
                  </a:cubicBezTo>
                  <a:cubicBezTo>
                    <a:pt x="60" y="23"/>
                    <a:pt x="57" y="22"/>
                    <a:pt x="63" y="25"/>
                  </a:cubicBezTo>
                  <a:cubicBezTo>
                    <a:pt x="62" y="24"/>
                    <a:pt x="61" y="24"/>
                    <a:pt x="62" y="24"/>
                  </a:cubicBezTo>
                  <a:cubicBezTo>
                    <a:pt x="63" y="25"/>
                    <a:pt x="67" y="27"/>
                    <a:pt x="66" y="27"/>
                  </a:cubicBezTo>
                  <a:cubicBezTo>
                    <a:pt x="64" y="27"/>
                    <a:pt x="64" y="26"/>
                    <a:pt x="62" y="25"/>
                  </a:cubicBezTo>
                  <a:cubicBezTo>
                    <a:pt x="64" y="27"/>
                    <a:pt x="61" y="25"/>
                    <a:pt x="62" y="26"/>
                  </a:cubicBezTo>
                  <a:cubicBezTo>
                    <a:pt x="65" y="27"/>
                    <a:pt x="65" y="27"/>
                    <a:pt x="65" y="27"/>
                  </a:cubicBezTo>
                  <a:cubicBezTo>
                    <a:pt x="68" y="29"/>
                    <a:pt x="64" y="28"/>
                    <a:pt x="66" y="29"/>
                  </a:cubicBezTo>
                  <a:cubicBezTo>
                    <a:pt x="65" y="28"/>
                    <a:pt x="63" y="27"/>
                    <a:pt x="61" y="26"/>
                  </a:cubicBezTo>
                  <a:cubicBezTo>
                    <a:pt x="61" y="26"/>
                    <a:pt x="61" y="26"/>
                    <a:pt x="61" y="26"/>
                  </a:cubicBezTo>
                  <a:cubicBezTo>
                    <a:pt x="61" y="27"/>
                    <a:pt x="63" y="28"/>
                    <a:pt x="61" y="28"/>
                  </a:cubicBezTo>
                  <a:cubicBezTo>
                    <a:pt x="57" y="25"/>
                    <a:pt x="57" y="25"/>
                    <a:pt x="57" y="25"/>
                  </a:cubicBezTo>
                  <a:cubicBezTo>
                    <a:pt x="60" y="27"/>
                    <a:pt x="60" y="27"/>
                    <a:pt x="60" y="27"/>
                  </a:cubicBezTo>
                  <a:cubicBezTo>
                    <a:pt x="59" y="27"/>
                    <a:pt x="58" y="26"/>
                    <a:pt x="57" y="25"/>
                  </a:cubicBezTo>
                  <a:cubicBezTo>
                    <a:pt x="54" y="25"/>
                    <a:pt x="66" y="31"/>
                    <a:pt x="61" y="30"/>
                  </a:cubicBezTo>
                  <a:cubicBezTo>
                    <a:pt x="60" y="29"/>
                    <a:pt x="59" y="28"/>
                    <a:pt x="60" y="29"/>
                  </a:cubicBezTo>
                  <a:cubicBezTo>
                    <a:pt x="57" y="27"/>
                    <a:pt x="56" y="26"/>
                    <a:pt x="55" y="26"/>
                  </a:cubicBezTo>
                  <a:cubicBezTo>
                    <a:pt x="54" y="26"/>
                    <a:pt x="54" y="26"/>
                    <a:pt x="54" y="26"/>
                  </a:cubicBezTo>
                  <a:cubicBezTo>
                    <a:pt x="53" y="27"/>
                    <a:pt x="52" y="28"/>
                    <a:pt x="55" y="30"/>
                  </a:cubicBezTo>
                  <a:close/>
                </a:path>
              </a:pathLst>
            </a:custGeom>
            <a:grp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22" name="Freeform 271">
            <a:extLst>
              <a:ext uri="{FF2B5EF4-FFF2-40B4-BE49-F238E27FC236}">
                <a16:creationId xmlns:a16="http://schemas.microsoft.com/office/drawing/2014/main" xmlns="" id="{A2F71E47-9E49-4EA1-A896-C7811D209522}"/>
              </a:ext>
            </a:extLst>
          </p:cNvPr>
          <p:cNvSpPr>
            <a:spLocks noEditPoints="1"/>
          </p:cNvSpPr>
          <p:nvPr>
            <p:custDataLst>
              <p:tags r:id="rId2"/>
            </p:custDataLst>
          </p:nvPr>
        </p:nvSpPr>
        <p:spPr bwMode="auto">
          <a:xfrm rot="790207">
            <a:off x="1680867" y="3108859"/>
            <a:ext cx="738639" cy="622437"/>
          </a:xfrm>
          <a:custGeom>
            <a:avLst/>
            <a:gdLst/>
            <a:ahLst/>
            <a:cxnLst>
              <a:cxn ang="0">
                <a:pos x="986" y="106"/>
              </a:cxn>
              <a:cxn ang="0">
                <a:pos x="1100" y="65"/>
              </a:cxn>
              <a:cxn ang="0">
                <a:pos x="1133" y="53"/>
              </a:cxn>
              <a:cxn ang="0">
                <a:pos x="1194" y="13"/>
              </a:cxn>
              <a:cxn ang="0">
                <a:pos x="1166" y="8"/>
              </a:cxn>
              <a:cxn ang="0">
                <a:pos x="1107" y="30"/>
              </a:cxn>
              <a:cxn ang="0">
                <a:pos x="1041" y="58"/>
              </a:cxn>
              <a:cxn ang="0">
                <a:pos x="974" y="84"/>
              </a:cxn>
              <a:cxn ang="0">
                <a:pos x="866" y="131"/>
              </a:cxn>
              <a:cxn ang="0">
                <a:pos x="817" y="148"/>
              </a:cxn>
              <a:cxn ang="0">
                <a:pos x="726" y="195"/>
              </a:cxn>
              <a:cxn ang="0">
                <a:pos x="626" y="237"/>
              </a:cxn>
              <a:cxn ang="0">
                <a:pos x="564" y="283"/>
              </a:cxn>
              <a:cxn ang="0">
                <a:pos x="542" y="297"/>
              </a:cxn>
              <a:cxn ang="0">
                <a:pos x="460" y="336"/>
              </a:cxn>
              <a:cxn ang="0">
                <a:pos x="439" y="364"/>
              </a:cxn>
              <a:cxn ang="0">
                <a:pos x="380" y="399"/>
              </a:cxn>
              <a:cxn ang="0">
                <a:pos x="316" y="446"/>
              </a:cxn>
              <a:cxn ang="0">
                <a:pos x="284" y="473"/>
              </a:cxn>
              <a:cxn ang="0">
                <a:pos x="207" y="548"/>
              </a:cxn>
              <a:cxn ang="0">
                <a:pos x="220" y="551"/>
              </a:cxn>
              <a:cxn ang="0">
                <a:pos x="143" y="628"/>
              </a:cxn>
              <a:cxn ang="0">
                <a:pos x="44" y="766"/>
              </a:cxn>
              <a:cxn ang="0">
                <a:pos x="32" y="789"/>
              </a:cxn>
              <a:cxn ang="0">
                <a:pos x="12" y="822"/>
              </a:cxn>
              <a:cxn ang="0">
                <a:pos x="104" y="700"/>
              </a:cxn>
              <a:cxn ang="0">
                <a:pos x="207" y="583"/>
              </a:cxn>
              <a:cxn ang="0">
                <a:pos x="255" y="533"/>
              </a:cxn>
              <a:cxn ang="0">
                <a:pos x="348" y="453"/>
              </a:cxn>
              <a:cxn ang="0">
                <a:pos x="454" y="374"/>
              </a:cxn>
              <a:cxn ang="0">
                <a:pos x="537" y="326"/>
              </a:cxn>
              <a:cxn ang="0">
                <a:pos x="597" y="290"/>
              </a:cxn>
              <a:cxn ang="0">
                <a:pos x="669" y="248"/>
              </a:cxn>
              <a:cxn ang="0">
                <a:pos x="782" y="196"/>
              </a:cxn>
              <a:cxn ang="0">
                <a:pos x="919" y="134"/>
              </a:cxn>
              <a:cxn ang="0">
                <a:pos x="154" y="636"/>
              </a:cxn>
              <a:cxn ang="0">
                <a:pos x="671" y="222"/>
              </a:cxn>
              <a:cxn ang="0">
                <a:pos x="769" y="193"/>
              </a:cxn>
              <a:cxn ang="0">
                <a:pos x="629" y="265"/>
              </a:cxn>
              <a:cxn ang="0">
                <a:pos x="411" y="402"/>
              </a:cxn>
              <a:cxn ang="0">
                <a:pos x="687" y="229"/>
              </a:cxn>
              <a:cxn ang="0">
                <a:pos x="355" y="434"/>
              </a:cxn>
              <a:cxn ang="0">
                <a:pos x="363" y="439"/>
              </a:cxn>
              <a:cxn ang="0">
                <a:pos x="355" y="444"/>
              </a:cxn>
              <a:cxn ang="0">
                <a:pos x="82" y="721"/>
              </a:cxn>
              <a:cxn ang="0">
                <a:pos x="204" y="569"/>
              </a:cxn>
              <a:cxn ang="0">
                <a:pos x="203" y="569"/>
              </a:cxn>
              <a:cxn ang="0">
                <a:pos x="295" y="478"/>
              </a:cxn>
              <a:cxn ang="0">
                <a:pos x="317" y="459"/>
              </a:cxn>
              <a:cxn ang="0">
                <a:pos x="457" y="345"/>
              </a:cxn>
              <a:cxn ang="0">
                <a:pos x="577" y="279"/>
              </a:cxn>
              <a:cxn ang="0">
                <a:pos x="951" y="97"/>
              </a:cxn>
              <a:cxn ang="0">
                <a:pos x="1043" y="60"/>
              </a:cxn>
              <a:cxn ang="0">
                <a:pos x="1113" y="38"/>
              </a:cxn>
              <a:cxn ang="0">
                <a:pos x="1113" y="38"/>
              </a:cxn>
              <a:cxn ang="0">
                <a:pos x="1076" y="48"/>
              </a:cxn>
              <a:cxn ang="0">
                <a:pos x="1126" y="42"/>
              </a:cxn>
              <a:cxn ang="0">
                <a:pos x="882" y="131"/>
              </a:cxn>
              <a:cxn ang="0">
                <a:pos x="581" y="281"/>
              </a:cxn>
              <a:cxn ang="0">
                <a:pos x="835" y="159"/>
              </a:cxn>
              <a:cxn ang="0">
                <a:pos x="839" y="158"/>
              </a:cxn>
              <a:cxn ang="0">
                <a:pos x="781" y="181"/>
              </a:cxn>
              <a:cxn ang="0">
                <a:pos x="1013" y="93"/>
              </a:cxn>
            </a:cxnLst>
            <a:rect l="0" t="0" r="r" b="b"/>
            <a:pathLst>
              <a:path w="1207" h="840">
                <a:moveTo>
                  <a:pt x="919" y="134"/>
                </a:moveTo>
                <a:cubicBezTo>
                  <a:pt x="928" y="128"/>
                  <a:pt x="939" y="128"/>
                  <a:pt x="947" y="125"/>
                </a:cubicBezTo>
                <a:cubicBezTo>
                  <a:pt x="944" y="124"/>
                  <a:pt x="944" y="124"/>
                  <a:pt x="944" y="124"/>
                </a:cubicBezTo>
                <a:cubicBezTo>
                  <a:pt x="953" y="122"/>
                  <a:pt x="953" y="122"/>
                  <a:pt x="953" y="122"/>
                </a:cubicBezTo>
                <a:cubicBezTo>
                  <a:pt x="952" y="120"/>
                  <a:pt x="952" y="120"/>
                  <a:pt x="952" y="120"/>
                </a:cubicBezTo>
                <a:cubicBezTo>
                  <a:pt x="966" y="116"/>
                  <a:pt x="982" y="108"/>
                  <a:pt x="989" y="109"/>
                </a:cubicBezTo>
                <a:cubicBezTo>
                  <a:pt x="986" y="106"/>
                  <a:pt x="986" y="106"/>
                  <a:pt x="986" y="106"/>
                </a:cubicBezTo>
                <a:cubicBezTo>
                  <a:pt x="1001" y="104"/>
                  <a:pt x="1001" y="104"/>
                  <a:pt x="1001" y="104"/>
                </a:cubicBezTo>
                <a:cubicBezTo>
                  <a:pt x="992" y="104"/>
                  <a:pt x="992" y="104"/>
                  <a:pt x="992" y="104"/>
                </a:cubicBezTo>
                <a:cubicBezTo>
                  <a:pt x="1008" y="98"/>
                  <a:pt x="1034" y="91"/>
                  <a:pt x="1038" y="90"/>
                </a:cubicBezTo>
                <a:cubicBezTo>
                  <a:pt x="1036" y="90"/>
                  <a:pt x="1036" y="90"/>
                  <a:pt x="1036" y="90"/>
                </a:cubicBezTo>
                <a:cubicBezTo>
                  <a:pt x="1038" y="88"/>
                  <a:pt x="1041" y="88"/>
                  <a:pt x="1044" y="87"/>
                </a:cubicBezTo>
                <a:cubicBezTo>
                  <a:pt x="1041" y="86"/>
                  <a:pt x="1041" y="86"/>
                  <a:pt x="1041" y="86"/>
                </a:cubicBezTo>
                <a:cubicBezTo>
                  <a:pt x="1066" y="78"/>
                  <a:pt x="1071" y="72"/>
                  <a:pt x="1100" y="65"/>
                </a:cubicBezTo>
                <a:cubicBezTo>
                  <a:pt x="1108" y="62"/>
                  <a:pt x="1096" y="66"/>
                  <a:pt x="1095" y="65"/>
                </a:cubicBezTo>
                <a:cubicBezTo>
                  <a:pt x="1099" y="62"/>
                  <a:pt x="1109" y="60"/>
                  <a:pt x="1112" y="60"/>
                </a:cubicBezTo>
                <a:cubicBezTo>
                  <a:pt x="1108" y="58"/>
                  <a:pt x="1097" y="63"/>
                  <a:pt x="1105" y="57"/>
                </a:cubicBezTo>
                <a:cubicBezTo>
                  <a:pt x="1112" y="57"/>
                  <a:pt x="1100" y="56"/>
                  <a:pt x="1111" y="53"/>
                </a:cubicBezTo>
                <a:cubicBezTo>
                  <a:pt x="1117" y="56"/>
                  <a:pt x="1117" y="56"/>
                  <a:pt x="1117" y="56"/>
                </a:cubicBezTo>
                <a:cubicBezTo>
                  <a:pt x="1123" y="53"/>
                  <a:pt x="1117" y="52"/>
                  <a:pt x="1127" y="49"/>
                </a:cubicBezTo>
                <a:cubicBezTo>
                  <a:pt x="1139" y="48"/>
                  <a:pt x="1115" y="58"/>
                  <a:pt x="1133" y="53"/>
                </a:cubicBezTo>
                <a:cubicBezTo>
                  <a:pt x="1142" y="50"/>
                  <a:pt x="1150" y="38"/>
                  <a:pt x="1168" y="36"/>
                </a:cubicBezTo>
                <a:cubicBezTo>
                  <a:pt x="1183" y="29"/>
                  <a:pt x="1159" y="32"/>
                  <a:pt x="1180" y="27"/>
                </a:cubicBezTo>
                <a:cubicBezTo>
                  <a:pt x="1166" y="28"/>
                  <a:pt x="1166" y="28"/>
                  <a:pt x="1166" y="28"/>
                </a:cubicBezTo>
                <a:cubicBezTo>
                  <a:pt x="1169" y="26"/>
                  <a:pt x="1166" y="25"/>
                  <a:pt x="1176" y="23"/>
                </a:cubicBezTo>
                <a:cubicBezTo>
                  <a:pt x="1179" y="24"/>
                  <a:pt x="1185" y="24"/>
                  <a:pt x="1190" y="23"/>
                </a:cubicBezTo>
                <a:cubicBezTo>
                  <a:pt x="1170" y="25"/>
                  <a:pt x="1207" y="14"/>
                  <a:pt x="1187" y="15"/>
                </a:cubicBezTo>
                <a:cubicBezTo>
                  <a:pt x="1194" y="13"/>
                  <a:pt x="1194" y="13"/>
                  <a:pt x="1194" y="13"/>
                </a:cubicBezTo>
                <a:cubicBezTo>
                  <a:pt x="1193" y="13"/>
                  <a:pt x="1193" y="13"/>
                  <a:pt x="1193" y="13"/>
                </a:cubicBezTo>
                <a:cubicBezTo>
                  <a:pt x="1203" y="10"/>
                  <a:pt x="1203" y="10"/>
                  <a:pt x="1203" y="10"/>
                </a:cubicBezTo>
                <a:cubicBezTo>
                  <a:pt x="1197" y="10"/>
                  <a:pt x="1183" y="14"/>
                  <a:pt x="1189" y="9"/>
                </a:cubicBezTo>
                <a:cubicBezTo>
                  <a:pt x="1202" y="5"/>
                  <a:pt x="1202" y="5"/>
                  <a:pt x="1202" y="5"/>
                </a:cubicBezTo>
                <a:cubicBezTo>
                  <a:pt x="1198" y="4"/>
                  <a:pt x="1203" y="2"/>
                  <a:pt x="1202" y="0"/>
                </a:cubicBezTo>
                <a:cubicBezTo>
                  <a:pt x="1187" y="2"/>
                  <a:pt x="1174" y="4"/>
                  <a:pt x="1160" y="6"/>
                </a:cubicBezTo>
                <a:cubicBezTo>
                  <a:pt x="1162" y="7"/>
                  <a:pt x="1168" y="6"/>
                  <a:pt x="1166" y="8"/>
                </a:cubicBezTo>
                <a:cubicBezTo>
                  <a:pt x="1156" y="12"/>
                  <a:pt x="1157" y="8"/>
                  <a:pt x="1147" y="13"/>
                </a:cubicBezTo>
                <a:cubicBezTo>
                  <a:pt x="1152" y="14"/>
                  <a:pt x="1152" y="14"/>
                  <a:pt x="1152" y="14"/>
                </a:cubicBezTo>
                <a:cubicBezTo>
                  <a:pt x="1151" y="13"/>
                  <a:pt x="1150" y="13"/>
                  <a:pt x="1152" y="12"/>
                </a:cubicBezTo>
                <a:cubicBezTo>
                  <a:pt x="1155" y="10"/>
                  <a:pt x="1157" y="11"/>
                  <a:pt x="1157" y="12"/>
                </a:cubicBezTo>
                <a:cubicBezTo>
                  <a:pt x="1155" y="15"/>
                  <a:pt x="1144" y="17"/>
                  <a:pt x="1141" y="16"/>
                </a:cubicBezTo>
                <a:cubicBezTo>
                  <a:pt x="1128" y="20"/>
                  <a:pt x="1139" y="21"/>
                  <a:pt x="1137" y="22"/>
                </a:cubicBezTo>
                <a:cubicBezTo>
                  <a:pt x="1129" y="21"/>
                  <a:pt x="1115" y="29"/>
                  <a:pt x="1107" y="30"/>
                </a:cubicBezTo>
                <a:cubicBezTo>
                  <a:pt x="1113" y="30"/>
                  <a:pt x="1113" y="30"/>
                  <a:pt x="1113" y="30"/>
                </a:cubicBezTo>
                <a:cubicBezTo>
                  <a:pt x="1104" y="36"/>
                  <a:pt x="1094" y="37"/>
                  <a:pt x="1088" y="37"/>
                </a:cubicBezTo>
                <a:cubicBezTo>
                  <a:pt x="1091" y="39"/>
                  <a:pt x="1091" y="39"/>
                  <a:pt x="1091" y="39"/>
                </a:cubicBezTo>
                <a:cubicBezTo>
                  <a:pt x="1078" y="43"/>
                  <a:pt x="1073" y="51"/>
                  <a:pt x="1061" y="48"/>
                </a:cubicBezTo>
                <a:cubicBezTo>
                  <a:pt x="1062" y="49"/>
                  <a:pt x="1062" y="49"/>
                  <a:pt x="1062" y="49"/>
                </a:cubicBezTo>
                <a:cubicBezTo>
                  <a:pt x="1057" y="51"/>
                  <a:pt x="1049" y="55"/>
                  <a:pt x="1043" y="55"/>
                </a:cubicBezTo>
                <a:cubicBezTo>
                  <a:pt x="1043" y="56"/>
                  <a:pt x="1043" y="57"/>
                  <a:pt x="1041" y="58"/>
                </a:cubicBezTo>
                <a:cubicBezTo>
                  <a:pt x="1037" y="56"/>
                  <a:pt x="1032" y="60"/>
                  <a:pt x="1024" y="64"/>
                </a:cubicBezTo>
                <a:cubicBezTo>
                  <a:pt x="1030" y="63"/>
                  <a:pt x="1029" y="67"/>
                  <a:pt x="1035" y="65"/>
                </a:cubicBezTo>
                <a:cubicBezTo>
                  <a:pt x="1024" y="73"/>
                  <a:pt x="1022" y="66"/>
                  <a:pt x="1012" y="69"/>
                </a:cubicBezTo>
                <a:cubicBezTo>
                  <a:pt x="1006" y="73"/>
                  <a:pt x="1018" y="69"/>
                  <a:pt x="1020" y="70"/>
                </a:cubicBezTo>
                <a:cubicBezTo>
                  <a:pt x="1003" y="74"/>
                  <a:pt x="990" y="89"/>
                  <a:pt x="977" y="86"/>
                </a:cubicBezTo>
                <a:cubicBezTo>
                  <a:pt x="983" y="82"/>
                  <a:pt x="983" y="82"/>
                  <a:pt x="983" y="82"/>
                </a:cubicBezTo>
                <a:cubicBezTo>
                  <a:pt x="976" y="83"/>
                  <a:pt x="973" y="84"/>
                  <a:pt x="974" y="84"/>
                </a:cubicBezTo>
                <a:cubicBezTo>
                  <a:pt x="976" y="83"/>
                  <a:pt x="977" y="84"/>
                  <a:pt x="978" y="84"/>
                </a:cubicBezTo>
                <a:cubicBezTo>
                  <a:pt x="960" y="95"/>
                  <a:pt x="946" y="90"/>
                  <a:pt x="927" y="99"/>
                </a:cubicBezTo>
                <a:cubicBezTo>
                  <a:pt x="929" y="100"/>
                  <a:pt x="932" y="99"/>
                  <a:pt x="933" y="100"/>
                </a:cubicBezTo>
                <a:cubicBezTo>
                  <a:pt x="924" y="105"/>
                  <a:pt x="921" y="97"/>
                  <a:pt x="908" y="105"/>
                </a:cubicBezTo>
                <a:cubicBezTo>
                  <a:pt x="911" y="106"/>
                  <a:pt x="911" y="106"/>
                  <a:pt x="911" y="106"/>
                </a:cubicBezTo>
                <a:cubicBezTo>
                  <a:pt x="907" y="108"/>
                  <a:pt x="903" y="108"/>
                  <a:pt x="903" y="107"/>
                </a:cubicBezTo>
                <a:cubicBezTo>
                  <a:pt x="905" y="113"/>
                  <a:pt x="873" y="119"/>
                  <a:pt x="866" y="131"/>
                </a:cubicBezTo>
                <a:cubicBezTo>
                  <a:pt x="858" y="130"/>
                  <a:pt x="837" y="137"/>
                  <a:pt x="832" y="141"/>
                </a:cubicBezTo>
                <a:cubicBezTo>
                  <a:pt x="824" y="148"/>
                  <a:pt x="841" y="141"/>
                  <a:pt x="839" y="146"/>
                </a:cubicBezTo>
                <a:cubicBezTo>
                  <a:pt x="832" y="149"/>
                  <a:pt x="827" y="147"/>
                  <a:pt x="818" y="153"/>
                </a:cubicBezTo>
                <a:cubicBezTo>
                  <a:pt x="816" y="150"/>
                  <a:pt x="835" y="138"/>
                  <a:pt x="815" y="144"/>
                </a:cubicBezTo>
                <a:cubicBezTo>
                  <a:pt x="813" y="147"/>
                  <a:pt x="813" y="147"/>
                  <a:pt x="813" y="147"/>
                </a:cubicBezTo>
                <a:cubicBezTo>
                  <a:pt x="815" y="146"/>
                  <a:pt x="818" y="144"/>
                  <a:pt x="820" y="143"/>
                </a:cubicBezTo>
                <a:cubicBezTo>
                  <a:pt x="827" y="143"/>
                  <a:pt x="818" y="147"/>
                  <a:pt x="817" y="148"/>
                </a:cubicBezTo>
                <a:cubicBezTo>
                  <a:pt x="796" y="157"/>
                  <a:pt x="796" y="157"/>
                  <a:pt x="796" y="157"/>
                </a:cubicBezTo>
                <a:cubicBezTo>
                  <a:pt x="793" y="154"/>
                  <a:pt x="806" y="149"/>
                  <a:pt x="807" y="148"/>
                </a:cubicBezTo>
                <a:cubicBezTo>
                  <a:pt x="791" y="156"/>
                  <a:pt x="774" y="169"/>
                  <a:pt x="758" y="174"/>
                </a:cubicBezTo>
                <a:cubicBezTo>
                  <a:pt x="760" y="175"/>
                  <a:pt x="760" y="175"/>
                  <a:pt x="760" y="175"/>
                </a:cubicBezTo>
                <a:cubicBezTo>
                  <a:pt x="740" y="181"/>
                  <a:pt x="752" y="186"/>
                  <a:pt x="734" y="188"/>
                </a:cubicBezTo>
                <a:cubicBezTo>
                  <a:pt x="727" y="193"/>
                  <a:pt x="739" y="190"/>
                  <a:pt x="727" y="196"/>
                </a:cubicBezTo>
                <a:cubicBezTo>
                  <a:pt x="724" y="198"/>
                  <a:pt x="725" y="196"/>
                  <a:pt x="726" y="195"/>
                </a:cubicBezTo>
                <a:cubicBezTo>
                  <a:pt x="710" y="201"/>
                  <a:pt x="721" y="201"/>
                  <a:pt x="706" y="205"/>
                </a:cubicBezTo>
                <a:cubicBezTo>
                  <a:pt x="710" y="207"/>
                  <a:pt x="710" y="207"/>
                  <a:pt x="710" y="207"/>
                </a:cubicBezTo>
                <a:cubicBezTo>
                  <a:pt x="693" y="213"/>
                  <a:pt x="674" y="215"/>
                  <a:pt x="661" y="224"/>
                </a:cubicBezTo>
                <a:cubicBezTo>
                  <a:pt x="663" y="226"/>
                  <a:pt x="671" y="222"/>
                  <a:pt x="676" y="222"/>
                </a:cubicBezTo>
                <a:cubicBezTo>
                  <a:pt x="654" y="227"/>
                  <a:pt x="631" y="245"/>
                  <a:pt x="613" y="252"/>
                </a:cubicBezTo>
                <a:cubicBezTo>
                  <a:pt x="616" y="247"/>
                  <a:pt x="602" y="251"/>
                  <a:pt x="612" y="243"/>
                </a:cubicBezTo>
                <a:cubicBezTo>
                  <a:pt x="616" y="245"/>
                  <a:pt x="620" y="240"/>
                  <a:pt x="626" y="237"/>
                </a:cubicBezTo>
                <a:cubicBezTo>
                  <a:pt x="613" y="235"/>
                  <a:pt x="589" y="263"/>
                  <a:pt x="582" y="258"/>
                </a:cubicBezTo>
                <a:cubicBezTo>
                  <a:pt x="581" y="262"/>
                  <a:pt x="581" y="262"/>
                  <a:pt x="581" y="262"/>
                </a:cubicBezTo>
                <a:cubicBezTo>
                  <a:pt x="579" y="263"/>
                  <a:pt x="571" y="265"/>
                  <a:pt x="575" y="262"/>
                </a:cubicBezTo>
                <a:cubicBezTo>
                  <a:pt x="557" y="274"/>
                  <a:pt x="557" y="274"/>
                  <a:pt x="557" y="274"/>
                </a:cubicBezTo>
                <a:cubicBezTo>
                  <a:pt x="565" y="272"/>
                  <a:pt x="581" y="269"/>
                  <a:pt x="584" y="264"/>
                </a:cubicBezTo>
                <a:cubicBezTo>
                  <a:pt x="591" y="263"/>
                  <a:pt x="578" y="270"/>
                  <a:pt x="584" y="270"/>
                </a:cubicBezTo>
                <a:cubicBezTo>
                  <a:pt x="569" y="273"/>
                  <a:pt x="577" y="276"/>
                  <a:pt x="564" y="283"/>
                </a:cubicBezTo>
                <a:cubicBezTo>
                  <a:pt x="568" y="276"/>
                  <a:pt x="549" y="286"/>
                  <a:pt x="548" y="283"/>
                </a:cubicBezTo>
                <a:cubicBezTo>
                  <a:pt x="544" y="287"/>
                  <a:pt x="534" y="291"/>
                  <a:pt x="530" y="292"/>
                </a:cubicBezTo>
                <a:cubicBezTo>
                  <a:pt x="522" y="296"/>
                  <a:pt x="507" y="309"/>
                  <a:pt x="495" y="315"/>
                </a:cubicBezTo>
                <a:cubicBezTo>
                  <a:pt x="500" y="314"/>
                  <a:pt x="508" y="311"/>
                  <a:pt x="509" y="313"/>
                </a:cubicBezTo>
                <a:cubicBezTo>
                  <a:pt x="502" y="316"/>
                  <a:pt x="496" y="320"/>
                  <a:pt x="497" y="323"/>
                </a:cubicBezTo>
                <a:cubicBezTo>
                  <a:pt x="520" y="315"/>
                  <a:pt x="499" y="313"/>
                  <a:pt x="520" y="304"/>
                </a:cubicBezTo>
                <a:cubicBezTo>
                  <a:pt x="526" y="304"/>
                  <a:pt x="532" y="302"/>
                  <a:pt x="542" y="297"/>
                </a:cubicBezTo>
                <a:cubicBezTo>
                  <a:pt x="538" y="302"/>
                  <a:pt x="541" y="301"/>
                  <a:pt x="540" y="304"/>
                </a:cubicBezTo>
                <a:cubicBezTo>
                  <a:pt x="525" y="305"/>
                  <a:pt x="510" y="323"/>
                  <a:pt x="493" y="329"/>
                </a:cubicBezTo>
                <a:cubicBezTo>
                  <a:pt x="485" y="331"/>
                  <a:pt x="488" y="324"/>
                  <a:pt x="473" y="333"/>
                </a:cubicBezTo>
                <a:cubicBezTo>
                  <a:pt x="484" y="323"/>
                  <a:pt x="484" y="323"/>
                  <a:pt x="484" y="323"/>
                </a:cubicBezTo>
                <a:cubicBezTo>
                  <a:pt x="471" y="334"/>
                  <a:pt x="479" y="323"/>
                  <a:pt x="468" y="330"/>
                </a:cubicBezTo>
                <a:cubicBezTo>
                  <a:pt x="474" y="329"/>
                  <a:pt x="474" y="329"/>
                  <a:pt x="474" y="329"/>
                </a:cubicBezTo>
                <a:cubicBezTo>
                  <a:pt x="467" y="334"/>
                  <a:pt x="464" y="335"/>
                  <a:pt x="460" y="336"/>
                </a:cubicBezTo>
                <a:cubicBezTo>
                  <a:pt x="467" y="336"/>
                  <a:pt x="467" y="336"/>
                  <a:pt x="467" y="336"/>
                </a:cubicBezTo>
                <a:cubicBezTo>
                  <a:pt x="464" y="338"/>
                  <a:pt x="458" y="343"/>
                  <a:pt x="456" y="342"/>
                </a:cubicBezTo>
                <a:cubicBezTo>
                  <a:pt x="456" y="343"/>
                  <a:pt x="456" y="344"/>
                  <a:pt x="456" y="344"/>
                </a:cubicBezTo>
                <a:cubicBezTo>
                  <a:pt x="455" y="344"/>
                  <a:pt x="453" y="345"/>
                  <a:pt x="449" y="348"/>
                </a:cubicBezTo>
                <a:cubicBezTo>
                  <a:pt x="452" y="347"/>
                  <a:pt x="453" y="345"/>
                  <a:pt x="454" y="346"/>
                </a:cubicBezTo>
                <a:cubicBezTo>
                  <a:pt x="437" y="357"/>
                  <a:pt x="453" y="352"/>
                  <a:pt x="442" y="359"/>
                </a:cubicBezTo>
                <a:cubicBezTo>
                  <a:pt x="445" y="359"/>
                  <a:pt x="442" y="361"/>
                  <a:pt x="439" y="364"/>
                </a:cubicBezTo>
                <a:cubicBezTo>
                  <a:pt x="436" y="359"/>
                  <a:pt x="416" y="372"/>
                  <a:pt x="409" y="374"/>
                </a:cubicBezTo>
                <a:cubicBezTo>
                  <a:pt x="409" y="374"/>
                  <a:pt x="409" y="374"/>
                  <a:pt x="409" y="374"/>
                </a:cubicBezTo>
                <a:cubicBezTo>
                  <a:pt x="394" y="381"/>
                  <a:pt x="394" y="381"/>
                  <a:pt x="394" y="381"/>
                </a:cubicBezTo>
                <a:cubicBezTo>
                  <a:pt x="397" y="380"/>
                  <a:pt x="395" y="383"/>
                  <a:pt x="392" y="387"/>
                </a:cubicBezTo>
                <a:cubicBezTo>
                  <a:pt x="392" y="386"/>
                  <a:pt x="392" y="386"/>
                  <a:pt x="392" y="386"/>
                </a:cubicBezTo>
                <a:cubicBezTo>
                  <a:pt x="388" y="390"/>
                  <a:pt x="401" y="388"/>
                  <a:pt x="387" y="396"/>
                </a:cubicBezTo>
                <a:cubicBezTo>
                  <a:pt x="380" y="399"/>
                  <a:pt x="380" y="399"/>
                  <a:pt x="380" y="399"/>
                </a:cubicBezTo>
                <a:cubicBezTo>
                  <a:pt x="381" y="398"/>
                  <a:pt x="381" y="400"/>
                  <a:pt x="380" y="401"/>
                </a:cubicBezTo>
                <a:cubicBezTo>
                  <a:pt x="372" y="405"/>
                  <a:pt x="372" y="405"/>
                  <a:pt x="372" y="405"/>
                </a:cubicBezTo>
                <a:cubicBezTo>
                  <a:pt x="366" y="417"/>
                  <a:pt x="351" y="417"/>
                  <a:pt x="341" y="429"/>
                </a:cubicBezTo>
                <a:cubicBezTo>
                  <a:pt x="344" y="426"/>
                  <a:pt x="350" y="422"/>
                  <a:pt x="348" y="425"/>
                </a:cubicBezTo>
                <a:cubicBezTo>
                  <a:pt x="347" y="427"/>
                  <a:pt x="343" y="430"/>
                  <a:pt x="340" y="430"/>
                </a:cubicBezTo>
                <a:cubicBezTo>
                  <a:pt x="341" y="431"/>
                  <a:pt x="341" y="431"/>
                  <a:pt x="341" y="431"/>
                </a:cubicBezTo>
                <a:cubicBezTo>
                  <a:pt x="316" y="446"/>
                  <a:pt x="316" y="446"/>
                  <a:pt x="316" y="446"/>
                </a:cubicBezTo>
                <a:cubicBezTo>
                  <a:pt x="319" y="446"/>
                  <a:pt x="332" y="436"/>
                  <a:pt x="328" y="442"/>
                </a:cubicBezTo>
                <a:cubicBezTo>
                  <a:pt x="326" y="447"/>
                  <a:pt x="318" y="450"/>
                  <a:pt x="314" y="453"/>
                </a:cubicBezTo>
                <a:cubicBezTo>
                  <a:pt x="313" y="452"/>
                  <a:pt x="320" y="444"/>
                  <a:pt x="312" y="450"/>
                </a:cubicBezTo>
                <a:cubicBezTo>
                  <a:pt x="312" y="451"/>
                  <a:pt x="306" y="459"/>
                  <a:pt x="310" y="457"/>
                </a:cubicBezTo>
                <a:cubicBezTo>
                  <a:pt x="301" y="462"/>
                  <a:pt x="289" y="471"/>
                  <a:pt x="281" y="474"/>
                </a:cubicBezTo>
                <a:cubicBezTo>
                  <a:pt x="279" y="477"/>
                  <a:pt x="283" y="474"/>
                  <a:pt x="284" y="474"/>
                </a:cubicBezTo>
                <a:cubicBezTo>
                  <a:pt x="284" y="473"/>
                  <a:pt x="284" y="473"/>
                  <a:pt x="284" y="473"/>
                </a:cubicBezTo>
                <a:cubicBezTo>
                  <a:pt x="289" y="469"/>
                  <a:pt x="288" y="475"/>
                  <a:pt x="296" y="466"/>
                </a:cubicBezTo>
                <a:cubicBezTo>
                  <a:pt x="300" y="469"/>
                  <a:pt x="284" y="478"/>
                  <a:pt x="276" y="486"/>
                </a:cubicBezTo>
                <a:cubicBezTo>
                  <a:pt x="291" y="478"/>
                  <a:pt x="291" y="478"/>
                  <a:pt x="291" y="478"/>
                </a:cubicBezTo>
                <a:cubicBezTo>
                  <a:pt x="275" y="501"/>
                  <a:pt x="242" y="521"/>
                  <a:pt x="223" y="540"/>
                </a:cubicBezTo>
                <a:cubicBezTo>
                  <a:pt x="227" y="533"/>
                  <a:pt x="233" y="530"/>
                  <a:pt x="230" y="527"/>
                </a:cubicBezTo>
                <a:cubicBezTo>
                  <a:pt x="216" y="538"/>
                  <a:pt x="218" y="537"/>
                  <a:pt x="206" y="548"/>
                </a:cubicBezTo>
                <a:cubicBezTo>
                  <a:pt x="207" y="548"/>
                  <a:pt x="207" y="548"/>
                  <a:pt x="207" y="548"/>
                </a:cubicBezTo>
                <a:cubicBezTo>
                  <a:pt x="202" y="555"/>
                  <a:pt x="191" y="561"/>
                  <a:pt x="189" y="568"/>
                </a:cubicBezTo>
                <a:cubicBezTo>
                  <a:pt x="194" y="567"/>
                  <a:pt x="197" y="557"/>
                  <a:pt x="200" y="560"/>
                </a:cubicBezTo>
                <a:cubicBezTo>
                  <a:pt x="185" y="576"/>
                  <a:pt x="185" y="576"/>
                  <a:pt x="185" y="576"/>
                </a:cubicBezTo>
                <a:cubicBezTo>
                  <a:pt x="192" y="573"/>
                  <a:pt x="200" y="560"/>
                  <a:pt x="206" y="555"/>
                </a:cubicBezTo>
                <a:cubicBezTo>
                  <a:pt x="210" y="551"/>
                  <a:pt x="197" y="563"/>
                  <a:pt x="197" y="559"/>
                </a:cubicBezTo>
                <a:cubicBezTo>
                  <a:pt x="212" y="545"/>
                  <a:pt x="217" y="544"/>
                  <a:pt x="227" y="540"/>
                </a:cubicBezTo>
                <a:cubicBezTo>
                  <a:pt x="233" y="538"/>
                  <a:pt x="223" y="548"/>
                  <a:pt x="220" y="551"/>
                </a:cubicBezTo>
                <a:cubicBezTo>
                  <a:pt x="208" y="556"/>
                  <a:pt x="193" y="568"/>
                  <a:pt x="181" y="584"/>
                </a:cubicBezTo>
                <a:cubicBezTo>
                  <a:pt x="176" y="594"/>
                  <a:pt x="176" y="594"/>
                  <a:pt x="176" y="594"/>
                </a:cubicBezTo>
                <a:cubicBezTo>
                  <a:pt x="168" y="600"/>
                  <a:pt x="166" y="592"/>
                  <a:pt x="154" y="606"/>
                </a:cubicBezTo>
                <a:cubicBezTo>
                  <a:pt x="160" y="604"/>
                  <a:pt x="160" y="604"/>
                  <a:pt x="160" y="604"/>
                </a:cubicBezTo>
                <a:cubicBezTo>
                  <a:pt x="158" y="607"/>
                  <a:pt x="156" y="609"/>
                  <a:pt x="155" y="611"/>
                </a:cubicBezTo>
                <a:cubicBezTo>
                  <a:pt x="162" y="606"/>
                  <a:pt x="169" y="602"/>
                  <a:pt x="175" y="598"/>
                </a:cubicBezTo>
                <a:cubicBezTo>
                  <a:pt x="172" y="609"/>
                  <a:pt x="153" y="618"/>
                  <a:pt x="143" y="628"/>
                </a:cubicBezTo>
                <a:cubicBezTo>
                  <a:pt x="144" y="628"/>
                  <a:pt x="148" y="624"/>
                  <a:pt x="150" y="624"/>
                </a:cubicBezTo>
                <a:cubicBezTo>
                  <a:pt x="136" y="642"/>
                  <a:pt x="117" y="656"/>
                  <a:pt x="105" y="669"/>
                </a:cubicBezTo>
                <a:cubicBezTo>
                  <a:pt x="103" y="676"/>
                  <a:pt x="115" y="658"/>
                  <a:pt x="116" y="663"/>
                </a:cubicBezTo>
                <a:cubicBezTo>
                  <a:pt x="109" y="669"/>
                  <a:pt x="105" y="679"/>
                  <a:pt x="101" y="679"/>
                </a:cubicBezTo>
                <a:cubicBezTo>
                  <a:pt x="107" y="679"/>
                  <a:pt x="89" y="696"/>
                  <a:pt x="103" y="685"/>
                </a:cubicBezTo>
                <a:cubicBezTo>
                  <a:pt x="85" y="712"/>
                  <a:pt x="61" y="738"/>
                  <a:pt x="41" y="764"/>
                </a:cubicBezTo>
                <a:cubicBezTo>
                  <a:pt x="43" y="764"/>
                  <a:pt x="44" y="764"/>
                  <a:pt x="44" y="766"/>
                </a:cubicBezTo>
                <a:cubicBezTo>
                  <a:pt x="50" y="757"/>
                  <a:pt x="60" y="744"/>
                  <a:pt x="66" y="741"/>
                </a:cubicBezTo>
                <a:cubicBezTo>
                  <a:pt x="64" y="748"/>
                  <a:pt x="54" y="753"/>
                  <a:pt x="54" y="756"/>
                </a:cubicBezTo>
                <a:cubicBezTo>
                  <a:pt x="57" y="753"/>
                  <a:pt x="61" y="747"/>
                  <a:pt x="63" y="748"/>
                </a:cubicBezTo>
                <a:cubicBezTo>
                  <a:pt x="60" y="757"/>
                  <a:pt x="54" y="760"/>
                  <a:pt x="50" y="765"/>
                </a:cubicBezTo>
                <a:cubicBezTo>
                  <a:pt x="51" y="762"/>
                  <a:pt x="51" y="762"/>
                  <a:pt x="51" y="762"/>
                </a:cubicBezTo>
                <a:cubicBezTo>
                  <a:pt x="37" y="777"/>
                  <a:pt x="38" y="767"/>
                  <a:pt x="27" y="786"/>
                </a:cubicBezTo>
                <a:cubicBezTo>
                  <a:pt x="26" y="795"/>
                  <a:pt x="29" y="787"/>
                  <a:pt x="32" y="789"/>
                </a:cubicBezTo>
                <a:cubicBezTo>
                  <a:pt x="28" y="793"/>
                  <a:pt x="23" y="809"/>
                  <a:pt x="17" y="812"/>
                </a:cubicBezTo>
                <a:cubicBezTo>
                  <a:pt x="24" y="800"/>
                  <a:pt x="24" y="800"/>
                  <a:pt x="24" y="800"/>
                </a:cubicBezTo>
                <a:cubicBezTo>
                  <a:pt x="18" y="808"/>
                  <a:pt x="14" y="816"/>
                  <a:pt x="10" y="821"/>
                </a:cubicBezTo>
                <a:cubicBezTo>
                  <a:pt x="11" y="820"/>
                  <a:pt x="12" y="820"/>
                  <a:pt x="13" y="819"/>
                </a:cubicBezTo>
                <a:cubicBezTo>
                  <a:pt x="8" y="825"/>
                  <a:pt x="4" y="833"/>
                  <a:pt x="0" y="835"/>
                </a:cubicBezTo>
                <a:cubicBezTo>
                  <a:pt x="2" y="839"/>
                  <a:pt x="2" y="839"/>
                  <a:pt x="2" y="839"/>
                </a:cubicBezTo>
                <a:cubicBezTo>
                  <a:pt x="3" y="834"/>
                  <a:pt x="9" y="822"/>
                  <a:pt x="12" y="822"/>
                </a:cubicBezTo>
                <a:cubicBezTo>
                  <a:pt x="14" y="824"/>
                  <a:pt x="6" y="835"/>
                  <a:pt x="3" y="840"/>
                </a:cubicBezTo>
                <a:cubicBezTo>
                  <a:pt x="17" y="818"/>
                  <a:pt x="22" y="821"/>
                  <a:pt x="31" y="801"/>
                </a:cubicBezTo>
                <a:cubicBezTo>
                  <a:pt x="28" y="803"/>
                  <a:pt x="28" y="803"/>
                  <a:pt x="28" y="803"/>
                </a:cubicBezTo>
                <a:cubicBezTo>
                  <a:pt x="33" y="790"/>
                  <a:pt x="43" y="781"/>
                  <a:pt x="50" y="771"/>
                </a:cubicBezTo>
                <a:cubicBezTo>
                  <a:pt x="49" y="774"/>
                  <a:pt x="49" y="775"/>
                  <a:pt x="51" y="774"/>
                </a:cubicBezTo>
                <a:cubicBezTo>
                  <a:pt x="63" y="751"/>
                  <a:pt x="79" y="730"/>
                  <a:pt x="95" y="705"/>
                </a:cubicBezTo>
                <a:cubicBezTo>
                  <a:pt x="104" y="700"/>
                  <a:pt x="104" y="700"/>
                  <a:pt x="104" y="700"/>
                </a:cubicBezTo>
                <a:cubicBezTo>
                  <a:pt x="102" y="698"/>
                  <a:pt x="102" y="698"/>
                  <a:pt x="102" y="698"/>
                </a:cubicBezTo>
                <a:cubicBezTo>
                  <a:pt x="110" y="686"/>
                  <a:pt x="107" y="698"/>
                  <a:pt x="112" y="690"/>
                </a:cubicBezTo>
                <a:cubicBezTo>
                  <a:pt x="110" y="693"/>
                  <a:pt x="110" y="692"/>
                  <a:pt x="109" y="693"/>
                </a:cubicBezTo>
                <a:cubicBezTo>
                  <a:pt x="122" y="681"/>
                  <a:pt x="113" y="684"/>
                  <a:pt x="119" y="677"/>
                </a:cubicBezTo>
                <a:cubicBezTo>
                  <a:pt x="114" y="678"/>
                  <a:pt x="107" y="691"/>
                  <a:pt x="107" y="685"/>
                </a:cubicBezTo>
                <a:cubicBezTo>
                  <a:pt x="120" y="673"/>
                  <a:pt x="135" y="652"/>
                  <a:pt x="142" y="654"/>
                </a:cubicBezTo>
                <a:cubicBezTo>
                  <a:pt x="160" y="628"/>
                  <a:pt x="189" y="602"/>
                  <a:pt x="207" y="583"/>
                </a:cubicBezTo>
                <a:cubicBezTo>
                  <a:pt x="209" y="580"/>
                  <a:pt x="205" y="584"/>
                  <a:pt x="206" y="583"/>
                </a:cubicBezTo>
                <a:cubicBezTo>
                  <a:pt x="215" y="578"/>
                  <a:pt x="228" y="556"/>
                  <a:pt x="231" y="558"/>
                </a:cubicBezTo>
                <a:cubicBezTo>
                  <a:pt x="234" y="554"/>
                  <a:pt x="233" y="551"/>
                  <a:pt x="234" y="549"/>
                </a:cubicBezTo>
                <a:cubicBezTo>
                  <a:pt x="240" y="546"/>
                  <a:pt x="246" y="541"/>
                  <a:pt x="252" y="535"/>
                </a:cubicBezTo>
                <a:cubicBezTo>
                  <a:pt x="247" y="539"/>
                  <a:pt x="247" y="539"/>
                  <a:pt x="247" y="539"/>
                </a:cubicBezTo>
                <a:cubicBezTo>
                  <a:pt x="248" y="538"/>
                  <a:pt x="248" y="538"/>
                  <a:pt x="248" y="538"/>
                </a:cubicBezTo>
                <a:cubicBezTo>
                  <a:pt x="255" y="533"/>
                  <a:pt x="255" y="533"/>
                  <a:pt x="255" y="533"/>
                </a:cubicBezTo>
                <a:cubicBezTo>
                  <a:pt x="255" y="533"/>
                  <a:pt x="255" y="533"/>
                  <a:pt x="255" y="533"/>
                </a:cubicBezTo>
                <a:cubicBezTo>
                  <a:pt x="271" y="519"/>
                  <a:pt x="288" y="502"/>
                  <a:pt x="305" y="492"/>
                </a:cubicBezTo>
                <a:cubicBezTo>
                  <a:pt x="296" y="498"/>
                  <a:pt x="305" y="487"/>
                  <a:pt x="300" y="490"/>
                </a:cubicBezTo>
                <a:cubicBezTo>
                  <a:pt x="311" y="487"/>
                  <a:pt x="329" y="472"/>
                  <a:pt x="343" y="460"/>
                </a:cubicBezTo>
                <a:cubicBezTo>
                  <a:pt x="342" y="459"/>
                  <a:pt x="343" y="457"/>
                  <a:pt x="340" y="458"/>
                </a:cubicBezTo>
                <a:cubicBezTo>
                  <a:pt x="350" y="453"/>
                  <a:pt x="350" y="453"/>
                  <a:pt x="350" y="453"/>
                </a:cubicBezTo>
                <a:cubicBezTo>
                  <a:pt x="348" y="453"/>
                  <a:pt x="348" y="453"/>
                  <a:pt x="348" y="453"/>
                </a:cubicBezTo>
                <a:cubicBezTo>
                  <a:pt x="363" y="440"/>
                  <a:pt x="384" y="431"/>
                  <a:pt x="393" y="421"/>
                </a:cubicBezTo>
                <a:cubicBezTo>
                  <a:pt x="386" y="426"/>
                  <a:pt x="385" y="425"/>
                  <a:pt x="383" y="424"/>
                </a:cubicBezTo>
                <a:cubicBezTo>
                  <a:pt x="395" y="415"/>
                  <a:pt x="405" y="407"/>
                  <a:pt x="420" y="399"/>
                </a:cubicBezTo>
                <a:cubicBezTo>
                  <a:pt x="419" y="399"/>
                  <a:pt x="418" y="399"/>
                  <a:pt x="418" y="399"/>
                </a:cubicBezTo>
                <a:cubicBezTo>
                  <a:pt x="421" y="396"/>
                  <a:pt x="426" y="394"/>
                  <a:pt x="430" y="392"/>
                </a:cubicBezTo>
                <a:cubicBezTo>
                  <a:pt x="429" y="389"/>
                  <a:pt x="429" y="389"/>
                  <a:pt x="429" y="389"/>
                </a:cubicBezTo>
                <a:cubicBezTo>
                  <a:pt x="436" y="385"/>
                  <a:pt x="445" y="378"/>
                  <a:pt x="454" y="374"/>
                </a:cubicBezTo>
                <a:cubicBezTo>
                  <a:pt x="456" y="369"/>
                  <a:pt x="476" y="363"/>
                  <a:pt x="485" y="355"/>
                </a:cubicBezTo>
                <a:cubicBezTo>
                  <a:pt x="489" y="353"/>
                  <a:pt x="475" y="358"/>
                  <a:pt x="485" y="351"/>
                </a:cubicBezTo>
                <a:cubicBezTo>
                  <a:pt x="490" y="355"/>
                  <a:pt x="499" y="342"/>
                  <a:pt x="503" y="347"/>
                </a:cubicBezTo>
                <a:cubicBezTo>
                  <a:pt x="511" y="339"/>
                  <a:pt x="511" y="339"/>
                  <a:pt x="511" y="339"/>
                </a:cubicBezTo>
                <a:cubicBezTo>
                  <a:pt x="515" y="341"/>
                  <a:pt x="515" y="341"/>
                  <a:pt x="515" y="341"/>
                </a:cubicBezTo>
                <a:cubicBezTo>
                  <a:pt x="519" y="331"/>
                  <a:pt x="528" y="335"/>
                  <a:pt x="539" y="326"/>
                </a:cubicBezTo>
                <a:cubicBezTo>
                  <a:pt x="538" y="326"/>
                  <a:pt x="536" y="327"/>
                  <a:pt x="537" y="326"/>
                </a:cubicBezTo>
                <a:cubicBezTo>
                  <a:pt x="541" y="324"/>
                  <a:pt x="550" y="319"/>
                  <a:pt x="544" y="325"/>
                </a:cubicBezTo>
                <a:cubicBezTo>
                  <a:pt x="550" y="321"/>
                  <a:pt x="572" y="309"/>
                  <a:pt x="561" y="312"/>
                </a:cubicBezTo>
                <a:cubicBezTo>
                  <a:pt x="562" y="313"/>
                  <a:pt x="553" y="317"/>
                  <a:pt x="549" y="319"/>
                </a:cubicBezTo>
                <a:cubicBezTo>
                  <a:pt x="548" y="316"/>
                  <a:pt x="558" y="312"/>
                  <a:pt x="558" y="308"/>
                </a:cubicBezTo>
                <a:cubicBezTo>
                  <a:pt x="559" y="308"/>
                  <a:pt x="560" y="307"/>
                  <a:pt x="562" y="307"/>
                </a:cubicBezTo>
                <a:cubicBezTo>
                  <a:pt x="562" y="305"/>
                  <a:pt x="562" y="305"/>
                  <a:pt x="562" y="305"/>
                </a:cubicBezTo>
                <a:cubicBezTo>
                  <a:pt x="575" y="300"/>
                  <a:pt x="586" y="291"/>
                  <a:pt x="597" y="290"/>
                </a:cubicBezTo>
                <a:cubicBezTo>
                  <a:pt x="597" y="289"/>
                  <a:pt x="599" y="287"/>
                  <a:pt x="603" y="285"/>
                </a:cubicBezTo>
                <a:cubicBezTo>
                  <a:pt x="605" y="288"/>
                  <a:pt x="605" y="288"/>
                  <a:pt x="605" y="288"/>
                </a:cubicBezTo>
                <a:cubicBezTo>
                  <a:pt x="618" y="280"/>
                  <a:pt x="618" y="280"/>
                  <a:pt x="618" y="280"/>
                </a:cubicBezTo>
                <a:cubicBezTo>
                  <a:pt x="609" y="279"/>
                  <a:pt x="609" y="279"/>
                  <a:pt x="609" y="279"/>
                </a:cubicBezTo>
                <a:cubicBezTo>
                  <a:pt x="623" y="271"/>
                  <a:pt x="635" y="270"/>
                  <a:pt x="647" y="264"/>
                </a:cubicBezTo>
                <a:cubicBezTo>
                  <a:pt x="647" y="258"/>
                  <a:pt x="671" y="254"/>
                  <a:pt x="679" y="244"/>
                </a:cubicBezTo>
                <a:cubicBezTo>
                  <a:pt x="669" y="248"/>
                  <a:pt x="669" y="248"/>
                  <a:pt x="669" y="248"/>
                </a:cubicBezTo>
                <a:cubicBezTo>
                  <a:pt x="689" y="238"/>
                  <a:pt x="690" y="234"/>
                  <a:pt x="709" y="226"/>
                </a:cubicBezTo>
                <a:cubicBezTo>
                  <a:pt x="695" y="236"/>
                  <a:pt x="694" y="235"/>
                  <a:pt x="674" y="251"/>
                </a:cubicBezTo>
                <a:cubicBezTo>
                  <a:pt x="695" y="237"/>
                  <a:pt x="714" y="233"/>
                  <a:pt x="734" y="220"/>
                </a:cubicBezTo>
                <a:cubicBezTo>
                  <a:pt x="732" y="219"/>
                  <a:pt x="726" y="221"/>
                  <a:pt x="731" y="217"/>
                </a:cubicBezTo>
                <a:cubicBezTo>
                  <a:pt x="736" y="218"/>
                  <a:pt x="750" y="208"/>
                  <a:pt x="749" y="212"/>
                </a:cubicBezTo>
                <a:cubicBezTo>
                  <a:pt x="755" y="208"/>
                  <a:pt x="754" y="205"/>
                  <a:pt x="758" y="202"/>
                </a:cubicBezTo>
                <a:cubicBezTo>
                  <a:pt x="782" y="196"/>
                  <a:pt x="782" y="196"/>
                  <a:pt x="782" y="196"/>
                </a:cubicBezTo>
                <a:cubicBezTo>
                  <a:pt x="781" y="195"/>
                  <a:pt x="781" y="195"/>
                  <a:pt x="781" y="195"/>
                </a:cubicBezTo>
                <a:cubicBezTo>
                  <a:pt x="815" y="171"/>
                  <a:pt x="853" y="168"/>
                  <a:pt x="890" y="149"/>
                </a:cubicBezTo>
                <a:cubicBezTo>
                  <a:pt x="889" y="148"/>
                  <a:pt x="889" y="148"/>
                  <a:pt x="889" y="148"/>
                </a:cubicBezTo>
                <a:cubicBezTo>
                  <a:pt x="899" y="146"/>
                  <a:pt x="899" y="146"/>
                  <a:pt x="899" y="146"/>
                </a:cubicBezTo>
                <a:cubicBezTo>
                  <a:pt x="891" y="148"/>
                  <a:pt x="902" y="143"/>
                  <a:pt x="902" y="141"/>
                </a:cubicBezTo>
                <a:cubicBezTo>
                  <a:pt x="928" y="135"/>
                  <a:pt x="928" y="135"/>
                  <a:pt x="928" y="135"/>
                </a:cubicBezTo>
                <a:cubicBezTo>
                  <a:pt x="928" y="133"/>
                  <a:pt x="925" y="130"/>
                  <a:pt x="919" y="134"/>
                </a:cubicBezTo>
                <a:close/>
                <a:moveTo>
                  <a:pt x="603" y="284"/>
                </a:moveTo>
                <a:cubicBezTo>
                  <a:pt x="598" y="287"/>
                  <a:pt x="598" y="287"/>
                  <a:pt x="598" y="287"/>
                </a:cubicBezTo>
                <a:cubicBezTo>
                  <a:pt x="597" y="288"/>
                  <a:pt x="596" y="288"/>
                  <a:pt x="594" y="289"/>
                </a:cubicBezTo>
                <a:cubicBezTo>
                  <a:pt x="598" y="287"/>
                  <a:pt x="598" y="287"/>
                  <a:pt x="598" y="287"/>
                </a:cubicBezTo>
                <a:cubicBezTo>
                  <a:pt x="600" y="285"/>
                  <a:pt x="602" y="282"/>
                  <a:pt x="603" y="284"/>
                </a:cubicBezTo>
                <a:close/>
                <a:moveTo>
                  <a:pt x="150" y="641"/>
                </a:moveTo>
                <a:cubicBezTo>
                  <a:pt x="147" y="642"/>
                  <a:pt x="153" y="638"/>
                  <a:pt x="154" y="636"/>
                </a:cubicBezTo>
                <a:cubicBezTo>
                  <a:pt x="147" y="643"/>
                  <a:pt x="147" y="643"/>
                  <a:pt x="147" y="643"/>
                </a:cubicBezTo>
                <a:cubicBezTo>
                  <a:pt x="147" y="645"/>
                  <a:pt x="149" y="642"/>
                  <a:pt x="150" y="641"/>
                </a:cubicBezTo>
                <a:close/>
                <a:moveTo>
                  <a:pt x="592" y="265"/>
                </a:moveTo>
                <a:cubicBezTo>
                  <a:pt x="594" y="261"/>
                  <a:pt x="594" y="261"/>
                  <a:pt x="594" y="261"/>
                </a:cubicBezTo>
                <a:cubicBezTo>
                  <a:pt x="599" y="261"/>
                  <a:pt x="599" y="261"/>
                  <a:pt x="599" y="261"/>
                </a:cubicBezTo>
                <a:lnTo>
                  <a:pt x="592" y="265"/>
                </a:lnTo>
                <a:close/>
                <a:moveTo>
                  <a:pt x="671" y="222"/>
                </a:moveTo>
                <a:cubicBezTo>
                  <a:pt x="663" y="225"/>
                  <a:pt x="663" y="225"/>
                  <a:pt x="663" y="225"/>
                </a:cubicBezTo>
                <a:cubicBezTo>
                  <a:pt x="663" y="224"/>
                  <a:pt x="663" y="224"/>
                  <a:pt x="663" y="224"/>
                </a:cubicBezTo>
                <a:cubicBezTo>
                  <a:pt x="672" y="221"/>
                  <a:pt x="672" y="221"/>
                  <a:pt x="672" y="221"/>
                </a:cubicBezTo>
                <a:lnTo>
                  <a:pt x="671" y="222"/>
                </a:lnTo>
                <a:close/>
                <a:moveTo>
                  <a:pt x="769" y="193"/>
                </a:moveTo>
                <a:cubicBezTo>
                  <a:pt x="767" y="194"/>
                  <a:pt x="767" y="194"/>
                  <a:pt x="767" y="194"/>
                </a:cubicBezTo>
                <a:cubicBezTo>
                  <a:pt x="769" y="193"/>
                  <a:pt x="769" y="193"/>
                  <a:pt x="769" y="193"/>
                </a:cubicBezTo>
                <a:cubicBezTo>
                  <a:pt x="776" y="192"/>
                  <a:pt x="776" y="187"/>
                  <a:pt x="783" y="188"/>
                </a:cubicBezTo>
                <a:cubicBezTo>
                  <a:pt x="778" y="194"/>
                  <a:pt x="773" y="193"/>
                  <a:pt x="769" y="193"/>
                </a:cubicBezTo>
                <a:close/>
                <a:moveTo>
                  <a:pt x="629" y="265"/>
                </a:moveTo>
                <a:cubicBezTo>
                  <a:pt x="626" y="266"/>
                  <a:pt x="625" y="267"/>
                  <a:pt x="623" y="268"/>
                </a:cubicBezTo>
                <a:cubicBezTo>
                  <a:pt x="625" y="269"/>
                  <a:pt x="631" y="267"/>
                  <a:pt x="627" y="270"/>
                </a:cubicBezTo>
                <a:cubicBezTo>
                  <a:pt x="624" y="270"/>
                  <a:pt x="615" y="275"/>
                  <a:pt x="614" y="273"/>
                </a:cubicBezTo>
                <a:cubicBezTo>
                  <a:pt x="623" y="271"/>
                  <a:pt x="625" y="262"/>
                  <a:pt x="629" y="265"/>
                </a:cubicBezTo>
                <a:close/>
                <a:moveTo>
                  <a:pt x="449" y="375"/>
                </a:moveTo>
                <a:cubicBezTo>
                  <a:pt x="451" y="374"/>
                  <a:pt x="451" y="374"/>
                  <a:pt x="451" y="374"/>
                </a:cubicBezTo>
                <a:cubicBezTo>
                  <a:pt x="443" y="377"/>
                  <a:pt x="443" y="377"/>
                  <a:pt x="443" y="377"/>
                </a:cubicBezTo>
                <a:lnTo>
                  <a:pt x="449" y="375"/>
                </a:lnTo>
                <a:close/>
                <a:moveTo>
                  <a:pt x="417" y="396"/>
                </a:moveTo>
                <a:cubicBezTo>
                  <a:pt x="412" y="396"/>
                  <a:pt x="402" y="403"/>
                  <a:pt x="396" y="408"/>
                </a:cubicBezTo>
                <a:cubicBezTo>
                  <a:pt x="395" y="411"/>
                  <a:pt x="404" y="408"/>
                  <a:pt x="411" y="402"/>
                </a:cubicBezTo>
                <a:cubicBezTo>
                  <a:pt x="421" y="398"/>
                  <a:pt x="412" y="397"/>
                  <a:pt x="417" y="396"/>
                </a:cubicBezTo>
                <a:close/>
                <a:moveTo>
                  <a:pt x="687" y="229"/>
                </a:moveTo>
                <a:cubicBezTo>
                  <a:pt x="684" y="228"/>
                  <a:pt x="684" y="228"/>
                  <a:pt x="684" y="228"/>
                </a:cubicBezTo>
                <a:cubicBezTo>
                  <a:pt x="686" y="227"/>
                  <a:pt x="686" y="227"/>
                  <a:pt x="686" y="227"/>
                </a:cubicBezTo>
                <a:cubicBezTo>
                  <a:pt x="678" y="230"/>
                  <a:pt x="678" y="230"/>
                  <a:pt x="678" y="230"/>
                </a:cubicBezTo>
                <a:cubicBezTo>
                  <a:pt x="687" y="222"/>
                  <a:pt x="697" y="223"/>
                  <a:pt x="702" y="221"/>
                </a:cubicBezTo>
                <a:cubicBezTo>
                  <a:pt x="698" y="223"/>
                  <a:pt x="683" y="225"/>
                  <a:pt x="687" y="229"/>
                </a:cubicBezTo>
                <a:close/>
                <a:moveTo>
                  <a:pt x="351" y="444"/>
                </a:moveTo>
                <a:cubicBezTo>
                  <a:pt x="344" y="448"/>
                  <a:pt x="331" y="455"/>
                  <a:pt x="331" y="453"/>
                </a:cubicBezTo>
                <a:cubicBezTo>
                  <a:pt x="333" y="456"/>
                  <a:pt x="343" y="450"/>
                  <a:pt x="346" y="448"/>
                </a:cubicBezTo>
                <a:cubicBezTo>
                  <a:pt x="347" y="446"/>
                  <a:pt x="349" y="445"/>
                  <a:pt x="351" y="444"/>
                </a:cubicBezTo>
                <a:close/>
                <a:moveTo>
                  <a:pt x="347" y="438"/>
                </a:moveTo>
                <a:cubicBezTo>
                  <a:pt x="357" y="432"/>
                  <a:pt x="359" y="433"/>
                  <a:pt x="369" y="430"/>
                </a:cubicBezTo>
                <a:cubicBezTo>
                  <a:pt x="360" y="439"/>
                  <a:pt x="355" y="437"/>
                  <a:pt x="355" y="434"/>
                </a:cubicBezTo>
                <a:cubicBezTo>
                  <a:pt x="347" y="438"/>
                  <a:pt x="350" y="439"/>
                  <a:pt x="347" y="442"/>
                </a:cubicBezTo>
                <a:lnTo>
                  <a:pt x="347" y="438"/>
                </a:lnTo>
                <a:close/>
                <a:moveTo>
                  <a:pt x="363" y="439"/>
                </a:moveTo>
                <a:cubicBezTo>
                  <a:pt x="367" y="436"/>
                  <a:pt x="367" y="436"/>
                  <a:pt x="367" y="436"/>
                </a:cubicBezTo>
                <a:cubicBezTo>
                  <a:pt x="370" y="431"/>
                  <a:pt x="369" y="427"/>
                  <a:pt x="378" y="425"/>
                </a:cubicBezTo>
                <a:cubicBezTo>
                  <a:pt x="367" y="436"/>
                  <a:pt x="367" y="436"/>
                  <a:pt x="367" y="436"/>
                </a:cubicBezTo>
                <a:cubicBezTo>
                  <a:pt x="366" y="437"/>
                  <a:pt x="365" y="438"/>
                  <a:pt x="363" y="439"/>
                </a:cubicBezTo>
                <a:close/>
                <a:moveTo>
                  <a:pt x="287" y="503"/>
                </a:moveTo>
                <a:cubicBezTo>
                  <a:pt x="292" y="500"/>
                  <a:pt x="292" y="500"/>
                  <a:pt x="292" y="500"/>
                </a:cubicBezTo>
                <a:cubicBezTo>
                  <a:pt x="288" y="503"/>
                  <a:pt x="287" y="503"/>
                  <a:pt x="287" y="503"/>
                </a:cubicBezTo>
                <a:cubicBezTo>
                  <a:pt x="283" y="504"/>
                  <a:pt x="283" y="504"/>
                  <a:pt x="283" y="504"/>
                </a:cubicBezTo>
                <a:cubicBezTo>
                  <a:pt x="290" y="496"/>
                  <a:pt x="287" y="501"/>
                  <a:pt x="287" y="503"/>
                </a:cubicBezTo>
                <a:close/>
                <a:moveTo>
                  <a:pt x="344" y="453"/>
                </a:moveTo>
                <a:cubicBezTo>
                  <a:pt x="355" y="444"/>
                  <a:pt x="355" y="444"/>
                  <a:pt x="355" y="444"/>
                </a:cubicBezTo>
                <a:cubicBezTo>
                  <a:pt x="354" y="443"/>
                  <a:pt x="347" y="450"/>
                  <a:pt x="344" y="453"/>
                </a:cubicBezTo>
                <a:close/>
                <a:moveTo>
                  <a:pt x="287" y="498"/>
                </a:moveTo>
                <a:cubicBezTo>
                  <a:pt x="292" y="494"/>
                  <a:pt x="303" y="483"/>
                  <a:pt x="301" y="485"/>
                </a:cubicBezTo>
                <a:cubicBezTo>
                  <a:pt x="302" y="487"/>
                  <a:pt x="291" y="496"/>
                  <a:pt x="287" y="498"/>
                </a:cubicBezTo>
                <a:close/>
                <a:moveTo>
                  <a:pt x="77" y="723"/>
                </a:moveTo>
                <a:cubicBezTo>
                  <a:pt x="82" y="716"/>
                  <a:pt x="82" y="716"/>
                  <a:pt x="82" y="716"/>
                </a:cubicBezTo>
                <a:cubicBezTo>
                  <a:pt x="82" y="721"/>
                  <a:pt x="82" y="721"/>
                  <a:pt x="82" y="721"/>
                </a:cubicBezTo>
                <a:lnTo>
                  <a:pt x="77" y="723"/>
                </a:lnTo>
                <a:close/>
                <a:moveTo>
                  <a:pt x="138" y="640"/>
                </a:moveTo>
                <a:cubicBezTo>
                  <a:pt x="138" y="642"/>
                  <a:pt x="138" y="642"/>
                  <a:pt x="138" y="642"/>
                </a:cubicBezTo>
                <a:cubicBezTo>
                  <a:pt x="135" y="646"/>
                  <a:pt x="135" y="646"/>
                  <a:pt x="135" y="646"/>
                </a:cubicBezTo>
                <a:lnTo>
                  <a:pt x="138" y="640"/>
                </a:lnTo>
                <a:close/>
                <a:moveTo>
                  <a:pt x="203" y="569"/>
                </a:moveTo>
                <a:cubicBezTo>
                  <a:pt x="203" y="569"/>
                  <a:pt x="203" y="570"/>
                  <a:pt x="204" y="569"/>
                </a:cubicBezTo>
                <a:cubicBezTo>
                  <a:pt x="205" y="569"/>
                  <a:pt x="207" y="568"/>
                  <a:pt x="207" y="568"/>
                </a:cubicBezTo>
                <a:cubicBezTo>
                  <a:pt x="207" y="569"/>
                  <a:pt x="205" y="569"/>
                  <a:pt x="204" y="569"/>
                </a:cubicBezTo>
                <a:cubicBezTo>
                  <a:pt x="201" y="572"/>
                  <a:pt x="198" y="576"/>
                  <a:pt x="196" y="579"/>
                </a:cubicBezTo>
                <a:cubicBezTo>
                  <a:pt x="198" y="578"/>
                  <a:pt x="202" y="574"/>
                  <a:pt x="204" y="573"/>
                </a:cubicBezTo>
                <a:cubicBezTo>
                  <a:pt x="201" y="582"/>
                  <a:pt x="180" y="589"/>
                  <a:pt x="191" y="591"/>
                </a:cubicBezTo>
                <a:cubicBezTo>
                  <a:pt x="187" y="593"/>
                  <a:pt x="177" y="601"/>
                  <a:pt x="179" y="597"/>
                </a:cubicBezTo>
                <a:cubicBezTo>
                  <a:pt x="186" y="590"/>
                  <a:pt x="199" y="575"/>
                  <a:pt x="203" y="569"/>
                </a:cubicBezTo>
                <a:cubicBezTo>
                  <a:pt x="202" y="568"/>
                  <a:pt x="203" y="567"/>
                  <a:pt x="204" y="566"/>
                </a:cubicBezTo>
                <a:cubicBezTo>
                  <a:pt x="204" y="566"/>
                  <a:pt x="203" y="567"/>
                  <a:pt x="203" y="569"/>
                </a:cubicBezTo>
                <a:close/>
                <a:moveTo>
                  <a:pt x="295" y="478"/>
                </a:moveTo>
                <a:cubicBezTo>
                  <a:pt x="298" y="476"/>
                  <a:pt x="299" y="475"/>
                  <a:pt x="300" y="475"/>
                </a:cubicBezTo>
                <a:cubicBezTo>
                  <a:pt x="303" y="474"/>
                  <a:pt x="305" y="473"/>
                  <a:pt x="305" y="474"/>
                </a:cubicBezTo>
                <a:cubicBezTo>
                  <a:pt x="299" y="478"/>
                  <a:pt x="302" y="475"/>
                  <a:pt x="300" y="475"/>
                </a:cubicBezTo>
                <a:cubicBezTo>
                  <a:pt x="298" y="476"/>
                  <a:pt x="297" y="477"/>
                  <a:pt x="295" y="478"/>
                </a:cubicBezTo>
                <a:close/>
                <a:moveTo>
                  <a:pt x="312" y="463"/>
                </a:moveTo>
                <a:cubicBezTo>
                  <a:pt x="302" y="469"/>
                  <a:pt x="302" y="469"/>
                  <a:pt x="302" y="469"/>
                </a:cubicBezTo>
                <a:cubicBezTo>
                  <a:pt x="308" y="467"/>
                  <a:pt x="308" y="467"/>
                  <a:pt x="308" y="467"/>
                </a:cubicBezTo>
                <a:cubicBezTo>
                  <a:pt x="292" y="476"/>
                  <a:pt x="292" y="476"/>
                  <a:pt x="292" y="476"/>
                </a:cubicBezTo>
                <a:cubicBezTo>
                  <a:pt x="298" y="468"/>
                  <a:pt x="309" y="462"/>
                  <a:pt x="312" y="463"/>
                </a:cubicBezTo>
                <a:close/>
                <a:moveTo>
                  <a:pt x="314" y="459"/>
                </a:moveTo>
                <a:cubicBezTo>
                  <a:pt x="317" y="459"/>
                  <a:pt x="317" y="459"/>
                  <a:pt x="317" y="459"/>
                </a:cubicBezTo>
                <a:cubicBezTo>
                  <a:pt x="313" y="460"/>
                  <a:pt x="313" y="460"/>
                  <a:pt x="313" y="460"/>
                </a:cubicBezTo>
                <a:cubicBezTo>
                  <a:pt x="314" y="459"/>
                  <a:pt x="314" y="459"/>
                  <a:pt x="314" y="459"/>
                </a:cubicBezTo>
                <a:cubicBezTo>
                  <a:pt x="313" y="459"/>
                  <a:pt x="313" y="459"/>
                  <a:pt x="313" y="459"/>
                </a:cubicBezTo>
                <a:cubicBezTo>
                  <a:pt x="329" y="447"/>
                  <a:pt x="329" y="447"/>
                  <a:pt x="329" y="447"/>
                </a:cubicBezTo>
                <a:lnTo>
                  <a:pt x="314" y="459"/>
                </a:lnTo>
                <a:close/>
                <a:moveTo>
                  <a:pt x="480" y="341"/>
                </a:moveTo>
                <a:cubicBezTo>
                  <a:pt x="482" y="330"/>
                  <a:pt x="463" y="346"/>
                  <a:pt x="457" y="345"/>
                </a:cubicBezTo>
                <a:cubicBezTo>
                  <a:pt x="458" y="348"/>
                  <a:pt x="454" y="355"/>
                  <a:pt x="470" y="344"/>
                </a:cubicBezTo>
                <a:cubicBezTo>
                  <a:pt x="458" y="356"/>
                  <a:pt x="459" y="346"/>
                  <a:pt x="454" y="357"/>
                </a:cubicBezTo>
                <a:cubicBezTo>
                  <a:pt x="460" y="352"/>
                  <a:pt x="469" y="348"/>
                  <a:pt x="471" y="348"/>
                </a:cubicBezTo>
                <a:cubicBezTo>
                  <a:pt x="463" y="353"/>
                  <a:pt x="463" y="353"/>
                  <a:pt x="463" y="353"/>
                </a:cubicBezTo>
                <a:cubicBezTo>
                  <a:pt x="470" y="354"/>
                  <a:pt x="474" y="343"/>
                  <a:pt x="480" y="341"/>
                </a:cubicBezTo>
                <a:close/>
                <a:moveTo>
                  <a:pt x="566" y="285"/>
                </a:moveTo>
                <a:cubicBezTo>
                  <a:pt x="577" y="279"/>
                  <a:pt x="577" y="279"/>
                  <a:pt x="577" y="279"/>
                </a:cubicBezTo>
                <a:cubicBezTo>
                  <a:pt x="567" y="284"/>
                  <a:pt x="567" y="284"/>
                  <a:pt x="567" y="284"/>
                </a:cubicBezTo>
                <a:lnTo>
                  <a:pt x="566" y="285"/>
                </a:lnTo>
                <a:close/>
                <a:moveTo>
                  <a:pt x="841" y="143"/>
                </a:moveTo>
                <a:cubicBezTo>
                  <a:pt x="839" y="142"/>
                  <a:pt x="853" y="132"/>
                  <a:pt x="858" y="134"/>
                </a:cubicBezTo>
                <a:cubicBezTo>
                  <a:pt x="850" y="138"/>
                  <a:pt x="842" y="141"/>
                  <a:pt x="841" y="143"/>
                </a:cubicBezTo>
                <a:close/>
                <a:moveTo>
                  <a:pt x="964" y="94"/>
                </a:moveTo>
                <a:cubicBezTo>
                  <a:pt x="951" y="97"/>
                  <a:pt x="951" y="97"/>
                  <a:pt x="951" y="97"/>
                </a:cubicBezTo>
                <a:cubicBezTo>
                  <a:pt x="952" y="93"/>
                  <a:pt x="962" y="93"/>
                  <a:pt x="968" y="90"/>
                </a:cubicBezTo>
                <a:cubicBezTo>
                  <a:pt x="971" y="91"/>
                  <a:pt x="966" y="92"/>
                  <a:pt x="964" y="94"/>
                </a:cubicBezTo>
                <a:close/>
                <a:moveTo>
                  <a:pt x="1051" y="63"/>
                </a:moveTo>
                <a:cubicBezTo>
                  <a:pt x="1055" y="62"/>
                  <a:pt x="1055" y="62"/>
                  <a:pt x="1055" y="62"/>
                </a:cubicBezTo>
                <a:cubicBezTo>
                  <a:pt x="1049" y="60"/>
                  <a:pt x="1049" y="60"/>
                  <a:pt x="1049" y="60"/>
                </a:cubicBezTo>
                <a:lnTo>
                  <a:pt x="1051" y="63"/>
                </a:lnTo>
                <a:close/>
                <a:moveTo>
                  <a:pt x="1043" y="60"/>
                </a:moveTo>
                <a:cubicBezTo>
                  <a:pt x="1045" y="57"/>
                  <a:pt x="1036" y="60"/>
                  <a:pt x="1034" y="61"/>
                </a:cubicBezTo>
                <a:lnTo>
                  <a:pt x="1043" y="60"/>
                </a:lnTo>
                <a:close/>
                <a:moveTo>
                  <a:pt x="1121" y="31"/>
                </a:moveTo>
                <a:cubicBezTo>
                  <a:pt x="1115" y="33"/>
                  <a:pt x="1115" y="33"/>
                  <a:pt x="1115" y="33"/>
                </a:cubicBezTo>
                <a:cubicBezTo>
                  <a:pt x="1121" y="35"/>
                  <a:pt x="1121" y="35"/>
                  <a:pt x="1121" y="35"/>
                </a:cubicBezTo>
                <a:lnTo>
                  <a:pt x="1121" y="31"/>
                </a:lnTo>
                <a:close/>
                <a:moveTo>
                  <a:pt x="1113" y="38"/>
                </a:moveTo>
                <a:cubicBezTo>
                  <a:pt x="1111" y="36"/>
                  <a:pt x="1111" y="33"/>
                  <a:pt x="1098" y="38"/>
                </a:cubicBezTo>
                <a:cubicBezTo>
                  <a:pt x="1098" y="41"/>
                  <a:pt x="1102" y="40"/>
                  <a:pt x="1098" y="44"/>
                </a:cubicBezTo>
                <a:cubicBezTo>
                  <a:pt x="1102" y="44"/>
                  <a:pt x="1106" y="42"/>
                  <a:pt x="1108" y="41"/>
                </a:cubicBezTo>
                <a:cubicBezTo>
                  <a:pt x="1105" y="41"/>
                  <a:pt x="1102" y="43"/>
                  <a:pt x="1100" y="42"/>
                </a:cubicBezTo>
                <a:cubicBezTo>
                  <a:pt x="1105" y="39"/>
                  <a:pt x="1110" y="38"/>
                  <a:pt x="1113" y="38"/>
                </a:cubicBezTo>
                <a:cubicBezTo>
                  <a:pt x="1114" y="39"/>
                  <a:pt x="1115" y="39"/>
                  <a:pt x="1117" y="39"/>
                </a:cubicBezTo>
                <a:cubicBezTo>
                  <a:pt x="1116" y="39"/>
                  <a:pt x="1115" y="38"/>
                  <a:pt x="1113" y="38"/>
                </a:cubicBezTo>
                <a:close/>
                <a:moveTo>
                  <a:pt x="1067" y="56"/>
                </a:moveTo>
                <a:cubicBezTo>
                  <a:pt x="1066" y="56"/>
                  <a:pt x="1064" y="57"/>
                  <a:pt x="1064" y="58"/>
                </a:cubicBezTo>
                <a:cubicBezTo>
                  <a:pt x="1063" y="58"/>
                  <a:pt x="1063" y="58"/>
                  <a:pt x="1063" y="58"/>
                </a:cubicBezTo>
                <a:cubicBezTo>
                  <a:pt x="1064" y="56"/>
                  <a:pt x="1066" y="56"/>
                  <a:pt x="1067" y="56"/>
                </a:cubicBezTo>
                <a:cubicBezTo>
                  <a:pt x="1069" y="55"/>
                  <a:pt x="1071" y="54"/>
                  <a:pt x="1073" y="53"/>
                </a:cubicBezTo>
                <a:cubicBezTo>
                  <a:pt x="1074" y="50"/>
                  <a:pt x="1065" y="51"/>
                  <a:pt x="1062" y="51"/>
                </a:cubicBezTo>
                <a:cubicBezTo>
                  <a:pt x="1066" y="50"/>
                  <a:pt x="1071" y="51"/>
                  <a:pt x="1076" y="48"/>
                </a:cubicBezTo>
                <a:cubicBezTo>
                  <a:pt x="1075" y="48"/>
                  <a:pt x="1075" y="47"/>
                  <a:pt x="1072" y="48"/>
                </a:cubicBezTo>
                <a:cubicBezTo>
                  <a:pt x="1079" y="45"/>
                  <a:pt x="1079" y="45"/>
                  <a:pt x="1079" y="45"/>
                </a:cubicBezTo>
                <a:cubicBezTo>
                  <a:pt x="1089" y="45"/>
                  <a:pt x="1081" y="49"/>
                  <a:pt x="1073" y="53"/>
                </a:cubicBezTo>
                <a:cubicBezTo>
                  <a:pt x="1073" y="53"/>
                  <a:pt x="1073" y="54"/>
                  <a:pt x="1071" y="55"/>
                </a:cubicBezTo>
                <a:cubicBezTo>
                  <a:pt x="1070" y="56"/>
                  <a:pt x="1069" y="56"/>
                  <a:pt x="1067" y="56"/>
                </a:cubicBezTo>
                <a:close/>
                <a:moveTo>
                  <a:pt x="1131" y="41"/>
                </a:moveTo>
                <a:cubicBezTo>
                  <a:pt x="1126" y="42"/>
                  <a:pt x="1126" y="42"/>
                  <a:pt x="1126" y="42"/>
                </a:cubicBezTo>
                <a:cubicBezTo>
                  <a:pt x="1124" y="42"/>
                  <a:pt x="1125" y="40"/>
                  <a:pt x="1124" y="40"/>
                </a:cubicBezTo>
                <a:cubicBezTo>
                  <a:pt x="1129" y="39"/>
                  <a:pt x="1136" y="38"/>
                  <a:pt x="1131" y="41"/>
                </a:cubicBezTo>
                <a:close/>
                <a:moveTo>
                  <a:pt x="882" y="131"/>
                </a:moveTo>
                <a:cubicBezTo>
                  <a:pt x="884" y="129"/>
                  <a:pt x="877" y="129"/>
                  <a:pt x="871" y="132"/>
                </a:cubicBezTo>
                <a:cubicBezTo>
                  <a:pt x="873" y="128"/>
                  <a:pt x="873" y="128"/>
                  <a:pt x="873" y="128"/>
                </a:cubicBezTo>
                <a:cubicBezTo>
                  <a:pt x="874" y="130"/>
                  <a:pt x="886" y="124"/>
                  <a:pt x="887" y="124"/>
                </a:cubicBezTo>
                <a:cubicBezTo>
                  <a:pt x="891" y="126"/>
                  <a:pt x="886" y="127"/>
                  <a:pt x="882" y="131"/>
                </a:cubicBezTo>
                <a:close/>
                <a:moveTo>
                  <a:pt x="605" y="265"/>
                </a:moveTo>
                <a:cubicBezTo>
                  <a:pt x="601" y="263"/>
                  <a:pt x="588" y="273"/>
                  <a:pt x="584" y="274"/>
                </a:cubicBezTo>
                <a:cubicBezTo>
                  <a:pt x="591" y="269"/>
                  <a:pt x="608" y="258"/>
                  <a:pt x="605" y="265"/>
                </a:cubicBezTo>
                <a:close/>
                <a:moveTo>
                  <a:pt x="581" y="281"/>
                </a:moveTo>
                <a:cubicBezTo>
                  <a:pt x="577" y="284"/>
                  <a:pt x="576" y="285"/>
                  <a:pt x="575" y="283"/>
                </a:cubicBezTo>
                <a:cubicBezTo>
                  <a:pt x="573" y="283"/>
                  <a:pt x="570" y="286"/>
                  <a:pt x="568" y="286"/>
                </a:cubicBezTo>
                <a:cubicBezTo>
                  <a:pt x="575" y="280"/>
                  <a:pt x="576" y="283"/>
                  <a:pt x="581" y="281"/>
                </a:cubicBezTo>
                <a:cubicBezTo>
                  <a:pt x="582" y="281"/>
                  <a:pt x="583" y="280"/>
                  <a:pt x="585" y="279"/>
                </a:cubicBezTo>
                <a:cubicBezTo>
                  <a:pt x="583" y="280"/>
                  <a:pt x="582" y="281"/>
                  <a:pt x="581" y="281"/>
                </a:cubicBezTo>
                <a:close/>
                <a:moveTo>
                  <a:pt x="739" y="197"/>
                </a:moveTo>
                <a:cubicBezTo>
                  <a:pt x="746" y="197"/>
                  <a:pt x="746" y="197"/>
                  <a:pt x="746" y="197"/>
                </a:cubicBezTo>
                <a:cubicBezTo>
                  <a:pt x="755" y="193"/>
                  <a:pt x="755" y="193"/>
                  <a:pt x="755" y="193"/>
                </a:cubicBezTo>
                <a:lnTo>
                  <a:pt x="739" y="197"/>
                </a:lnTo>
                <a:close/>
                <a:moveTo>
                  <a:pt x="835" y="159"/>
                </a:moveTo>
                <a:cubicBezTo>
                  <a:pt x="833" y="158"/>
                  <a:pt x="843" y="153"/>
                  <a:pt x="846" y="153"/>
                </a:cubicBezTo>
                <a:cubicBezTo>
                  <a:pt x="844" y="151"/>
                  <a:pt x="838" y="154"/>
                  <a:pt x="832" y="157"/>
                </a:cubicBezTo>
                <a:cubicBezTo>
                  <a:pt x="831" y="157"/>
                  <a:pt x="830" y="157"/>
                  <a:pt x="829" y="158"/>
                </a:cubicBezTo>
                <a:cubicBezTo>
                  <a:pt x="832" y="157"/>
                  <a:pt x="832" y="157"/>
                  <a:pt x="832" y="157"/>
                </a:cubicBezTo>
                <a:cubicBezTo>
                  <a:pt x="834" y="156"/>
                  <a:pt x="834" y="158"/>
                  <a:pt x="834" y="159"/>
                </a:cubicBezTo>
                <a:cubicBezTo>
                  <a:pt x="832" y="161"/>
                  <a:pt x="832" y="161"/>
                  <a:pt x="832" y="161"/>
                </a:cubicBezTo>
                <a:cubicBezTo>
                  <a:pt x="839" y="158"/>
                  <a:pt x="839" y="158"/>
                  <a:pt x="839" y="158"/>
                </a:cubicBezTo>
                <a:lnTo>
                  <a:pt x="835" y="159"/>
                </a:lnTo>
                <a:close/>
                <a:moveTo>
                  <a:pt x="1003" y="95"/>
                </a:moveTo>
                <a:cubicBezTo>
                  <a:pt x="1009" y="91"/>
                  <a:pt x="1010" y="91"/>
                  <a:pt x="1014" y="90"/>
                </a:cubicBezTo>
                <a:cubicBezTo>
                  <a:pt x="1013" y="92"/>
                  <a:pt x="1008" y="94"/>
                  <a:pt x="1003" y="95"/>
                </a:cubicBezTo>
                <a:close/>
                <a:moveTo>
                  <a:pt x="786" y="183"/>
                </a:moveTo>
                <a:cubicBezTo>
                  <a:pt x="796" y="178"/>
                  <a:pt x="780" y="182"/>
                  <a:pt x="786" y="178"/>
                </a:cubicBezTo>
                <a:cubicBezTo>
                  <a:pt x="781" y="181"/>
                  <a:pt x="781" y="181"/>
                  <a:pt x="781" y="181"/>
                </a:cubicBezTo>
                <a:cubicBezTo>
                  <a:pt x="788" y="174"/>
                  <a:pt x="788" y="180"/>
                  <a:pt x="794" y="177"/>
                </a:cubicBezTo>
                <a:cubicBezTo>
                  <a:pt x="790" y="179"/>
                  <a:pt x="790" y="179"/>
                  <a:pt x="790" y="179"/>
                </a:cubicBezTo>
                <a:cubicBezTo>
                  <a:pt x="788" y="183"/>
                  <a:pt x="797" y="178"/>
                  <a:pt x="798" y="179"/>
                </a:cubicBezTo>
                <a:cubicBezTo>
                  <a:pt x="794" y="182"/>
                  <a:pt x="782" y="185"/>
                  <a:pt x="786" y="183"/>
                </a:cubicBezTo>
                <a:close/>
                <a:moveTo>
                  <a:pt x="1013" y="93"/>
                </a:moveTo>
                <a:cubicBezTo>
                  <a:pt x="1023" y="87"/>
                  <a:pt x="1023" y="92"/>
                  <a:pt x="1029" y="90"/>
                </a:cubicBezTo>
                <a:cubicBezTo>
                  <a:pt x="1022" y="95"/>
                  <a:pt x="1021" y="91"/>
                  <a:pt x="1013" y="93"/>
                </a:cubicBezTo>
                <a:close/>
                <a:moveTo>
                  <a:pt x="852" y="161"/>
                </a:moveTo>
                <a:cubicBezTo>
                  <a:pt x="852" y="162"/>
                  <a:pt x="852" y="162"/>
                  <a:pt x="852" y="162"/>
                </a:cubicBezTo>
                <a:cubicBezTo>
                  <a:pt x="860" y="160"/>
                  <a:pt x="860" y="160"/>
                  <a:pt x="860" y="160"/>
                </a:cubicBezTo>
                <a:cubicBezTo>
                  <a:pt x="861" y="159"/>
                  <a:pt x="861" y="159"/>
                  <a:pt x="861" y="159"/>
                </a:cubicBezTo>
                <a:lnTo>
                  <a:pt x="852" y="161"/>
                </a:lnTo>
                <a:close/>
              </a:path>
            </a:pathLst>
          </a:custGeom>
          <a:solidFill>
            <a:srgbClr val="FF6600"/>
          </a:solid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24" name="Rettangolo 23">
            <a:extLst>
              <a:ext uri="{FF2B5EF4-FFF2-40B4-BE49-F238E27FC236}">
                <a16:creationId xmlns:a16="http://schemas.microsoft.com/office/drawing/2014/main" xmlns="" id="{A76C6E61-A0D5-4256-BA81-30207DB09E7C}"/>
              </a:ext>
            </a:extLst>
          </p:cNvPr>
          <p:cNvSpPr/>
          <p:nvPr/>
        </p:nvSpPr>
        <p:spPr>
          <a:xfrm>
            <a:off x="2582596" y="2780928"/>
            <a:ext cx="1629364" cy="769441"/>
          </a:xfrm>
          <a:prstGeom prst="rect">
            <a:avLst/>
          </a:prstGeom>
        </p:spPr>
        <p:txBody>
          <a:bodyPr wrap="square">
            <a:spAutoFit/>
          </a:bodyPr>
          <a:lstStyle/>
          <a:p>
            <a:r>
              <a:rPr lang="it-IT" sz="4400" dirty="0">
                <a:solidFill>
                  <a:srgbClr val="FF6600"/>
                </a:solidFill>
                <a:latin typeface="Calibri" panose="020F0502020204030204" pitchFamily="34" charset="0"/>
              </a:rPr>
              <a:t>68,</a:t>
            </a:r>
            <a:r>
              <a:rPr lang="it-IT" sz="2800" dirty="0">
                <a:solidFill>
                  <a:srgbClr val="FF6600"/>
                </a:solidFill>
                <a:latin typeface="Calibri" panose="020F0502020204030204" pitchFamily="34" charset="0"/>
              </a:rPr>
              <a:t>5</a:t>
            </a:r>
            <a:r>
              <a:rPr lang="it-IT" sz="2800" b="0" dirty="0">
                <a:solidFill>
                  <a:srgbClr val="FF6600"/>
                </a:solidFill>
                <a:latin typeface="Calibri" panose="020F0502020204030204" pitchFamily="34" charset="0"/>
              </a:rPr>
              <a:t>%</a:t>
            </a:r>
            <a:r>
              <a:rPr lang="it-IT" sz="2800" dirty="0">
                <a:solidFill>
                  <a:srgbClr val="FF6600"/>
                </a:solidFill>
                <a:latin typeface="Calibri" panose="020F0502020204030204" pitchFamily="34" charset="0"/>
              </a:rPr>
              <a:t> </a:t>
            </a:r>
          </a:p>
        </p:txBody>
      </p:sp>
      <p:sp>
        <p:nvSpPr>
          <p:cNvPr id="4" name="Rettangolo con angoli arrotondati 3">
            <a:extLst>
              <a:ext uri="{FF2B5EF4-FFF2-40B4-BE49-F238E27FC236}">
                <a16:creationId xmlns:a16="http://schemas.microsoft.com/office/drawing/2014/main" xmlns="" id="{43F016C4-CC00-4A45-81AD-AF2AFFBDBEB7}"/>
              </a:ext>
            </a:extLst>
          </p:cNvPr>
          <p:cNvSpPr/>
          <p:nvPr/>
        </p:nvSpPr>
        <p:spPr bwMode="auto">
          <a:xfrm>
            <a:off x="407669" y="3964465"/>
            <a:ext cx="2016224" cy="938361"/>
          </a:xfrm>
          <a:prstGeom prst="round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3600" i="0" u="none" strike="noStrike" cap="none" normalizeH="0" baseline="0" dirty="0">
                <a:ln>
                  <a:noFill/>
                </a:ln>
                <a:solidFill>
                  <a:schemeClr val="bg1"/>
                </a:solidFill>
                <a:effectLst/>
                <a:latin typeface="Calibri" panose="020F0502020204030204" pitchFamily="34" charset="0"/>
              </a:rPr>
              <a:t>30,</a:t>
            </a:r>
            <a:r>
              <a:rPr kumimoji="0" lang="it-IT" sz="2400" i="0" u="none" strike="noStrike" cap="none" normalizeH="0" baseline="0" dirty="0">
                <a:ln>
                  <a:noFill/>
                </a:ln>
                <a:solidFill>
                  <a:schemeClr val="bg1"/>
                </a:solidFill>
                <a:effectLst/>
                <a:latin typeface="Calibri" panose="020F0502020204030204" pitchFamily="34" charset="0"/>
              </a:rPr>
              <a:t>8%</a:t>
            </a:r>
            <a:endParaRPr kumimoji="0" lang="it-IT" sz="3600" i="0" u="none" strike="noStrike" cap="none" normalizeH="0" baseline="0" dirty="0">
              <a:ln>
                <a:noFill/>
              </a:ln>
              <a:solidFill>
                <a:schemeClr val="bg1"/>
              </a:solidFill>
              <a:effectLst/>
              <a:latin typeface="Calibri" panose="020F0502020204030204" pitchFamily="34" charset="0"/>
            </a:endParaRPr>
          </a:p>
        </p:txBody>
      </p:sp>
      <p:sp>
        <p:nvSpPr>
          <p:cNvPr id="39" name="Segnaposto contenuto 2">
            <a:extLst>
              <a:ext uri="{FF2B5EF4-FFF2-40B4-BE49-F238E27FC236}">
                <a16:creationId xmlns:a16="http://schemas.microsoft.com/office/drawing/2014/main" xmlns="" id="{5DB6BD53-6C1F-4F81-9BD9-772B39D63214}"/>
              </a:ext>
            </a:extLst>
          </p:cNvPr>
          <p:cNvSpPr txBox="1">
            <a:spLocks/>
          </p:cNvSpPr>
          <p:nvPr/>
        </p:nvSpPr>
        <p:spPr bwMode="auto">
          <a:xfrm>
            <a:off x="388790" y="4935109"/>
            <a:ext cx="205398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lnSpc>
                <a:spcPct val="120000"/>
              </a:lnSpc>
              <a:spcBef>
                <a:spcPts val="600"/>
              </a:spcBef>
              <a:buNone/>
            </a:pPr>
            <a:r>
              <a:rPr lang="it-IT" sz="2800" i="1" kern="0" dirty="0">
                <a:solidFill>
                  <a:srgbClr val="FF6600"/>
                </a:solidFill>
                <a:latin typeface="Calibri" panose="020F0502020204030204" pitchFamily="34" charset="0"/>
              </a:rPr>
              <a:t>Molto</a:t>
            </a:r>
            <a:r>
              <a:rPr lang="it-IT" sz="1900" i="1" kern="0" dirty="0">
                <a:solidFill>
                  <a:srgbClr val="FF6600"/>
                </a:solidFill>
                <a:latin typeface="Calibri" panose="020F0502020204030204" pitchFamily="34" charset="0"/>
              </a:rPr>
              <a:t/>
            </a:r>
            <a:br>
              <a:rPr lang="it-IT" sz="1900" i="1" kern="0" dirty="0">
                <a:solidFill>
                  <a:srgbClr val="FF6600"/>
                </a:solidFill>
                <a:latin typeface="Calibri" panose="020F0502020204030204" pitchFamily="34" charset="0"/>
              </a:rPr>
            </a:br>
            <a:r>
              <a:rPr lang="it-IT" sz="1400" i="1" kern="0" dirty="0">
                <a:latin typeface="Calibri" panose="020F0502020204030204" pitchFamily="34" charset="0"/>
              </a:rPr>
              <a:t>Il consumatore è molto facilmente influenzabile</a:t>
            </a:r>
            <a:endParaRPr lang="it-IT" sz="1900" i="1" kern="0" dirty="0">
              <a:latin typeface="Calibri" panose="020F0502020204030204" pitchFamily="34" charset="0"/>
            </a:endParaRPr>
          </a:p>
        </p:txBody>
      </p:sp>
      <p:sp>
        <p:nvSpPr>
          <p:cNvPr id="36" name="Rettangolo con angoli arrotondati 35">
            <a:extLst>
              <a:ext uri="{FF2B5EF4-FFF2-40B4-BE49-F238E27FC236}">
                <a16:creationId xmlns:a16="http://schemas.microsoft.com/office/drawing/2014/main" xmlns="" id="{FF8DDEF6-DB11-4C58-AEEA-9E7632B49F63}"/>
              </a:ext>
            </a:extLst>
          </p:cNvPr>
          <p:cNvSpPr/>
          <p:nvPr/>
        </p:nvSpPr>
        <p:spPr bwMode="auto">
          <a:xfrm>
            <a:off x="2522152" y="3964465"/>
            <a:ext cx="2016224" cy="938361"/>
          </a:xfrm>
          <a:prstGeom prst="round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eaLnBrk="1" hangingPunct="1"/>
            <a:r>
              <a:rPr lang="it-IT" sz="3600" dirty="0">
                <a:solidFill>
                  <a:schemeClr val="bg1"/>
                </a:solidFill>
                <a:latin typeface="Calibri" panose="020F0502020204030204" pitchFamily="34" charset="0"/>
              </a:rPr>
              <a:t>37,</a:t>
            </a:r>
            <a:r>
              <a:rPr lang="it-IT" sz="2400" dirty="0">
                <a:solidFill>
                  <a:schemeClr val="bg1"/>
                </a:solidFill>
                <a:latin typeface="Calibri" panose="020F0502020204030204" pitchFamily="34" charset="0"/>
              </a:rPr>
              <a:t>7%</a:t>
            </a:r>
            <a:endParaRPr lang="it-IT" sz="3600" dirty="0">
              <a:solidFill>
                <a:schemeClr val="bg1"/>
              </a:solidFill>
              <a:latin typeface="Calibri" panose="020F0502020204030204" pitchFamily="34" charset="0"/>
            </a:endParaRPr>
          </a:p>
        </p:txBody>
      </p:sp>
      <p:sp>
        <p:nvSpPr>
          <p:cNvPr id="40" name="Segnaposto contenuto 2">
            <a:extLst>
              <a:ext uri="{FF2B5EF4-FFF2-40B4-BE49-F238E27FC236}">
                <a16:creationId xmlns:a16="http://schemas.microsoft.com/office/drawing/2014/main" xmlns="" id="{05A6E7EF-E8E4-4298-8BC2-FD84969CB370}"/>
              </a:ext>
            </a:extLst>
          </p:cNvPr>
          <p:cNvSpPr txBox="1">
            <a:spLocks/>
          </p:cNvSpPr>
          <p:nvPr/>
        </p:nvSpPr>
        <p:spPr bwMode="auto">
          <a:xfrm>
            <a:off x="2503273" y="4935109"/>
            <a:ext cx="205398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lnSpc>
                <a:spcPct val="120000"/>
              </a:lnSpc>
              <a:spcBef>
                <a:spcPts val="600"/>
              </a:spcBef>
              <a:buNone/>
            </a:pPr>
            <a:r>
              <a:rPr lang="it-IT" sz="2800" i="1" kern="0" dirty="0">
                <a:solidFill>
                  <a:srgbClr val="FF6600"/>
                </a:solidFill>
                <a:latin typeface="Calibri" panose="020F0502020204030204" pitchFamily="34" charset="0"/>
              </a:rPr>
              <a:t>Abbastanza</a:t>
            </a:r>
            <a:r>
              <a:rPr lang="it-IT" sz="1900" i="1" kern="0" dirty="0">
                <a:solidFill>
                  <a:srgbClr val="FF6600"/>
                </a:solidFill>
                <a:latin typeface="Calibri" panose="020F0502020204030204" pitchFamily="34" charset="0"/>
              </a:rPr>
              <a:t/>
            </a:r>
            <a:br>
              <a:rPr lang="it-IT" sz="1900" i="1" kern="0" dirty="0">
                <a:solidFill>
                  <a:srgbClr val="FF6600"/>
                </a:solidFill>
                <a:latin typeface="Calibri" panose="020F0502020204030204" pitchFamily="34" charset="0"/>
              </a:rPr>
            </a:br>
            <a:r>
              <a:rPr lang="it-IT" sz="1400" i="1" kern="0" dirty="0">
                <a:latin typeface="Calibri" panose="020F0502020204030204" pitchFamily="34" charset="0"/>
              </a:rPr>
              <a:t>Il consumatore è in parte influenzabile</a:t>
            </a:r>
            <a:endParaRPr lang="it-IT" sz="1900" i="1" kern="0" dirty="0">
              <a:latin typeface="Calibri" panose="020F0502020204030204" pitchFamily="34" charset="0"/>
            </a:endParaRPr>
          </a:p>
        </p:txBody>
      </p:sp>
      <p:sp>
        <p:nvSpPr>
          <p:cNvPr id="37" name="Rettangolo con angoli arrotondati 36">
            <a:extLst>
              <a:ext uri="{FF2B5EF4-FFF2-40B4-BE49-F238E27FC236}">
                <a16:creationId xmlns:a16="http://schemas.microsoft.com/office/drawing/2014/main" xmlns="" id="{D5E5D1ED-6219-4C48-82C5-6A36BB23E038}"/>
              </a:ext>
            </a:extLst>
          </p:cNvPr>
          <p:cNvSpPr/>
          <p:nvPr/>
        </p:nvSpPr>
        <p:spPr bwMode="auto">
          <a:xfrm>
            <a:off x="4636635" y="3964465"/>
            <a:ext cx="2016224" cy="93836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eaLnBrk="1" hangingPunct="1"/>
            <a:r>
              <a:rPr lang="it-IT" sz="3600" b="0" i="1" dirty="0">
                <a:solidFill>
                  <a:schemeClr val="bg1">
                    <a:lumMod val="50000"/>
                  </a:schemeClr>
                </a:solidFill>
                <a:latin typeface="Calibri" panose="020F0502020204030204" pitchFamily="34" charset="0"/>
              </a:rPr>
              <a:t>25,</a:t>
            </a:r>
            <a:r>
              <a:rPr lang="it-IT" sz="2400" b="0" i="1" dirty="0">
                <a:solidFill>
                  <a:schemeClr val="bg1">
                    <a:lumMod val="50000"/>
                  </a:schemeClr>
                </a:solidFill>
                <a:latin typeface="Calibri" panose="020F0502020204030204" pitchFamily="34" charset="0"/>
              </a:rPr>
              <a:t>5%</a:t>
            </a:r>
            <a:endParaRPr lang="it-IT" sz="3600" b="0" i="1" dirty="0">
              <a:solidFill>
                <a:schemeClr val="bg1">
                  <a:lumMod val="50000"/>
                </a:schemeClr>
              </a:solidFill>
              <a:latin typeface="Calibri" panose="020F0502020204030204" pitchFamily="34" charset="0"/>
            </a:endParaRPr>
          </a:p>
        </p:txBody>
      </p:sp>
      <p:sp>
        <p:nvSpPr>
          <p:cNvPr id="41" name="Segnaposto contenuto 2">
            <a:extLst>
              <a:ext uri="{FF2B5EF4-FFF2-40B4-BE49-F238E27FC236}">
                <a16:creationId xmlns:a16="http://schemas.microsoft.com/office/drawing/2014/main" xmlns="" id="{BE84CA7A-D214-446C-AC14-8B910321818D}"/>
              </a:ext>
            </a:extLst>
          </p:cNvPr>
          <p:cNvSpPr txBox="1">
            <a:spLocks/>
          </p:cNvSpPr>
          <p:nvPr/>
        </p:nvSpPr>
        <p:spPr bwMode="auto">
          <a:xfrm>
            <a:off x="4617756" y="4935109"/>
            <a:ext cx="205398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lnSpc>
                <a:spcPct val="120000"/>
              </a:lnSpc>
              <a:spcBef>
                <a:spcPts val="600"/>
              </a:spcBef>
              <a:buNone/>
            </a:pPr>
            <a:r>
              <a:rPr lang="it-IT" sz="2800" b="0" i="1" kern="0" dirty="0">
                <a:solidFill>
                  <a:schemeClr val="bg1">
                    <a:lumMod val="50000"/>
                  </a:schemeClr>
                </a:solidFill>
                <a:latin typeface="Calibri" panose="020F0502020204030204" pitchFamily="34" charset="0"/>
              </a:rPr>
              <a:t>Poco</a:t>
            </a:r>
            <a:r>
              <a:rPr lang="it-IT" sz="1900" b="0" i="1" kern="0" dirty="0">
                <a:solidFill>
                  <a:srgbClr val="FF6600"/>
                </a:solidFill>
                <a:latin typeface="Calibri" panose="020F0502020204030204" pitchFamily="34" charset="0"/>
              </a:rPr>
              <a:t/>
            </a:r>
            <a:br>
              <a:rPr lang="it-IT" sz="1900" b="0" i="1" kern="0" dirty="0">
                <a:solidFill>
                  <a:srgbClr val="FF6600"/>
                </a:solidFill>
                <a:latin typeface="Calibri" panose="020F0502020204030204" pitchFamily="34" charset="0"/>
              </a:rPr>
            </a:br>
            <a:r>
              <a:rPr lang="it-IT" sz="1400" b="0" i="1" kern="0" dirty="0">
                <a:latin typeface="Calibri" panose="020F0502020204030204" pitchFamily="34" charset="0"/>
              </a:rPr>
              <a:t>Il consumatore è difficilmente influenzabile</a:t>
            </a:r>
            <a:endParaRPr lang="it-IT" sz="1900" b="0" i="1" kern="0" dirty="0">
              <a:latin typeface="Calibri" panose="020F0502020204030204" pitchFamily="34" charset="0"/>
            </a:endParaRPr>
          </a:p>
        </p:txBody>
      </p:sp>
      <p:sp>
        <p:nvSpPr>
          <p:cNvPr id="38" name="Rettangolo con angoli arrotondati 37">
            <a:extLst>
              <a:ext uri="{FF2B5EF4-FFF2-40B4-BE49-F238E27FC236}">
                <a16:creationId xmlns:a16="http://schemas.microsoft.com/office/drawing/2014/main" xmlns="" id="{1A7424C2-7009-4B53-87DE-E72FCE832498}"/>
              </a:ext>
            </a:extLst>
          </p:cNvPr>
          <p:cNvSpPr/>
          <p:nvPr/>
        </p:nvSpPr>
        <p:spPr bwMode="auto">
          <a:xfrm>
            <a:off x="6751119" y="3964465"/>
            <a:ext cx="2016224" cy="93836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eaLnBrk="1" hangingPunct="1"/>
            <a:r>
              <a:rPr lang="it-IT" sz="3600" b="0" i="1" dirty="0">
                <a:solidFill>
                  <a:schemeClr val="bg1">
                    <a:lumMod val="50000"/>
                  </a:schemeClr>
                </a:solidFill>
                <a:latin typeface="Calibri" panose="020F0502020204030204" pitchFamily="34" charset="0"/>
              </a:rPr>
              <a:t>5,</a:t>
            </a:r>
            <a:r>
              <a:rPr lang="it-IT" sz="2400" b="0" i="1" dirty="0">
                <a:solidFill>
                  <a:schemeClr val="bg1">
                    <a:lumMod val="50000"/>
                  </a:schemeClr>
                </a:solidFill>
                <a:latin typeface="Calibri" panose="020F0502020204030204" pitchFamily="34" charset="0"/>
              </a:rPr>
              <a:t>9%</a:t>
            </a:r>
            <a:endParaRPr lang="it-IT" sz="3600" b="0" i="1" dirty="0">
              <a:solidFill>
                <a:schemeClr val="bg1">
                  <a:lumMod val="50000"/>
                </a:schemeClr>
              </a:solidFill>
              <a:latin typeface="Calibri" panose="020F0502020204030204" pitchFamily="34" charset="0"/>
            </a:endParaRPr>
          </a:p>
        </p:txBody>
      </p:sp>
      <p:sp>
        <p:nvSpPr>
          <p:cNvPr id="42" name="Segnaposto contenuto 2">
            <a:extLst>
              <a:ext uri="{FF2B5EF4-FFF2-40B4-BE49-F238E27FC236}">
                <a16:creationId xmlns:a16="http://schemas.microsoft.com/office/drawing/2014/main" xmlns="" id="{BF1611B0-0CD4-4F16-A048-A482D65E1082}"/>
              </a:ext>
            </a:extLst>
          </p:cNvPr>
          <p:cNvSpPr txBox="1">
            <a:spLocks/>
          </p:cNvSpPr>
          <p:nvPr/>
        </p:nvSpPr>
        <p:spPr bwMode="auto">
          <a:xfrm>
            <a:off x="6732240" y="4935109"/>
            <a:ext cx="205398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lnSpc>
                <a:spcPct val="120000"/>
              </a:lnSpc>
              <a:spcBef>
                <a:spcPts val="600"/>
              </a:spcBef>
              <a:buNone/>
            </a:pPr>
            <a:r>
              <a:rPr lang="it-IT" sz="2800" b="0" i="1" kern="0" dirty="0">
                <a:solidFill>
                  <a:schemeClr val="bg1">
                    <a:lumMod val="50000"/>
                  </a:schemeClr>
                </a:solidFill>
                <a:latin typeface="Calibri" panose="020F0502020204030204" pitchFamily="34" charset="0"/>
              </a:rPr>
              <a:t>Per nulla</a:t>
            </a:r>
            <a:r>
              <a:rPr lang="it-IT" sz="1900" b="0" i="1" kern="0" dirty="0">
                <a:solidFill>
                  <a:srgbClr val="FF6600"/>
                </a:solidFill>
                <a:latin typeface="Calibri" panose="020F0502020204030204" pitchFamily="34" charset="0"/>
              </a:rPr>
              <a:t/>
            </a:r>
            <a:br>
              <a:rPr lang="it-IT" sz="1900" b="0" i="1" kern="0" dirty="0">
                <a:solidFill>
                  <a:srgbClr val="FF6600"/>
                </a:solidFill>
                <a:latin typeface="Calibri" panose="020F0502020204030204" pitchFamily="34" charset="0"/>
              </a:rPr>
            </a:br>
            <a:r>
              <a:rPr lang="it-IT" sz="1400" b="0" i="1" kern="0" dirty="0">
                <a:latin typeface="Calibri" panose="020F0502020204030204" pitchFamily="34" charset="0"/>
              </a:rPr>
              <a:t>Il consumatore è molto difficilmente influenzabile</a:t>
            </a:r>
            <a:endParaRPr lang="it-IT" sz="1900" b="0" i="1" kern="0" dirty="0">
              <a:latin typeface="Calibri" panose="020F0502020204030204" pitchFamily="34" charset="0"/>
            </a:endParaRPr>
          </a:p>
        </p:txBody>
      </p:sp>
      <p:cxnSp>
        <p:nvCxnSpPr>
          <p:cNvPr id="11" name="Connettore diritto 10">
            <a:extLst>
              <a:ext uri="{FF2B5EF4-FFF2-40B4-BE49-F238E27FC236}">
                <a16:creationId xmlns:a16="http://schemas.microsoft.com/office/drawing/2014/main" xmlns="" id="{B6126341-7C30-438F-9756-2A786313F026}"/>
              </a:ext>
            </a:extLst>
          </p:cNvPr>
          <p:cNvCxnSpPr/>
          <p:nvPr/>
        </p:nvCxnSpPr>
        <p:spPr bwMode="auto">
          <a:xfrm flipV="1">
            <a:off x="431302" y="3757315"/>
            <a:ext cx="4111202" cy="0"/>
          </a:xfrm>
          <a:prstGeom prst="line">
            <a:avLst/>
          </a:prstGeom>
          <a:noFill/>
          <a:ln w="12700" cap="flat" cmpd="sng" algn="ctr">
            <a:solidFill>
              <a:srgbClr val="FF6600"/>
            </a:solidFill>
            <a:prstDash val="solid"/>
            <a:round/>
            <a:headEnd type="oval" w="lg" len="lg"/>
            <a:tailEnd type="oval" w="lg" len="lg"/>
          </a:ln>
          <a:effectLst/>
        </p:spPr>
      </p:cxnSp>
    </p:spTree>
    <p:extLst>
      <p:ext uri="{BB962C8B-B14F-4D97-AF65-F5344CB8AC3E}">
        <p14:creationId xmlns:p14="http://schemas.microsoft.com/office/powerpoint/2010/main" val="309087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a:stretch>
            <a:fillRect/>
          </a:stretch>
        </p:blipFill>
        <p:spPr>
          <a:xfrm>
            <a:off x="605423" y="4367818"/>
            <a:ext cx="1528558" cy="986453"/>
          </a:xfrm>
          <a:prstGeom prst="rect">
            <a:avLst/>
          </a:prstGeom>
        </p:spPr>
      </p:pic>
      <p:pic>
        <p:nvPicPr>
          <p:cNvPr id="13" name="Immagine 12"/>
          <p:cNvPicPr>
            <a:picLocks noChangeAspect="1"/>
          </p:cNvPicPr>
          <p:nvPr/>
        </p:nvPicPr>
        <p:blipFill>
          <a:blip r:embed="rId4"/>
          <a:stretch>
            <a:fillRect/>
          </a:stretch>
        </p:blipFill>
        <p:spPr>
          <a:xfrm>
            <a:off x="3419872" y="4385592"/>
            <a:ext cx="1204184" cy="950905"/>
          </a:xfrm>
          <a:prstGeom prst="rect">
            <a:avLst/>
          </a:prstGeom>
        </p:spPr>
      </p:pic>
      <p:pic>
        <p:nvPicPr>
          <p:cNvPr id="14" name="Immagine 13"/>
          <p:cNvPicPr>
            <a:picLocks noChangeAspect="1"/>
          </p:cNvPicPr>
          <p:nvPr/>
        </p:nvPicPr>
        <p:blipFill>
          <a:blip r:embed="rId5"/>
          <a:stretch>
            <a:fillRect/>
          </a:stretch>
        </p:blipFill>
        <p:spPr>
          <a:xfrm>
            <a:off x="6143513" y="4444972"/>
            <a:ext cx="1308807" cy="832144"/>
          </a:xfrm>
          <a:prstGeom prst="rect">
            <a:avLst/>
          </a:prstGeom>
        </p:spPr>
      </p:pic>
      <p:sp>
        <p:nvSpPr>
          <p:cNvPr id="43" name="Rettangolo 42"/>
          <p:cNvSpPr/>
          <p:nvPr/>
        </p:nvSpPr>
        <p:spPr>
          <a:xfrm>
            <a:off x="717530" y="5277899"/>
            <a:ext cx="2545606" cy="1015663"/>
          </a:xfrm>
          <a:prstGeom prst="rect">
            <a:avLst/>
          </a:prstGeom>
        </p:spPr>
        <p:txBody>
          <a:bodyPr wrap="square">
            <a:spAutoFit/>
          </a:bodyPr>
          <a:lstStyle/>
          <a:p>
            <a:pPr marL="171450" indent="-171450">
              <a:buFont typeface="Arial"/>
              <a:buChar char="•"/>
            </a:pPr>
            <a:r>
              <a:rPr lang="it-IT" sz="1200" b="0" dirty="0">
                <a:latin typeface="Calibri" panose="020F0502020204030204" pitchFamily="34" charset="0"/>
              </a:rPr>
              <a:t>Drogherie</a:t>
            </a:r>
          </a:p>
          <a:p>
            <a:pPr marL="171450" indent="-171450">
              <a:buFont typeface="Arial"/>
              <a:buChar char="•"/>
            </a:pPr>
            <a:r>
              <a:rPr lang="it-IT" sz="1200" b="0" dirty="0">
                <a:latin typeface="Calibri" panose="020F0502020204030204" pitchFamily="34" charset="0"/>
              </a:rPr>
              <a:t>Dettaglio Alimentare</a:t>
            </a:r>
          </a:p>
          <a:p>
            <a:pPr marL="171450" indent="-171450">
              <a:buFont typeface="Arial"/>
              <a:buChar char="•"/>
            </a:pPr>
            <a:r>
              <a:rPr lang="it-IT" sz="1200" b="0" dirty="0">
                <a:latin typeface="Calibri" panose="020F0502020204030204" pitchFamily="34" charset="0"/>
              </a:rPr>
              <a:t>Salumerie-Gastronomie</a:t>
            </a:r>
          </a:p>
          <a:p>
            <a:pPr marL="171450" indent="-171450">
              <a:buFont typeface="Arial"/>
              <a:buChar char="•"/>
            </a:pPr>
            <a:r>
              <a:rPr lang="it-IT" sz="1200" b="0" dirty="0">
                <a:latin typeface="Calibri" panose="020F0502020204030204" pitchFamily="34" charset="0"/>
              </a:rPr>
              <a:t>Pollame e Rosticcerie</a:t>
            </a:r>
          </a:p>
          <a:p>
            <a:pPr marL="171450" indent="-171450">
              <a:buFont typeface="Arial"/>
              <a:buChar char="•"/>
            </a:pPr>
            <a:r>
              <a:rPr lang="it-IT" sz="1200" b="0" dirty="0">
                <a:latin typeface="Calibri" panose="020F0502020204030204" pitchFamily="34" charset="0"/>
              </a:rPr>
              <a:t>Pasta fresca, Pizza e Dolciumi</a:t>
            </a:r>
          </a:p>
        </p:txBody>
      </p:sp>
      <p:sp>
        <p:nvSpPr>
          <p:cNvPr id="55" name="Rettangolo 54"/>
          <p:cNvSpPr/>
          <p:nvPr/>
        </p:nvSpPr>
        <p:spPr bwMode="auto">
          <a:xfrm>
            <a:off x="395286" y="3867432"/>
            <a:ext cx="8424389" cy="2503481"/>
          </a:xfrm>
          <a:prstGeom prst="rect">
            <a:avLst/>
          </a:prstGeom>
          <a:noFill/>
          <a:ln w="25400" cap="flat" cmpd="sng" algn="ctr">
            <a:solidFill>
              <a:srgbClr val="FF6600">
                <a:alpha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56" name="CasellaDiTesto 55"/>
          <p:cNvSpPr txBox="1"/>
          <p:nvPr/>
        </p:nvSpPr>
        <p:spPr>
          <a:xfrm>
            <a:off x="395287" y="3448250"/>
            <a:ext cx="8355615" cy="369332"/>
          </a:xfrm>
          <a:prstGeom prst="rect">
            <a:avLst/>
          </a:prstGeom>
          <a:noFill/>
        </p:spPr>
        <p:txBody>
          <a:bodyPr wrap="square" rtlCol="0">
            <a:spAutoFit/>
          </a:bodyPr>
          <a:lstStyle/>
          <a:p>
            <a:r>
              <a:rPr lang="it-IT" sz="1800" dirty="0">
                <a:latin typeface="Calibri" panose="020F0502020204030204" pitchFamily="34" charset="0"/>
              </a:rPr>
              <a:t>Segmentazione delle imprese del commercio al dettaglio dell’alimentazione:</a:t>
            </a:r>
          </a:p>
        </p:txBody>
      </p:sp>
      <p:sp>
        <p:nvSpPr>
          <p:cNvPr id="57" name="Rettangolo arrotondato 56"/>
          <p:cNvSpPr/>
          <p:nvPr/>
        </p:nvSpPr>
        <p:spPr bwMode="auto">
          <a:xfrm>
            <a:off x="605881" y="3945528"/>
            <a:ext cx="2296160" cy="448118"/>
          </a:xfrm>
          <a:prstGeom prst="roundRect">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it-IT" sz="2000" dirty="0">
                <a:solidFill>
                  <a:schemeClr val="bg1"/>
                </a:solidFill>
                <a:latin typeface="Calibri" panose="020F0502020204030204" pitchFamily="34" charset="0"/>
              </a:rPr>
              <a:t>A</a:t>
            </a:r>
            <a:r>
              <a:rPr kumimoji="0" lang="it-IT" sz="2000" b="0" i="0" u="none" strike="noStrike" cap="none" normalizeH="0" baseline="0" dirty="0">
                <a:ln>
                  <a:noFill/>
                </a:ln>
                <a:solidFill>
                  <a:schemeClr val="bg1"/>
                </a:solidFill>
                <a:effectLst/>
                <a:latin typeface="Calibri" panose="020F0502020204030204" pitchFamily="34" charset="0"/>
              </a:rPr>
              <a:t>limentari</a:t>
            </a:r>
          </a:p>
        </p:txBody>
      </p:sp>
      <p:sp>
        <p:nvSpPr>
          <p:cNvPr id="58" name="Rettangolo arrotondato 57"/>
          <p:cNvSpPr/>
          <p:nvPr/>
        </p:nvSpPr>
        <p:spPr bwMode="auto">
          <a:xfrm>
            <a:off x="3437204" y="3945528"/>
            <a:ext cx="2296160" cy="448118"/>
          </a:xfrm>
          <a:prstGeom prst="roundRect">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it-IT" sz="2000" dirty="0">
                <a:solidFill>
                  <a:schemeClr val="bg1"/>
                </a:solidFill>
                <a:latin typeface="Calibri" panose="020F0502020204030204" pitchFamily="34" charset="0"/>
              </a:rPr>
              <a:t>F</a:t>
            </a:r>
            <a:r>
              <a:rPr lang="it-IT" sz="2000" b="0" dirty="0">
                <a:solidFill>
                  <a:schemeClr val="bg1"/>
                </a:solidFill>
                <a:latin typeface="Calibri" panose="020F0502020204030204" pitchFamily="34" charset="0"/>
              </a:rPr>
              <a:t>rutta</a:t>
            </a:r>
            <a:r>
              <a:rPr lang="it-IT" sz="2000" dirty="0">
                <a:solidFill>
                  <a:schemeClr val="bg1"/>
                </a:solidFill>
                <a:latin typeface="Calibri" panose="020F0502020204030204" pitchFamily="34" charset="0"/>
              </a:rPr>
              <a:t> e v</a:t>
            </a:r>
            <a:r>
              <a:rPr lang="it-IT" sz="2000" b="0" dirty="0">
                <a:solidFill>
                  <a:schemeClr val="bg1"/>
                </a:solidFill>
                <a:latin typeface="Calibri" panose="020F0502020204030204" pitchFamily="34" charset="0"/>
              </a:rPr>
              <a:t>erdura</a:t>
            </a:r>
            <a:endParaRPr kumimoji="0" lang="it-IT" sz="2000" b="0" i="0" u="none" strike="noStrike" cap="none" normalizeH="0" baseline="0" dirty="0">
              <a:ln>
                <a:noFill/>
              </a:ln>
              <a:solidFill>
                <a:schemeClr val="bg1"/>
              </a:solidFill>
              <a:effectLst/>
              <a:latin typeface="Calibri" panose="020F0502020204030204" pitchFamily="34" charset="0"/>
            </a:endParaRPr>
          </a:p>
        </p:txBody>
      </p:sp>
      <p:sp>
        <p:nvSpPr>
          <p:cNvPr id="59" name="Rettangolo arrotondato 58"/>
          <p:cNvSpPr/>
          <p:nvPr/>
        </p:nvSpPr>
        <p:spPr bwMode="auto">
          <a:xfrm>
            <a:off x="6236280" y="3945528"/>
            <a:ext cx="2296160" cy="448118"/>
          </a:xfrm>
          <a:prstGeom prst="roundRect">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2000" i="0" u="none" strike="noStrike" cap="none" normalizeH="0" baseline="0" dirty="0">
                <a:ln>
                  <a:noFill/>
                </a:ln>
                <a:solidFill>
                  <a:schemeClr val="bg1"/>
                </a:solidFill>
                <a:effectLst/>
                <a:latin typeface="Calibri" panose="020F0502020204030204" pitchFamily="34" charset="0"/>
              </a:rPr>
              <a:t>P</a:t>
            </a:r>
            <a:r>
              <a:rPr kumimoji="0" lang="it-IT" sz="2000" b="0" i="0" u="none" strike="noStrike" cap="none" normalizeH="0" baseline="0" dirty="0">
                <a:ln>
                  <a:noFill/>
                </a:ln>
                <a:solidFill>
                  <a:schemeClr val="bg1"/>
                </a:solidFill>
                <a:effectLst/>
                <a:latin typeface="Calibri" panose="020F0502020204030204" pitchFamily="34" charset="0"/>
              </a:rPr>
              <a:t>escherie</a:t>
            </a:r>
          </a:p>
        </p:txBody>
      </p:sp>
      <p:sp>
        <p:nvSpPr>
          <p:cNvPr id="60" name="Rettangolo 59"/>
          <p:cNvSpPr/>
          <p:nvPr/>
        </p:nvSpPr>
        <p:spPr>
          <a:xfrm>
            <a:off x="3527363" y="5277899"/>
            <a:ext cx="1499126" cy="276999"/>
          </a:xfrm>
          <a:prstGeom prst="rect">
            <a:avLst/>
          </a:prstGeom>
        </p:spPr>
        <p:txBody>
          <a:bodyPr wrap="square">
            <a:spAutoFit/>
          </a:bodyPr>
          <a:lstStyle/>
          <a:p>
            <a:pPr marL="171450" indent="-171450">
              <a:buFont typeface="Arial"/>
              <a:buChar char="•"/>
            </a:pPr>
            <a:r>
              <a:rPr lang="it-IT" sz="1200" b="0" dirty="0">
                <a:latin typeface="Calibri" panose="020F0502020204030204" pitchFamily="34" charset="0"/>
              </a:rPr>
              <a:t>Ortofrutticolo</a:t>
            </a:r>
          </a:p>
        </p:txBody>
      </p:sp>
      <p:sp>
        <p:nvSpPr>
          <p:cNvPr id="61" name="Rettangolo 60"/>
          <p:cNvSpPr/>
          <p:nvPr/>
        </p:nvSpPr>
        <p:spPr>
          <a:xfrm>
            <a:off x="6272484" y="5277899"/>
            <a:ext cx="1499126" cy="276999"/>
          </a:xfrm>
          <a:prstGeom prst="rect">
            <a:avLst/>
          </a:prstGeom>
        </p:spPr>
        <p:txBody>
          <a:bodyPr wrap="square">
            <a:spAutoFit/>
          </a:bodyPr>
          <a:lstStyle/>
          <a:p>
            <a:pPr marL="171450" indent="-171450">
              <a:buFont typeface="Arial"/>
              <a:buChar char="•"/>
            </a:pPr>
            <a:r>
              <a:rPr lang="it-IT" sz="1200" b="0" dirty="0">
                <a:latin typeface="Calibri" panose="020F0502020204030204" pitchFamily="34" charset="0"/>
              </a:rPr>
              <a:t>Ittico e Surgelati</a:t>
            </a:r>
          </a:p>
        </p:txBody>
      </p:sp>
      <p:sp>
        <p:nvSpPr>
          <p:cNvPr id="62" name="Segnaposto contenuto 2"/>
          <p:cNvSpPr>
            <a:spLocks noGrp="1"/>
          </p:cNvSpPr>
          <p:nvPr>
            <p:ph idx="1"/>
          </p:nvPr>
        </p:nvSpPr>
        <p:spPr>
          <a:xfrm>
            <a:off x="395286" y="836712"/>
            <a:ext cx="8486177" cy="2225225"/>
          </a:xfrm>
        </p:spPr>
        <p:txBody>
          <a:bodyPr wrap="square">
            <a:spAutoFit/>
          </a:bodyPr>
          <a:lstStyle/>
          <a:p>
            <a:pPr marL="0" indent="0" algn="just">
              <a:lnSpc>
                <a:spcPct val="110000"/>
              </a:lnSpc>
              <a:spcBef>
                <a:spcPts val="600"/>
              </a:spcBef>
              <a:buFontTx/>
              <a:buNone/>
            </a:pPr>
            <a:r>
              <a:rPr lang="it-IT" sz="1800" dirty="0">
                <a:latin typeface="Calibri" panose="020F0502020204030204" pitchFamily="34" charset="0"/>
              </a:rPr>
              <a:t>L’</a:t>
            </a:r>
            <a:r>
              <a:rPr lang="it-IT" sz="1800" b="1" dirty="0">
                <a:latin typeface="Calibri" panose="020F0502020204030204" pitchFamily="34" charset="0"/>
              </a:rPr>
              <a:t>Osservatorio Congiunturale Fida</a:t>
            </a:r>
            <a:r>
              <a:rPr lang="it-IT" sz="1800" dirty="0">
                <a:latin typeface="Calibri" panose="020F0502020204030204" pitchFamily="34" charset="0"/>
              </a:rPr>
              <a:t> si articola su una rilevazione semestrale (due rilevazioni in un anno) condotta su un campione delle imprese italiane del commercio al dettaglio dell’alimentazione, statisticamente rappresentativo per grandi aree geografiche. I risultati dello studio sono messi a confronto con quelli dell’</a:t>
            </a:r>
            <a:r>
              <a:rPr lang="it-IT" sz="1800" b="1" dirty="0">
                <a:latin typeface="Calibri" panose="020F0502020204030204" pitchFamily="34" charset="0"/>
              </a:rPr>
              <a:t>Osservatorio Credito Confcommercio (OCC)</a:t>
            </a:r>
            <a:r>
              <a:rPr lang="it-IT" sz="1800" dirty="0">
                <a:latin typeface="Calibri" panose="020F0502020204030204" pitchFamily="34" charset="0"/>
              </a:rPr>
              <a:t>, condotto da Format Research per conto di Confcommercio Imprese per l’Italia su tutte le imprese italiane del terziario (commercio, turismo, servizi).</a:t>
            </a:r>
          </a:p>
        </p:txBody>
      </p:sp>
      <p:sp>
        <p:nvSpPr>
          <p:cNvPr id="16" name="Rectangle 4"/>
          <p:cNvSpPr>
            <a:spLocks noGrp="1" noChangeArrowheads="1"/>
          </p:cNvSpPr>
          <p:nvPr>
            <p:ph type="title" idx="4294967295"/>
          </p:nvPr>
        </p:nvSpPr>
        <p:spPr>
          <a:xfrm>
            <a:off x="395288" y="188913"/>
            <a:ext cx="8280400" cy="765175"/>
          </a:xfrm>
        </p:spPr>
        <p:txBody>
          <a:bodyPr/>
          <a:lstStyle/>
          <a:p>
            <a:pPr eaLnBrk="1" hangingPunct="1"/>
            <a:r>
              <a:rPr lang="it-IT" altLang="it-IT" dirty="0">
                <a:solidFill>
                  <a:srgbClr val="1F4E79"/>
                </a:solidFill>
                <a:latin typeface="Calibri" panose="020F0502020204030204" pitchFamily="34" charset="0"/>
                <a:cs typeface="Arial" panose="020B0604020202020204" pitchFamily="34" charset="0"/>
              </a:rPr>
              <a:t>premessa |</a:t>
            </a:r>
            <a:r>
              <a:rPr lang="it-IT" altLang="it-IT" dirty="0">
                <a:solidFill>
                  <a:schemeClr val="tx1"/>
                </a:solidFill>
                <a:latin typeface="Calibri" panose="020F0502020204030204" pitchFamily="34" charset="0"/>
                <a:cs typeface="Arial" panose="020B0604020202020204" pitchFamily="34" charset="0"/>
              </a:rPr>
              <a:t> il perimetro dell’analisi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scontrino e accessi | </a:t>
            </a:r>
            <a:r>
              <a:rPr lang="it-IT" altLang="it-IT" sz="2000" dirty="0">
                <a:latin typeface="Calibri" panose="020F0502020204030204" pitchFamily="34" charset="0"/>
                <a:cs typeface="Arial" panose="020B0604020202020204" pitchFamily="34" charset="0"/>
              </a:rPr>
              <a:t>lo </a:t>
            </a:r>
            <a:r>
              <a:rPr lang="it-IT" altLang="it-IT" sz="2000" u="sng" dirty="0">
                <a:latin typeface="Calibri" panose="020F0502020204030204" pitchFamily="34" charset="0"/>
                <a:cs typeface="Arial" panose="020B0604020202020204" pitchFamily="34" charset="0"/>
              </a:rPr>
              <a:t>scontrino medio</a:t>
            </a:r>
            <a:r>
              <a:rPr lang="it-IT" altLang="it-IT" sz="2000" dirty="0">
                <a:latin typeface="Calibri" panose="020F0502020204030204" pitchFamily="34" charset="0"/>
                <a:cs typeface="Arial" panose="020B0604020202020204" pitchFamily="34" charset="0"/>
              </a:rPr>
              <a:t> è in </a:t>
            </a:r>
            <a:r>
              <a:rPr lang="it-IT" altLang="it-IT" sz="2000" u="sng" dirty="0">
                <a:latin typeface="Calibri" panose="020F0502020204030204" pitchFamily="34" charset="0"/>
                <a:cs typeface="Arial" panose="020B0604020202020204" pitchFamily="34" charset="0"/>
              </a:rPr>
              <a:t>leggero calo</a:t>
            </a:r>
            <a:r>
              <a:rPr lang="it-IT" altLang="it-IT" sz="2000" dirty="0">
                <a:latin typeface="Calibri" panose="020F0502020204030204" pitchFamily="34" charset="0"/>
                <a:cs typeface="Arial" panose="020B0604020202020204" pitchFamily="34" charset="0"/>
              </a:rPr>
              <a:t> negli ultimi sei mesi… </a:t>
            </a:r>
          </a:p>
          <a:p>
            <a:pPr eaLnBrk="1" hangingPunct="1"/>
            <a:r>
              <a:rPr lang="it-IT" altLang="it-IT" sz="2000" dirty="0">
                <a:latin typeface="Calibri" panose="020F0502020204030204" pitchFamily="34" charset="0"/>
                <a:cs typeface="Arial" panose="020B0604020202020204" pitchFamily="34" charset="0"/>
              </a:rPr>
              <a:t>resta sostanzialmente </a:t>
            </a:r>
            <a:r>
              <a:rPr lang="it-IT" altLang="it-IT" sz="2000" u="sng" dirty="0">
                <a:latin typeface="Calibri" panose="020F0502020204030204" pitchFamily="34" charset="0"/>
                <a:cs typeface="Arial" panose="020B0604020202020204" pitchFamily="34" charset="0"/>
              </a:rPr>
              <a:t>stabile</a:t>
            </a:r>
            <a:r>
              <a:rPr lang="it-IT" altLang="it-IT" sz="2000" dirty="0">
                <a:latin typeface="Calibri" panose="020F0502020204030204" pitchFamily="34" charset="0"/>
                <a:cs typeface="Arial" panose="020B0604020202020204" pitchFamily="34" charset="0"/>
              </a:rPr>
              <a:t> il </a:t>
            </a:r>
            <a:r>
              <a:rPr lang="it-IT" altLang="it-IT" sz="2000" u="sng" dirty="0">
                <a:latin typeface="Calibri" panose="020F0502020204030204" pitchFamily="34" charset="0"/>
                <a:cs typeface="Arial" panose="020B0604020202020204" pitchFamily="34" charset="0"/>
              </a:rPr>
              <a:t>numero di accessi in negozio</a:t>
            </a:r>
            <a:r>
              <a:rPr lang="it-IT" altLang="it-IT" sz="2000" dirty="0">
                <a:latin typeface="Calibri" panose="020F0502020204030204" pitchFamily="34" charset="0"/>
                <a:cs typeface="Arial" panose="020B0604020202020204" pitchFamily="34" charset="0"/>
              </a:rPr>
              <a:t>…</a:t>
            </a:r>
            <a:endParaRPr lang="it-IT" altLang="it-IT" sz="2000" i="1" dirty="0">
              <a:latin typeface="Calibri" panose="020F0502020204030204" pitchFamily="34" charset="0"/>
              <a:cs typeface="Arial" panose="020B0604020202020204" pitchFamily="34" charset="0"/>
            </a:endParaRPr>
          </a:p>
        </p:txBody>
      </p:sp>
      <p:sp>
        <p:nvSpPr>
          <p:cNvPr id="18" name="CasellaDiTesto 17"/>
          <p:cNvSpPr txBox="1"/>
          <p:nvPr/>
        </p:nvSpPr>
        <p:spPr>
          <a:xfrm>
            <a:off x="503159" y="3570882"/>
            <a:ext cx="3887165" cy="1323439"/>
          </a:xfrm>
          <a:prstGeom prst="rect">
            <a:avLst/>
          </a:prstGeom>
          <a:noFill/>
        </p:spPr>
        <p:txBody>
          <a:bodyPr wrap="square" rtlCol="0">
            <a:spAutoFit/>
          </a:bodyPr>
          <a:lstStyle/>
          <a:p>
            <a:r>
              <a:rPr lang="it-IT" sz="1600" b="0" dirty="0">
                <a:latin typeface="Calibri" panose="020F0502020204030204" pitchFamily="34" charset="0"/>
              </a:rPr>
              <a:t>Il 6,2% delle imprese del dettaglio alimentare ha registrato un incremento dello scontrino medio nel primo semestre 2017 rispetto al secondo semestre 2016. </a:t>
            </a:r>
          </a:p>
          <a:p>
            <a:r>
              <a:rPr lang="it-IT" sz="1600" i="1" dirty="0">
                <a:latin typeface="Calibri" panose="020F0502020204030204" pitchFamily="34" charset="0"/>
              </a:rPr>
              <a:t>Sei mesi fa, tale quota era pari al 6,7%.</a:t>
            </a:r>
          </a:p>
        </p:txBody>
      </p:sp>
      <p:sp>
        <p:nvSpPr>
          <p:cNvPr id="19" name="CasellaDiTesto 18"/>
          <p:cNvSpPr txBox="1"/>
          <p:nvPr/>
        </p:nvSpPr>
        <p:spPr>
          <a:xfrm>
            <a:off x="2430232" y="2202730"/>
            <a:ext cx="1220206" cy="830997"/>
          </a:xfrm>
          <a:prstGeom prst="rect">
            <a:avLst/>
          </a:prstGeom>
          <a:noFill/>
        </p:spPr>
        <p:txBody>
          <a:bodyPr wrap="none" rtlCol="0">
            <a:spAutoFit/>
          </a:bodyPr>
          <a:lstStyle/>
          <a:p>
            <a:r>
              <a:rPr lang="it-IT" sz="4800" dirty="0">
                <a:solidFill>
                  <a:srgbClr val="FF6600"/>
                </a:solidFill>
                <a:latin typeface="Calibri" panose="020F0502020204030204" pitchFamily="34" charset="0"/>
              </a:rPr>
              <a:t>6,2</a:t>
            </a:r>
            <a:r>
              <a:rPr lang="it-IT" sz="2800" dirty="0">
                <a:solidFill>
                  <a:srgbClr val="FF6600"/>
                </a:solidFill>
                <a:latin typeface="Calibri" panose="020F0502020204030204" pitchFamily="34" charset="0"/>
              </a:rPr>
              <a:t>%</a:t>
            </a:r>
            <a:endParaRPr lang="en-US" sz="4800" dirty="0">
              <a:solidFill>
                <a:srgbClr val="FF6600"/>
              </a:solidFill>
              <a:latin typeface="Calibri" panose="020F0502020204030204" pitchFamily="34" charset="0"/>
            </a:endParaRPr>
          </a:p>
        </p:txBody>
      </p:sp>
      <p:pic>
        <p:nvPicPr>
          <p:cNvPr id="4" name="Immagine 3"/>
          <p:cNvPicPr>
            <a:picLocks noChangeAspect="1"/>
          </p:cNvPicPr>
          <p:nvPr/>
        </p:nvPicPr>
        <p:blipFill>
          <a:blip r:embed="rId2"/>
          <a:stretch>
            <a:fillRect/>
          </a:stretch>
        </p:blipFill>
        <p:spPr>
          <a:xfrm>
            <a:off x="663375" y="2235682"/>
            <a:ext cx="1542173" cy="1094209"/>
          </a:xfrm>
          <a:prstGeom prst="rect">
            <a:avLst/>
          </a:prstGeom>
        </p:spPr>
      </p:pic>
      <p:sp>
        <p:nvSpPr>
          <p:cNvPr id="21" name="Rettangolo 20"/>
          <p:cNvSpPr/>
          <p:nvPr/>
        </p:nvSpPr>
        <p:spPr>
          <a:xfrm>
            <a:off x="503160" y="1125833"/>
            <a:ext cx="3799280" cy="923330"/>
          </a:xfrm>
          <a:prstGeom prst="rect">
            <a:avLst/>
          </a:prstGeom>
        </p:spPr>
        <p:txBody>
          <a:bodyPr wrap="square">
            <a:spAutoFit/>
          </a:bodyPr>
          <a:lstStyle/>
          <a:p>
            <a:r>
              <a:rPr lang="it-IT" sz="1800" b="0" dirty="0">
                <a:latin typeface="Calibri" panose="020F0502020204030204" pitchFamily="34" charset="0"/>
              </a:rPr>
              <a:t>Nel semestre considerato, rispetto allo stesso semestre di dodici mesi fa, lo </a:t>
            </a:r>
            <a:r>
              <a:rPr lang="it-IT" sz="1800" u="sng" dirty="0">
                <a:latin typeface="Calibri" panose="020F0502020204030204" pitchFamily="34" charset="0"/>
              </a:rPr>
              <a:t>scontrino medio</a:t>
            </a:r>
            <a:r>
              <a:rPr lang="it-IT" sz="1800" b="0" dirty="0">
                <a:latin typeface="Calibri" panose="020F0502020204030204" pitchFamily="34" charset="0"/>
              </a:rPr>
              <a:t> è…?</a:t>
            </a:r>
          </a:p>
        </p:txBody>
      </p:sp>
      <p:sp>
        <p:nvSpPr>
          <p:cNvPr id="22" name="CasellaDiTesto 21"/>
          <p:cNvSpPr txBox="1"/>
          <p:nvPr/>
        </p:nvSpPr>
        <p:spPr>
          <a:xfrm>
            <a:off x="2430232" y="2967100"/>
            <a:ext cx="1734321" cy="400110"/>
          </a:xfrm>
          <a:prstGeom prst="rect">
            <a:avLst/>
          </a:prstGeom>
          <a:noFill/>
        </p:spPr>
        <p:txBody>
          <a:bodyPr wrap="square" rtlCol="0">
            <a:spAutoFit/>
          </a:bodyPr>
          <a:lstStyle/>
          <a:p>
            <a:r>
              <a:rPr lang="it-IT" sz="2000" dirty="0">
                <a:latin typeface="Calibri" panose="020F0502020204030204" pitchFamily="34" charset="0"/>
              </a:rPr>
              <a:t>Aumentato</a:t>
            </a:r>
          </a:p>
        </p:txBody>
      </p:sp>
      <p:sp>
        <p:nvSpPr>
          <p:cNvPr id="24" name="Rettangolo 23"/>
          <p:cNvSpPr/>
          <p:nvPr/>
        </p:nvSpPr>
        <p:spPr>
          <a:xfrm>
            <a:off x="4823937" y="1441709"/>
            <a:ext cx="3799280" cy="923330"/>
          </a:xfrm>
          <a:prstGeom prst="rect">
            <a:avLst/>
          </a:prstGeom>
        </p:spPr>
        <p:txBody>
          <a:bodyPr wrap="square">
            <a:spAutoFit/>
          </a:bodyPr>
          <a:lstStyle/>
          <a:p>
            <a:r>
              <a:rPr lang="it-IT" sz="1800" b="0" dirty="0">
                <a:latin typeface="Calibri" panose="020F0502020204030204" pitchFamily="34" charset="0"/>
              </a:rPr>
              <a:t>Nel semestre considerato, rispetto allo stesso semestre di dodici mesi fa, il </a:t>
            </a:r>
            <a:r>
              <a:rPr lang="it-IT" sz="1800" u="sng" dirty="0">
                <a:latin typeface="Calibri" panose="020F0502020204030204" pitchFamily="34" charset="0"/>
              </a:rPr>
              <a:t>numero di accessi</a:t>
            </a:r>
            <a:r>
              <a:rPr lang="it-IT" sz="1800" b="0" dirty="0">
                <a:latin typeface="Calibri" panose="020F0502020204030204" pitchFamily="34" charset="0"/>
              </a:rPr>
              <a:t> è…?</a:t>
            </a:r>
          </a:p>
        </p:txBody>
      </p:sp>
      <p:sp>
        <p:nvSpPr>
          <p:cNvPr id="26" name="CasellaDiTesto 25"/>
          <p:cNvSpPr txBox="1"/>
          <p:nvPr/>
        </p:nvSpPr>
        <p:spPr>
          <a:xfrm>
            <a:off x="6345852" y="2511362"/>
            <a:ext cx="1532792" cy="830997"/>
          </a:xfrm>
          <a:prstGeom prst="rect">
            <a:avLst/>
          </a:prstGeom>
          <a:noFill/>
        </p:spPr>
        <p:txBody>
          <a:bodyPr wrap="none" rtlCol="0">
            <a:spAutoFit/>
          </a:bodyPr>
          <a:lstStyle/>
          <a:p>
            <a:r>
              <a:rPr lang="it-IT" sz="4800" dirty="0">
                <a:solidFill>
                  <a:srgbClr val="FF6600"/>
                </a:solidFill>
                <a:latin typeface="Calibri" panose="020F0502020204030204" pitchFamily="34" charset="0"/>
              </a:rPr>
              <a:t>10,8</a:t>
            </a:r>
            <a:r>
              <a:rPr lang="it-IT" sz="2800" dirty="0">
                <a:solidFill>
                  <a:srgbClr val="FF6600"/>
                </a:solidFill>
                <a:latin typeface="Calibri" panose="020F0502020204030204" pitchFamily="34" charset="0"/>
              </a:rPr>
              <a:t>%</a:t>
            </a:r>
            <a:endParaRPr lang="en-US" sz="4800" dirty="0">
              <a:solidFill>
                <a:srgbClr val="FF6600"/>
              </a:solidFill>
              <a:latin typeface="Calibri" panose="020F0502020204030204" pitchFamily="34" charset="0"/>
            </a:endParaRPr>
          </a:p>
        </p:txBody>
      </p:sp>
      <p:sp>
        <p:nvSpPr>
          <p:cNvPr id="27" name="CasellaDiTesto 26"/>
          <p:cNvSpPr txBox="1"/>
          <p:nvPr/>
        </p:nvSpPr>
        <p:spPr>
          <a:xfrm>
            <a:off x="6345852" y="3275732"/>
            <a:ext cx="1734321" cy="400110"/>
          </a:xfrm>
          <a:prstGeom prst="rect">
            <a:avLst/>
          </a:prstGeom>
          <a:noFill/>
        </p:spPr>
        <p:txBody>
          <a:bodyPr wrap="square" rtlCol="0">
            <a:spAutoFit/>
          </a:bodyPr>
          <a:lstStyle/>
          <a:p>
            <a:r>
              <a:rPr lang="it-IT" sz="2000" dirty="0">
                <a:latin typeface="Calibri" panose="020F0502020204030204" pitchFamily="34" charset="0"/>
              </a:rPr>
              <a:t>Aumentato</a:t>
            </a:r>
          </a:p>
        </p:txBody>
      </p:sp>
      <p:sp>
        <p:nvSpPr>
          <p:cNvPr id="28" name="CasellaDiTesto 27"/>
          <p:cNvSpPr txBox="1"/>
          <p:nvPr/>
        </p:nvSpPr>
        <p:spPr>
          <a:xfrm>
            <a:off x="4823937" y="3839404"/>
            <a:ext cx="3867888" cy="1077218"/>
          </a:xfrm>
          <a:prstGeom prst="rect">
            <a:avLst/>
          </a:prstGeom>
          <a:noFill/>
        </p:spPr>
        <p:txBody>
          <a:bodyPr wrap="square" rtlCol="0">
            <a:spAutoFit/>
          </a:bodyPr>
          <a:lstStyle/>
          <a:p>
            <a:r>
              <a:rPr lang="it-IT" sz="1600" b="0" dirty="0">
                <a:latin typeface="Calibri" panose="020F0502020204030204" pitchFamily="34" charset="0"/>
              </a:rPr>
              <a:t>Il 10,8% delle imprese del dettaglio alimentare ha registrato un incremento del numero di accessi nel primo semestre 2017.</a:t>
            </a:r>
          </a:p>
          <a:p>
            <a:r>
              <a:rPr lang="it-IT" sz="1600" i="1" dirty="0">
                <a:latin typeface="Calibri" panose="020F0502020204030204" pitchFamily="34" charset="0"/>
              </a:rPr>
              <a:t>Sei mesi fa, tale quota era pari al 10,9%.</a:t>
            </a:r>
          </a:p>
        </p:txBody>
      </p:sp>
      <p:pic>
        <p:nvPicPr>
          <p:cNvPr id="29" name="Immagine 28"/>
          <p:cNvPicPr>
            <a:picLocks noChangeAspect="1"/>
          </p:cNvPicPr>
          <p:nvPr/>
        </p:nvPicPr>
        <p:blipFill>
          <a:blip r:embed="rId3"/>
          <a:stretch>
            <a:fillRect/>
          </a:stretch>
        </p:blipFill>
        <p:spPr>
          <a:xfrm>
            <a:off x="588460" y="4974379"/>
            <a:ext cx="1044025" cy="673760"/>
          </a:xfrm>
          <a:prstGeom prst="rect">
            <a:avLst/>
          </a:prstGeom>
        </p:spPr>
      </p:pic>
      <p:pic>
        <p:nvPicPr>
          <p:cNvPr id="32" name="Immagine 31"/>
          <p:cNvPicPr>
            <a:picLocks noChangeAspect="1"/>
          </p:cNvPicPr>
          <p:nvPr/>
        </p:nvPicPr>
        <p:blipFill>
          <a:blip r:embed="rId4"/>
          <a:stretch>
            <a:fillRect/>
          </a:stretch>
        </p:blipFill>
        <p:spPr>
          <a:xfrm>
            <a:off x="1836467" y="4986519"/>
            <a:ext cx="822475" cy="649481"/>
          </a:xfrm>
          <a:prstGeom prst="rect">
            <a:avLst/>
          </a:prstGeom>
        </p:spPr>
      </p:pic>
      <p:pic>
        <p:nvPicPr>
          <p:cNvPr id="34" name="Immagine 33"/>
          <p:cNvPicPr>
            <a:picLocks noChangeAspect="1"/>
          </p:cNvPicPr>
          <p:nvPr/>
        </p:nvPicPr>
        <p:blipFill>
          <a:blip r:embed="rId5"/>
          <a:stretch>
            <a:fillRect/>
          </a:stretch>
        </p:blipFill>
        <p:spPr>
          <a:xfrm>
            <a:off x="2899019" y="5052911"/>
            <a:ext cx="812666" cy="516696"/>
          </a:xfrm>
          <a:prstGeom prst="rect">
            <a:avLst/>
          </a:prstGeom>
        </p:spPr>
      </p:pic>
      <p:sp>
        <p:nvSpPr>
          <p:cNvPr id="35" name="CasellaDiTesto 34"/>
          <p:cNvSpPr txBox="1"/>
          <p:nvPr/>
        </p:nvSpPr>
        <p:spPr>
          <a:xfrm>
            <a:off x="726392" y="5547358"/>
            <a:ext cx="768160" cy="523220"/>
          </a:xfrm>
          <a:prstGeom prst="rect">
            <a:avLst/>
          </a:prstGeom>
          <a:noFill/>
        </p:spPr>
        <p:txBody>
          <a:bodyPr wrap="none" rtlCol="0">
            <a:spAutoFit/>
          </a:bodyPr>
          <a:lstStyle/>
          <a:p>
            <a:pPr algn="ctr"/>
            <a:r>
              <a:rPr lang="it-IT" sz="2800" i="1" dirty="0">
                <a:solidFill>
                  <a:srgbClr val="FF6600"/>
                </a:solidFill>
                <a:latin typeface="Calibri" panose="020F0502020204030204" pitchFamily="34" charset="0"/>
              </a:rPr>
              <a:t>8,0</a:t>
            </a:r>
            <a:r>
              <a:rPr lang="it-IT" sz="1400" i="1" dirty="0">
                <a:solidFill>
                  <a:srgbClr val="FF6600"/>
                </a:solidFill>
                <a:latin typeface="Calibri" panose="020F0502020204030204" pitchFamily="34" charset="0"/>
              </a:rPr>
              <a:t>%</a:t>
            </a:r>
            <a:endParaRPr lang="en-US" sz="2800" i="1" dirty="0">
              <a:solidFill>
                <a:srgbClr val="FF6600"/>
              </a:solidFill>
              <a:latin typeface="Calibri" panose="020F0502020204030204" pitchFamily="34" charset="0"/>
            </a:endParaRPr>
          </a:p>
        </p:txBody>
      </p:sp>
      <p:sp>
        <p:nvSpPr>
          <p:cNvPr id="37" name="CasellaDiTesto 36"/>
          <p:cNvSpPr txBox="1"/>
          <p:nvPr/>
        </p:nvSpPr>
        <p:spPr>
          <a:xfrm>
            <a:off x="1900568" y="5547358"/>
            <a:ext cx="768160" cy="523220"/>
          </a:xfrm>
          <a:prstGeom prst="rect">
            <a:avLst/>
          </a:prstGeom>
          <a:noFill/>
        </p:spPr>
        <p:txBody>
          <a:bodyPr wrap="none" rtlCol="0">
            <a:spAutoFit/>
          </a:bodyPr>
          <a:lstStyle/>
          <a:p>
            <a:pPr algn="ctr"/>
            <a:r>
              <a:rPr lang="it-IT" sz="2800" i="1" dirty="0">
                <a:solidFill>
                  <a:srgbClr val="FF6600"/>
                </a:solidFill>
                <a:latin typeface="Calibri" panose="020F0502020204030204" pitchFamily="34" charset="0"/>
              </a:rPr>
              <a:t>5,5</a:t>
            </a:r>
            <a:r>
              <a:rPr lang="it-IT" sz="1400" i="1" dirty="0">
                <a:solidFill>
                  <a:srgbClr val="FF6600"/>
                </a:solidFill>
                <a:latin typeface="Calibri" panose="020F0502020204030204" pitchFamily="34" charset="0"/>
              </a:rPr>
              <a:t>%</a:t>
            </a:r>
            <a:endParaRPr lang="en-US" sz="2800" i="1" dirty="0">
              <a:solidFill>
                <a:srgbClr val="FF6600"/>
              </a:solidFill>
              <a:latin typeface="Calibri" panose="020F0502020204030204" pitchFamily="34" charset="0"/>
            </a:endParaRPr>
          </a:p>
        </p:txBody>
      </p:sp>
      <p:sp>
        <p:nvSpPr>
          <p:cNvPr id="38" name="CasellaDiTesto 37"/>
          <p:cNvSpPr txBox="1"/>
          <p:nvPr/>
        </p:nvSpPr>
        <p:spPr>
          <a:xfrm>
            <a:off x="2958217" y="5547358"/>
            <a:ext cx="768160" cy="523220"/>
          </a:xfrm>
          <a:prstGeom prst="rect">
            <a:avLst/>
          </a:prstGeom>
          <a:noFill/>
        </p:spPr>
        <p:txBody>
          <a:bodyPr wrap="none" rtlCol="0">
            <a:spAutoFit/>
          </a:bodyPr>
          <a:lstStyle/>
          <a:p>
            <a:pPr algn="ctr"/>
            <a:r>
              <a:rPr lang="it-IT" sz="2800" i="1" dirty="0">
                <a:solidFill>
                  <a:srgbClr val="FF6600"/>
                </a:solidFill>
                <a:latin typeface="Calibri" panose="020F0502020204030204" pitchFamily="34" charset="0"/>
              </a:rPr>
              <a:t>9,0</a:t>
            </a:r>
            <a:r>
              <a:rPr lang="it-IT" sz="1400" i="1" dirty="0">
                <a:solidFill>
                  <a:srgbClr val="FF6600"/>
                </a:solidFill>
                <a:latin typeface="Calibri" panose="020F0502020204030204" pitchFamily="34" charset="0"/>
              </a:rPr>
              <a:t>%</a:t>
            </a:r>
            <a:endParaRPr lang="en-US" sz="2800" i="1" dirty="0">
              <a:solidFill>
                <a:srgbClr val="FF6600"/>
              </a:solidFill>
              <a:latin typeface="Calibri" panose="020F0502020204030204" pitchFamily="34" charset="0"/>
            </a:endParaRPr>
          </a:p>
        </p:txBody>
      </p:sp>
      <p:pic>
        <p:nvPicPr>
          <p:cNvPr id="39" name="Immagine 38"/>
          <p:cNvPicPr>
            <a:picLocks noChangeAspect="1"/>
          </p:cNvPicPr>
          <p:nvPr/>
        </p:nvPicPr>
        <p:blipFill>
          <a:blip r:embed="rId3"/>
          <a:stretch>
            <a:fillRect/>
          </a:stretch>
        </p:blipFill>
        <p:spPr>
          <a:xfrm>
            <a:off x="4943113" y="5235701"/>
            <a:ext cx="1044025" cy="673760"/>
          </a:xfrm>
          <a:prstGeom prst="rect">
            <a:avLst/>
          </a:prstGeom>
        </p:spPr>
      </p:pic>
      <p:pic>
        <p:nvPicPr>
          <p:cNvPr id="40" name="Immagine 39"/>
          <p:cNvPicPr>
            <a:picLocks noChangeAspect="1"/>
          </p:cNvPicPr>
          <p:nvPr/>
        </p:nvPicPr>
        <p:blipFill>
          <a:blip r:embed="rId4"/>
          <a:stretch>
            <a:fillRect/>
          </a:stretch>
        </p:blipFill>
        <p:spPr>
          <a:xfrm>
            <a:off x="6191120" y="5247841"/>
            <a:ext cx="822475" cy="649481"/>
          </a:xfrm>
          <a:prstGeom prst="rect">
            <a:avLst/>
          </a:prstGeom>
        </p:spPr>
      </p:pic>
      <p:pic>
        <p:nvPicPr>
          <p:cNvPr id="41" name="Immagine 40"/>
          <p:cNvPicPr>
            <a:picLocks noChangeAspect="1"/>
          </p:cNvPicPr>
          <p:nvPr/>
        </p:nvPicPr>
        <p:blipFill>
          <a:blip r:embed="rId5"/>
          <a:stretch>
            <a:fillRect/>
          </a:stretch>
        </p:blipFill>
        <p:spPr>
          <a:xfrm>
            <a:off x="7253672" y="5314233"/>
            <a:ext cx="812666" cy="516696"/>
          </a:xfrm>
          <a:prstGeom prst="rect">
            <a:avLst/>
          </a:prstGeom>
        </p:spPr>
      </p:pic>
      <p:sp>
        <p:nvSpPr>
          <p:cNvPr id="42" name="CasellaDiTesto 41"/>
          <p:cNvSpPr txBox="1"/>
          <p:nvPr/>
        </p:nvSpPr>
        <p:spPr>
          <a:xfrm>
            <a:off x="4989675" y="5808680"/>
            <a:ext cx="950902" cy="523220"/>
          </a:xfrm>
          <a:prstGeom prst="rect">
            <a:avLst/>
          </a:prstGeom>
          <a:noFill/>
        </p:spPr>
        <p:txBody>
          <a:bodyPr wrap="none" rtlCol="0">
            <a:spAutoFit/>
          </a:bodyPr>
          <a:lstStyle/>
          <a:p>
            <a:pPr algn="ctr"/>
            <a:r>
              <a:rPr lang="it-IT" sz="2800" i="1" dirty="0">
                <a:solidFill>
                  <a:srgbClr val="FF6600"/>
                </a:solidFill>
                <a:latin typeface="Calibri" panose="020F0502020204030204" pitchFamily="34" charset="0"/>
              </a:rPr>
              <a:t>12,9</a:t>
            </a:r>
            <a:r>
              <a:rPr lang="it-IT" sz="1400" i="1" dirty="0">
                <a:solidFill>
                  <a:srgbClr val="FF6600"/>
                </a:solidFill>
                <a:latin typeface="Calibri" panose="020F0502020204030204" pitchFamily="34" charset="0"/>
              </a:rPr>
              <a:t>%</a:t>
            </a:r>
            <a:endParaRPr lang="en-US" sz="2800" i="1" dirty="0">
              <a:solidFill>
                <a:srgbClr val="FF6600"/>
              </a:solidFill>
              <a:latin typeface="Calibri" panose="020F0502020204030204" pitchFamily="34" charset="0"/>
            </a:endParaRPr>
          </a:p>
        </p:txBody>
      </p:sp>
      <p:sp>
        <p:nvSpPr>
          <p:cNvPr id="43" name="CasellaDiTesto 42"/>
          <p:cNvSpPr txBox="1"/>
          <p:nvPr/>
        </p:nvSpPr>
        <p:spPr>
          <a:xfrm>
            <a:off x="6255222" y="5808680"/>
            <a:ext cx="768160" cy="523220"/>
          </a:xfrm>
          <a:prstGeom prst="rect">
            <a:avLst/>
          </a:prstGeom>
          <a:noFill/>
        </p:spPr>
        <p:txBody>
          <a:bodyPr wrap="none" rtlCol="0">
            <a:spAutoFit/>
          </a:bodyPr>
          <a:lstStyle/>
          <a:p>
            <a:pPr algn="ctr"/>
            <a:r>
              <a:rPr lang="it-IT" sz="2800" i="1" dirty="0">
                <a:solidFill>
                  <a:srgbClr val="FF6600"/>
                </a:solidFill>
                <a:latin typeface="Calibri" panose="020F0502020204030204" pitchFamily="34" charset="0"/>
              </a:rPr>
              <a:t>9,1</a:t>
            </a:r>
            <a:r>
              <a:rPr lang="it-IT" sz="1400" i="1" dirty="0">
                <a:solidFill>
                  <a:srgbClr val="FF6600"/>
                </a:solidFill>
                <a:latin typeface="Calibri" panose="020F0502020204030204" pitchFamily="34" charset="0"/>
              </a:rPr>
              <a:t>%</a:t>
            </a:r>
            <a:endParaRPr lang="en-US" sz="2800" i="1" dirty="0">
              <a:solidFill>
                <a:srgbClr val="FF6600"/>
              </a:solidFill>
              <a:latin typeface="Calibri" panose="020F0502020204030204" pitchFamily="34" charset="0"/>
            </a:endParaRPr>
          </a:p>
        </p:txBody>
      </p:sp>
      <p:sp>
        <p:nvSpPr>
          <p:cNvPr id="44" name="CasellaDiTesto 43"/>
          <p:cNvSpPr txBox="1"/>
          <p:nvPr/>
        </p:nvSpPr>
        <p:spPr>
          <a:xfrm>
            <a:off x="7221500" y="5808680"/>
            <a:ext cx="950902" cy="523220"/>
          </a:xfrm>
          <a:prstGeom prst="rect">
            <a:avLst/>
          </a:prstGeom>
          <a:noFill/>
        </p:spPr>
        <p:txBody>
          <a:bodyPr wrap="none" rtlCol="0">
            <a:spAutoFit/>
          </a:bodyPr>
          <a:lstStyle/>
          <a:p>
            <a:pPr algn="ctr"/>
            <a:r>
              <a:rPr lang="it-IT" sz="2800" i="1" dirty="0">
                <a:solidFill>
                  <a:srgbClr val="FF6600"/>
                </a:solidFill>
                <a:latin typeface="Calibri" panose="020F0502020204030204" pitchFamily="34" charset="0"/>
              </a:rPr>
              <a:t>14,4</a:t>
            </a:r>
            <a:r>
              <a:rPr lang="it-IT" sz="1400" i="1" dirty="0">
                <a:solidFill>
                  <a:srgbClr val="FF6600"/>
                </a:solidFill>
                <a:latin typeface="Calibri" panose="020F0502020204030204" pitchFamily="34" charset="0"/>
              </a:rPr>
              <a:t>%</a:t>
            </a:r>
            <a:endParaRPr lang="en-US" sz="2800" i="1" dirty="0">
              <a:solidFill>
                <a:srgbClr val="FF6600"/>
              </a:solidFill>
              <a:latin typeface="Calibri" panose="020F0502020204030204" pitchFamily="34" charset="0"/>
            </a:endParaRPr>
          </a:p>
        </p:txBody>
      </p:sp>
      <p:sp>
        <p:nvSpPr>
          <p:cNvPr id="6" name="Rettangolo 5"/>
          <p:cNvSpPr/>
          <p:nvPr/>
        </p:nvSpPr>
        <p:spPr bwMode="auto">
          <a:xfrm>
            <a:off x="431631" y="1107361"/>
            <a:ext cx="3996353" cy="5088761"/>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Rettangolo 44"/>
          <p:cNvSpPr/>
          <p:nvPr/>
        </p:nvSpPr>
        <p:spPr bwMode="auto">
          <a:xfrm>
            <a:off x="4716016" y="1371586"/>
            <a:ext cx="3996353" cy="5088761"/>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 name="Immagine 1"/>
          <p:cNvPicPr>
            <a:picLocks noChangeAspect="1"/>
          </p:cNvPicPr>
          <p:nvPr/>
        </p:nvPicPr>
        <p:blipFill>
          <a:blip r:embed="rId6"/>
          <a:stretch>
            <a:fillRect/>
          </a:stretch>
        </p:blipFill>
        <p:spPr>
          <a:xfrm>
            <a:off x="4930536" y="2597501"/>
            <a:ext cx="1393032" cy="1045995"/>
          </a:xfrm>
          <a:prstGeom prst="rect">
            <a:avLst/>
          </a:prstGeom>
        </p:spPr>
      </p:pic>
      <p:sp>
        <p:nvSpPr>
          <p:cNvPr id="30" name="Text Box 49">
            <a:extLst>
              <a:ext uri="{FF2B5EF4-FFF2-40B4-BE49-F238E27FC236}">
                <a16:creationId xmlns:a16="http://schemas.microsoft.com/office/drawing/2014/main" xmlns="" id="{977FAC20-66D3-4901-994C-4E2A8C850F02}"/>
              </a:ext>
            </a:extLst>
          </p:cNvPr>
          <p:cNvSpPr txBox="1">
            <a:spLocks noChangeArrowheads="1"/>
          </p:cNvSpPr>
          <p:nvPr/>
        </p:nvSpPr>
        <p:spPr bwMode="auto">
          <a:xfrm>
            <a:off x="399393" y="6352670"/>
            <a:ext cx="849308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2.000 casi.</a:t>
            </a:r>
            <a:r>
              <a:rPr lang="it-IT" altLang="ja-JP" sz="900" b="0" dirty="0">
                <a:solidFill>
                  <a:srgbClr val="000000"/>
                </a:solidFill>
                <a:latin typeface="Calibri" panose="020F0502020204030204" pitchFamily="34" charset="0"/>
              </a:rPr>
              <a:t>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3188868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78800" y="2376000"/>
            <a:ext cx="3196210" cy="2534400"/>
          </a:xfrm>
          <a:prstGeom prst="rect">
            <a:avLst/>
          </a:prstGeom>
        </p:spPr>
      </p:pic>
      <p:pic>
        <p:nvPicPr>
          <p:cNvPr id="5" name="Immagine 4"/>
          <p:cNvPicPr>
            <a:picLocks noChangeAspect="1"/>
          </p:cNvPicPr>
          <p:nvPr/>
        </p:nvPicPr>
        <p:blipFill>
          <a:blip r:embed="rId3"/>
          <a:stretch>
            <a:fillRect/>
          </a:stretch>
        </p:blipFill>
        <p:spPr>
          <a:xfrm>
            <a:off x="4212000" y="2448000"/>
            <a:ext cx="4123342" cy="2617200"/>
          </a:xfrm>
          <a:prstGeom prst="rect">
            <a:avLst/>
          </a:prstGeom>
        </p:spPr>
      </p:pic>
      <p:sp>
        <p:nvSpPr>
          <p:cNvPr id="46" name="CasellaDiTesto 9"/>
          <p:cNvSpPr txBox="1">
            <a:spLocks noChangeArrowheads="1"/>
          </p:cNvSpPr>
          <p:nvPr/>
        </p:nvSpPr>
        <p:spPr bwMode="auto">
          <a:xfrm>
            <a:off x="395288" y="1591200"/>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La capacità di fare fronte al </a:t>
            </a:r>
            <a:r>
              <a:rPr lang="it-IT" altLang="ja-JP" sz="1600" u="sng" dirty="0">
                <a:latin typeface="Calibri" panose="020F0502020204030204" pitchFamily="34" charset="0"/>
              </a:rPr>
              <a:t>fabbisogno finanziario</a:t>
            </a:r>
            <a:r>
              <a:rPr lang="it-IT" altLang="ja-JP" sz="1600" b="0" dirty="0">
                <a:latin typeface="Calibri" panose="020F0502020204030204" pitchFamily="34" charset="0"/>
              </a:rPr>
              <a:t> della Sua impresa, ovvero la situazione della liquidità, è…?</a:t>
            </a:r>
          </a:p>
        </p:txBody>
      </p:sp>
      <p:sp>
        <p:nvSpPr>
          <p:cNvPr id="47" name="Rectangle 4"/>
          <p:cNvSpPr txBox="1">
            <a:spLocks noChangeArrowheads="1"/>
          </p:cNvSpPr>
          <p:nvPr/>
        </p:nvSpPr>
        <p:spPr bwMode="auto">
          <a:xfrm>
            <a:off x="395288" y="188913"/>
            <a:ext cx="856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andamento del FABBISOGNO FINANZIARIO </a:t>
            </a:r>
            <a:r>
              <a:rPr lang="it-IT" altLang="it-IT" sz="2000" dirty="0">
                <a:solidFill>
                  <a:srgbClr val="364E88"/>
                </a:solidFill>
                <a:latin typeface="Calibri" panose="020F0502020204030204" pitchFamily="34" charset="0"/>
                <a:cs typeface="Arial" panose="020B0604020202020204" pitchFamily="34" charset="0"/>
              </a:rPr>
              <a:t>| </a:t>
            </a:r>
            <a:r>
              <a:rPr lang="it-IT" altLang="it-IT" sz="2000" u="sng" dirty="0">
                <a:latin typeface="Calibri" panose="020F0502020204030204" pitchFamily="34" charset="0"/>
                <a:cs typeface="Arial" panose="020B0604020202020204" pitchFamily="34" charset="0"/>
              </a:rPr>
              <a:t>stabile</a:t>
            </a:r>
            <a:r>
              <a:rPr lang="it-IT" altLang="it-IT" sz="2000" dirty="0">
                <a:latin typeface="Calibri" panose="020F0502020204030204" pitchFamily="34" charset="0"/>
                <a:cs typeface="Arial" panose="020B0604020202020204" pitchFamily="34" charset="0"/>
              </a:rPr>
              <a:t> la capacità delle imprese del dettaglio alimentare di far fronte al proprio </a:t>
            </a:r>
            <a:r>
              <a:rPr lang="it-IT" altLang="it-IT" sz="2000" u="sng" dirty="0">
                <a:latin typeface="Calibri" panose="020F0502020204030204" pitchFamily="34" charset="0"/>
                <a:cs typeface="Arial" panose="020B0604020202020204" pitchFamily="34" charset="0"/>
              </a:rPr>
              <a:t>fabbisogno finanziario</a:t>
            </a:r>
            <a:r>
              <a:rPr lang="it-IT" altLang="it-IT" sz="2000" dirty="0">
                <a:latin typeface="Calibri" panose="020F0502020204030204" pitchFamily="34" charset="0"/>
                <a:cs typeface="Arial" panose="020B0604020202020204" pitchFamily="34" charset="0"/>
              </a:rPr>
              <a:t>… la tendenza resta meno performante della totalità delle imprese del terziario e al di </a:t>
            </a:r>
            <a:r>
              <a:rPr lang="it-IT" altLang="it-IT" sz="2000" u="sng" dirty="0">
                <a:latin typeface="Calibri" panose="020F0502020204030204" pitchFamily="34" charset="0"/>
                <a:cs typeface="Arial" panose="020B0604020202020204" pitchFamily="34" charset="0"/>
              </a:rPr>
              <a:t>sotto dell’area di espansione di mercato</a:t>
            </a:r>
            <a:r>
              <a:rPr lang="it-IT" altLang="it-IT" sz="2000" dirty="0">
                <a:latin typeface="Calibri" panose="020F0502020204030204" pitchFamily="34" charset="0"/>
                <a:cs typeface="Arial" panose="020B0604020202020204" pitchFamily="34" charset="0"/>
              </a:rPr>
              <a:t>…</a:t>
            </a:r>
          </a:p>
        </p:txBody>
      </p:sp>
      <p:sp>
        <p:nvSpPr>
          <p:cNvPr id="16"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25" name="Text Box 49">
            <a:extLst>
              <a:ext uri="{FF2B5EF4-FFF2-40B4-BE49-F238E27FC236}">
                <a16:creationId xmlns:a16="http://schemas.microsoft.com/office/drawing/2014/main" xmlns="" id="{530C90FA-7F63-4790-AA05-0BFB973E5728}"/>
              </a:ext>
            </a:extLst>
          </p:cNvPr>
          <p:cNvSpPr txBox="1">
            <a:spLocks noChangeArrowheads="1"/>
          </p:cNvSpPr>
          <p:nvPr/>
        </p:nvSpPr>
        <p:spPr bwMode="auto">
          <a:xfrm>
            <a:off x="395536" y="5135070"/>
            <a:ext cx="3689660" cy="397032"/>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r>
              <a:rPr lang="it-IT" altLang="it-IT" sz="900" i="1" dirty="0">
                <a:solidFill>
                  <a:srgbClr val="1F4E79"/>
                </a:solidFill>
                <a:latin typeface="Calibri" panose="020F0502020204030204" pitchFamily="34" charset="0"/>
              </a:rPr>
              <a:t/>
            </a:r>
            <a:br>
              <a:rPr lang="it-IT" altLang="it-IT" sz="900" i="1" dirty="0">
                <a:solidFill>
                  <a:srgbClr val="1F4E79"/>
                </a:solidFill>
                <a:latin typeface="Calibri" panose="020F0502020204030204" pitchFamily="34" charset="0"/>
              </a:rPr>
            </a:br>
            <a:r>
              <a:rPr lang="it-IT" altLang="it-IT" sz="900" i="1" dirty="0">
                <a:solidFill>
                  <a:srgbClr val="FF0000"/>
                </a:solidFill>
                <a:latin typeface="Calibri" panose="020F0502020204030204" pitchFamily="34" charset="0"/>
              </a:rPr>
              <a:t>In rosso è riportata la previsione relativa al semestre successivo.</a:t>
            </a:r>
          </a:p>
        </p:txBody>
      </p:sp>
      <p:sp>
        <p:nvSpPr>
          <p:cNvPr id="26" name="Text Box 49">
            <a:extLst>
              <a:ext uri="{FF2B5EF4-FFF2-40B4-BE49-F238E27FC236}">
                <a16:creationId xmlns:a16="http://schemas.microsoft.com/office/drawing/2014/main" xmlns="" id="{0B0F034D-E756-404D-8202-CF818DE7B730}"/>
              </a:ext>
            </a:extLst>
          </p:cNvPr>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pic>
        <p:nvPicPr>
          <p:cNvPr id="27" name="Picture 4" descr="https://image.freepik.com/icone-gratis/insegnante-che-punta-una-scheda-con-un-bastone_318-61893.png">
            <a:extLst>
              <a:ext uri="{FF2B5EF4-FFF2-40B4-BE49-F238E27FC236}">
                <a16:creationId xmlns:a16="http://schemas.microsoft.com/office/drawing/2014/main" xmlns="" id="{FB3F7F83-0F0C-46CB-A19B-6DD0459E55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
        <p:nvSpPr>
          <p:cNvPr id="28" name="Segnaposto contenuto 2">
            <a:extLst>
              <a:ext uri="{FF2B5EF4-FFF2-40B4-BE49-F238E27FC236}">
                <a16:creationId xmlns:a16="http://schemas.microsoft.com/office/drawing/2014/main" xmlns="" id="{9814A9DD-A724-4760-85C3-8A005CAD2ACC}"/>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29" name="Immagine 28">
            <a:extLst>
              <a:ext uri="{FF2B5EF4-FFF2-40B4-BE49-F238E27FC236}">
                <a16:creationId xmlns:a16="http://schemas.microsoft.com/office/drawing/2014/main" xmlns="" id="{F92AFA3D-B11F-4C32-9034-7A253D56A164}"/>
              </a:ext>
            </a:extLst>
          </p:cNvPr>
          <p:cNvPicPr>
            <a:picLocks noChangeAspect="1"/>
          </p:cNvPicPr>
          <p:nvPr/>
        </p:nvPicPr>
        <p:blipFill>
          <a:blip r:embed="rId5"/>
          <a:stretch>
            <a:fillRect/>
          </a:stretch>
        </p:blipFill>
        <p:spPr>
          <a:xfrm>
            <a:off x="3050379" y="4119794"/>
            <a:ext cx="916061" cy="1134045"/>
          </a:xfrm>
          <a:prstGeom prst="rect">
            <a:avLst/>
          </a:prstGeom>
        </p:spPr>
      </p:pic>
      <p:cxnSp>
        <p:nvCxnSpPr>
          <p:cNvPr id="18" name="Connettore 2 17">
            <a:extLst>
              <a:ext uri="{FF2B5EF4-FFF2-40B4-BE49-F238E27FC236}">
                <a16:creationId xmlns:a16="http://schemas.microsoft.com/office/drawing/2014/main" xmlns="" id="{1F0F94F8-F104-4B0C-AF29-5F1EAB7B5A1E}"/>
              </a:ext>
            </a:extLst>
          </p:cNvPr>
          <p:cNvCxnSpPr/>
          <p:nvPr/>
        </p:nvCxnSpPr>
        <p:spPr bwMode="auto">
          <a:xfrm>
            <a:off x="4681290" y="320398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9" name="Connettore 2 18">
            <a:extLst>
              <a:ext uri="{FF2B5EF4-FFF2-40B4-BE49-F238E27FC236}">
                <a16:creationId xmlns:a16="http://schemas.microsoft.com/office/drawing/2014/main" xmlns="" id="{1CCD6665-EB00-430D-BA1E-DD25D097F2A3}"/>
              </a:ext>
            </a:extLst>
          </p:cNvPr>
          <p:cNvCxnSpPr/>
          <p:nvPr/>
        </p:nvCxnSpPr>
        <p:spPr bwMode="auto">
          <a:xfrm rot="10800000">
            <a:off x="5076056" y="2824120"/>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23" name="CasellaDiTesto 22">
            <a:extLst>
              <a:ext uri="{FF2B5EF4-FFF2-40B4-BE49-F238E27FC236}">
                <a16:creationId xmlns:a16="http://schemas.microsoft.com/office/drawing/2014/main" xmlns="" id="{CF9118DD-E89E-475D-9AC6-EC48FD46D0F0}"/>
              </a:ext>
            </a:extLst>
          </p:cNvPr>
          <p:cNvSpPr txBox="1"/>
          <p:nvPr/>
        </p:nvSpPr>
        <p:spPr>
          <a:xfrm>
            <a:off x="4722565" y="3127785"/>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30" name="CasellaDiTesto 29">
            <a:extLst>
              <a:ext uri="{FF2B5EF4-FFF2-40B4-BE49-F238E27FC236}">
                <a16:creationId xmlns:a16="http://schemas.microsoft.com/office/drawing/2014/main" xmlns="" id="{D9ED5D5F-FF79-4D99-A3DF-D94F7C12CF5A}"/>
              </a:ext>
            </a:extLst>
          </p:cNvPr>
          <p:cNvSpPr txBox="1"/>
          <p:nvPr/>
        </p:nvSpPr>
        <p:spPr>
          <a:xfrm>
            <a:off x="5083993" y="2866983"/>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cxnSp>
        <p:nvCxnSpPr>
          <p:cNvPr id="31" name="Connettore 1 36">
            <a:extLst>
              <a:ext uri="{FF2B5EF4-FFF2-40B4-BE49-F238E27FC236}">
                <a16:creationId xmlns:a16="http://schemas.microsoft.com/office/drawing/2014/main" xmlns="" id="{DCBE6231-435F-4F39-AB20-1BA60039C83E}"/>
              </a:ext>
            </a:extLst>
          </p:cNvPr>
          <p:cNvCxnSpPr/>
          <p:nvPr/>
        </p:nvCxnSpPr>
        <p:spPr bwMode="auto">
          <a:xfrm flipV="1">
            <a:off x="7068799" y="2541051"/>
            <a:ext cx="0" cy="219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32" name="CasellaDiTesto 10">
            <a:extLst>
              <a:ext uri="{FF2B5EF4-FFF2-40B4-BE49-F238E27FC236}">
                <a16:creationId xmlns:a16="http://schemas.microsoft.com/office/drawing/2014/main" xmlns="" id="{FBFEE9EA-00A2-454B-8870-6F45246172D6}"/>
              </a:ext>
            </a:extLst>
          </p:cNvPr>
          <p:cNvSpPr txBox="1">
            <a:spLocks noChangeArrowheads="1"/>
          </p:cNvSpPr>
          <p:nvPr/>
        </p:nvSpPr>
        <p:spPr bwMode="auto">
          <a:xfrm>
            <a:off x="7031827" y="2703898"/>
            <a:ext cx="927100" cy="369332"/>
          </a:xfrm>
          <a:prstGeom prst="rect">
            <a:avLst/>
          </a:prstGeom>
          <a:noFill/>
          <a:ln w="9525">
            <a:noFill/>
            <a:miter lim="800000"/>
            <a:headEnd/>
            <a:tailEnd/>
          </a:ln>
        </p:spPr>
        <p:txBody>
          <a:bodyPr>
            <a:spAutoFit/>
          </a:bodyPr>
          <a:lstStyle/>
          <a:p>
            <a:r>
              <a:rPr lang="it-IT" altLang="it-IT" sz="900" b="0" i="1" dirty="0">
                <a:solidFill>
                  <a:srgbClr val="C00000"/>
                </a:solidFill>
                <a:latin typeface="Calibri" panose="020F0502020204030204" pitchFamily="34" charset="0"/>
              </a:rPr>
              <a:t>Previsione </a:t>
            </a:r>
            <a:br>
              <a:rPr lang="it-IT" altLang="it-IT" sz="900" b="0" i="1" dirty="0">
                <a:solidFill>
                  <a:srgbClr val="C00000"/>
                </a:solidFill>
                <a:latin typeface="Calibri" panose="020F0502020204030204" pitchFamily="34" charset="0"/>
              </a:rPr>
            </a:br>
            <a:r>
              <a:rPr lang="it-IT" altLang="it-IT" sz="900" b="0" i="1" dirty="0">
                <a:solidFill>
                  <a:srgbClr val="C00000"/>
                </a:solidFill>
                <a:latin typeface="Calibri" panose="020F0502020204030204" pitchFamily="34" charset="0"/>
              </a:rPr>
              <a:t>II </a:t>
            </a:r>
            <a:r>
              <a:rPr lang="it-IT" altLang="it-IT" sz="900" b="0" i="1" dirty="0" err="1">
                <a:solidFill>
                  <a:srgbClr val="C00000"/>
                </a:solidFill>
                <a:latin typeface="Calibri" panose="020F0502020204030204" pitchFamily="34" charset="0"/>
              </a:rPr>
              <a:t>sem</a:t>
            </a:r>
            <a:r>
              <a:rPr lang="it-IT" altLang="it-IT" sz="900" b="0" i="1" dirty="0">
                <a:solidFill>
                  <a:srgbClr val="C00000"/>
                </a:solidFill>
                <a:latin typeface="Calibri" panose="020F0502020204030204" pitchFamily="34" charset="0"/>
              </a:rPr>
              <a:t> 2017</a:t>
            </a:r>
          </a:p>
        </p:txBody>
      </p:sp>
      <p:sp>
        <p:nvSpPr>
          <p:cNvPr id="33" name="CasellaDiTesto 20">
            <a:extLst>
              <a:ext uri="{FF2B5EF4-FFF2-40B4-BE49-F238E27FC236}">
                <a16:creationId xmlns:a16="http://schemas.microsoft.com/office/drawing/2014/main" xmlns="" id="{91DBAB61-9BD0-496D-9439-1BB8319F147C}"/>
              </a:ext>
            </a:extLst>
          </p:cNvPr>
          <p:cNvSpPr txBox="1">
            <a:spLocks noChangeArrowheads="1"/>
          </p:cNvSpPr>
          <p:nvPr/>
        </p:nvSpPr>
        <p:spPr bwMode="auto">
          <a:xfrm>
            <a:off x="5908348" y="2703898"/>
            <a:ext cx="1190625" cy="369332"/>
          </a:xfrm>
          <a:prstGeom prst="rect">
            <a:avLst/>
          </a:prstGeom>
          <a:noFill/>
          <a:ln w="9525">
            <a:noFill/>
            <a:miter lim="800000"/>
            <a:headEnd/>
            <a:tailEnd/>
          </a:ln>
        </p:spPr>
        <p:txBody>
          <a:bodyPr>
            <a:spAutoFit/>
          </a:bodyPr>
          <a:lstStyle/>
          <a:p>
            <a:pPr algn="r"/>
            <a:r>
              <a:rPr lang="it-IT" altLang="it-IT" sz="900" b="0" i="1" dirty="0">
                <a:latin typeface="Calibri" panose="020F0502020204030204" pitchFamily="34" charset="0"/>
              </a:rPr>
              <a:t>Aggiornamento </a:t>
            </a:r>
            <a:br>
              <a:rPr lang="it-IT" altLang="it-IT" sz="900" b="0" i="1" dirty="0">
                <a:latin typeface="Calibri" panose="020F0502020204030204" pitchFamily="34" charset="0"/>
              </a:rPr>
            </a:br>
            <a:r>
              <a:rPr lang="it-IT" altLang="it-IT" sz="900" b="0" i="1" dirty="0">
                <a:latin typeface="Calibri" panose="020F0502020204030204" pitchFamily="34" charset="0"/>
              </a:rPr>
              <a:t>I </a:t>
            </a:r>
            <a:r>
              <a:rPr lang="it-IT" altLang="it-IT" sz="900" b="0" i="1" dirty="0" err="1">
                <a:latin typeface="Calibri" panose="020F0502020204030204" pitchFamily="34" charset="0"/>
              </a:rPr>
              <a:t>sem</a:t>
            </a:r>
            <a:r>
              <a:rPr lang="it-IT" altLang="it-IT" sz="900" b="0" i="1" dirty="0">
                <a:latin typeface="Calibri" panose="020F0502020204030204" pitchFamily="34" charset="0"/>
              </a:rPr>
              <a:t> 2017</a:t>
            </a:r>
          </a:p>
        </p:txBody>
      </p:sp>
    </p:spTree>
    <p:extLst>
      <p:ext uri="{BB962C8B-B14F-4D97-AF65-F5344CB8AC3E}">
        <p14:creationId xmlns:p14="http://schemas.microsoft.com/office/powerpoint/2010/main" val="17157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p:txBody>
          <a:bodyPr/>
          <a:lstStyle/>
          <a:p>
            <a:pPr eaLnBrk="1" hangingPunct="1"/>
            <a:r>
              <a:rPr lang="it-IT" dirty="0">
                <a:solidFill>
                  <a:srgbClr val="1F497D"/>
                </a:solidFill>
                <a:latin typeface="Calibri" panose="020F0502020204030204" pitchFamily="34" charset="0"/>
                <a:ea typeface="MS PGothic" charset="0"/>
                <a:cs typeface="Arial" charset="0"/>
              </a:rPr>
              <a:t>andamento del FABBISOGNO FINANZIARIO </a:t>
            </a:r>
            <a:r>
              <a:rPr lang="it-IT" altLang="it-IT" dirty="0">
                <a:solidFill>
                  <a:srgbClr val="364E88"/>
                </a:solidFill>
                <a:latin typeface="Calibri" panose="020F0502020204030204" pitchFamily="34" charset="0"/>
                <a:cs typeface="Arial" panose="020B0604020202020204" pitchFamily="34" charset="0"/>
              </a:rPr>
              <a:t>|</a:t>
            </a:r>
            <a:r>
              <a:rPr lang="it-IT" dirty="0">
                <a:solidFill>
                  <a:srgbClr val="1F497D"/>
                </a:solidFill>
                <a:latin typeface="Calibri" panose="020F0502020204030204" pitchFamily="34" charset="0"/>
                <a:ea typeface="MS PGothic" charset="0"/>
                <a:cs typeface="Arial" charset="0"/>
              </a:rPr>
              <a:t> </a:t>
            </a:r>
            <a:r>
              <a:rPr lang="it-IT" dirty="0">
                <a:solidFill>
                  <a:schemeClr val="tx1"/>
                </a:solidFill>
                <a:latin typeface="Calibri" panose="020F0502020204030204" pitchFamily="34" charset="0"/>
                <a:ea typeface="MS PGothic" charset="0"/>
                <a:cs typeface="Arial" charset="0"/>
              </a:rPr>
              <a:t>la situazione della liquidità…</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p>
        </p:txBody>
      </p:sp>
      <p:pic>
        <p:nvPicPr>
          <p:cNvPr id="3" name="Immagine 2"/>
          <p:cNvPicPr>
            <a:picLocks noChangeAspect="1"/>
          </p:cNvPicPr>
          <p:nvPr/>
        </p:nvPicPr>
        <p:blipFill>
          <a:blip r:embed="rId2"/>
          <a:stretch>
            <a:fillRect/>
          </a:stretch>
        </p:blipFill>
        <p:spPr>
          <a:xfrm>
            <a:off x="433636" y="2159360"/>
            <a:ext cx="1528558" cy="986453"/>
          </a:xfrm>
          <a:prstGeom prst="rect">
            <a:avLst/>
          </a:prstGeom>
        </p:spPr>
      </p:pic>
      <p:pic>
        <p:nvPicPr>
          <p:cNvPr id="4" name="Immagine 3"/>
          <p:cNvPicPr>
            <a:picLocks noChangeAspect="1"/>
          </p:cNvPicPr>
          <p:nvPr/>
        </p:nvPicPr>
        <p:blipFill>
          <a:blip r:embed="rId3"/>
          <a:stretch>
            <a:fillRect/>
          </a:stretch>
        </p:blipFill>
        <p:spPr>
          <a:xfrm>
            <a:off x="6071505" y="2236514"/>
            <a:ext cx="1308807" cy="832144"/>
          </a:xfrm>
          <a:prstGeom prst="rect">
            <a:avLst/>
          </a:prstGeom>
        </p:spPr>
      </p:pic>
      <p:sp>
        <p:nvSpPr>
          <p:cNvPr id="5" name="Rettangolo 4"/>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ttangolo 5"/>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pic>
        <p:nvPicPr>
          <p:cNvPr id="10" name="Immagine 9"/>
          <p:cNvPicPr>
            <a:picLocks noChangeAspect="1"/>
          </p:cNvPicPr>
          <p:nvPr/>
        </p:nvPicPr>
        <p:blipFill>
          <a:blip r:embed="rId4"/>
          <a:stretch>
            <a:fillRect/>
          </a:stretch>
        </p:blipFill>
        <p:spPr>
          <a:xfrm>
            <a:off x="3373264" y="2177134"/>
            <a:ext cx="1204184" cy="950905"/>
          </a:xfrm>
          <a:prstGeom prst="rect">
            <a:avLst/>
          </a:prstGeom>
        </p:spPr>
      </p:pic>
      <p:sp>
        <p:nvSpPr>
          <p:cNvPr id="11" name="Rettangolo 10"/>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2" name="CasellaDiTesto 9"/>
          <p:cNvSpPr txBox="1">
            <a:spLocks noChangeArrowheads="1"/>
          </p:cNvSpPr>
          <p:nvPr/>
        </p:nvSpPr>
        <p:spPr bwMode="auto">
          <a:xfrm>
            <a:off x="395288" y="1196752"/>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La capacità di fare fronte al </a:t>
            </a:r>
            <a:r>
              <a:rPr lang="it-IT" altLang="ja-JP" sz="1600" u="sng" dirty="0">
                <a:latin typeface="Calibri" panose="020F0502020204030204" pitchFamily="34" charset="0"/>
              </a:rPr>
              <a:t>fabbisogno finanziario</a:t>
            </a:r>
            <a:r>
              <a:rPr lang="it-IT" altLang="ja-JP" sz="1600" b="0" dirty="0">
                <a:latin typeface="Calibri" panose="020F0502020204030204" pitchFamily="34" charset="0"/>
              </a:rPr>
              <a:t> della Sua impresa, ovvero la situazione della liquidità, è…?</a:t>
            </a:r>
          </a:p>
        </p:txBody>
      </p:sp>
      <p:sp>
        <p:nvSpPr>
          <p:cNvPr id="13" name="Text Box 49"/>
          <p:cNvSpPr txBox="1">
            <a:spLocks noChangeArrowheads="1"/>
          </p:cNvSpPr>
          <p:nvPr/>
        </p:nvSpPr>
        <p:spPr bwMode="auto">
          <a:xfrm>
            <a:off x="395288" y="6070600"/>
            <a:ext cx="8672511"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4" name="CasellaDiTesto 13"/>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41,5</a:t>
            </a:r>
          </a:p>
        </p:txBody>
      </p:sp>
      <p:sp>
        <p:nvSpPr>
          <p:cNvPr id="15" name="CasellaDiTesto 14"/>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38,5</a:t>
            </a:r>
          </a:p>
        </p:txBody>
      </p:sp>
      <p:sp>
        <p:nvSpPr>
          <p:cNvPr id="16" name="CasellaDiTesto 15"/>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44,4</a:t>
            </a:r>
          </a:p>
        </p:txBody>
      </p:sp>
      <p:sp>
        <p:nvSpPr>
          <p:cNvPr id="17" name="CasellaDiTesto 16"/>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-1,2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8" name="CasellaDiTesto 17"/>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+0,2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9" name="CasellaDiTesto 18"/>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+0,6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30" name="Immagine 29"/>
          <p:cNvPicPr>
            <a:picLocks noChangeAspect="1"/>
          </p:cNvPicPr>
          <p:nvPr/>
        </p:nvPicPr>
        <p:blipFill>
          <a:blip r:embed="rId5"/>
          <a:stretch>
            <a:fillRect/>
          </a:stretch>
        </p:blipFill>
        <p:spPr>
          <a:xfrm>
            <a:off x="36000" y="3114000"/>
            <a:ext cx="3516696" cy="2113200"/>
          </a:xfrm>
          <a:prstGeom prst="rect">
            <a:avLst/>
          </a:prstGeom>
        </p:spPr>
      </p:pic>
      <p:pic>
        <p:nvPicPr>
          <p:cNvPr id="31" name="Immagine 30"/>
          <p:cNvPicPr>
            <a:picLocks noChangeAspect="1"/>
          </p:cNvPicPr>
          <p:nvPr/>
        </p:nvPicPr>
        <p:blipFill>
          <a:blip r:embed="rId6"/>
          <a:stretch>
            <a:fillRect/>
          </a:stretch>
        </p:blipFill>
        <p:spPr>
          <a:xfrm>
            <a:off x="2836800" y="3114000"/>
            <a:ext cx="3516696" cy="2113200"/>
          </a:xfrm>
          <a:prstGeom prst="rect">
            <a:avLst/>
          </a:prstGeom>
        </p:spPr>
      </p:pic>
      <p:pic>
        <p:nvPicPr>
          <p:cNvPr id="16384" name="Immagine 16383"/>
          <p:cNvPicPr>
            <a:picLocks noChangeAspect="1"/>
          </p:cNvPicPr>
          <p:nvPr/>
        </p:nvPicPr>
        <p:blipFill>
          <a:blip r:embed="rId7"/>
          <a:stretch>
            <a:fillRect/>
          </a:stretch>
        </p:blipFill>
        <p:spPr>
          <a:xfrm>
            <a:off x="5677200" y="3114000"/>
            <a:ext cx="3516696" cy="2113200"/>
          </a:xfrm>
          <a:prstGeom prst="rect">
            <a:avLst/>
          </a:prstGeom>
        </p:spPr>
      </p:pic>
      <p:sp>
        <p:nvSpPr>
          <p:cNvPr id="29" name="Rettangolo 28">
            <a:extLst>
              <a:ext uri="{FF2B5EF4-FFF2-40B4-BE49-F238E27FC236}">
                <a16:creationId xmlns:a16="http://schemas.microsoft.com/office/drawing/2014/main" xmlns="" id="{AE5236E4-7B91-45AB-8692-479B5261372F}"/>
              </a:ext>
            </a:extLst>
          </p:cNvPr>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a:extLst>
              <a:ext uri="{FF2B5EF4-FFF2-40B4-BE49-F238E27FC236}">
                <a16:creationId xmlns:a16="http://schemas.microsoft.com/office/drawing/2014/main" xmlns="" id="{45D5D5FC-69A8-4630-A59D-510BEEAB285E}"/>
              </a:ext>
            </a:extLst>
          </p:cNvPr>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xmlns="" id="{7CA1D7E1-6457-4272-BD1E-4BD724FB1B55}"/>
              </a:ext>
            </a:extLst>
          </p:cNvPr>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33">
            <a:extLst>
              <a:ext uri="{FF2B5EF4-FFF2-40B4-BE49-F238E27FC236}">
                <a16:creationId xmlns:a16="http://schemas.microsoft.com/office/drawing/2014/main" xmlns="" id="{7F53882A-5D4D-4124-BDB2-7BADEAC89FE7}"/>
              </a:ext>
            </a:extLst>
          </p:cNvPr>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35" name="CasellaDiTesto 34">
            <a:extLst>
              <a:ext uri="{FF2B5EF4-FFF2-40B4-BE49-F238E27FC236}">
                <a16:creationId xmlns:a16="http://schemas.microsoft.com/office/drawing/2014/main" xmlns="" id="{CF5DB098-EC75-4497-A41C-9F2ACB01E940}"/>
              </a:ext>
            </a:extLst>
          </p:cNvPr>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36" name="CasellaDiTesto 35">
            <a:extLst>
              <a:ext uri="{FF2B5EF4-FFF2-40B4-BE49-F238E27FC236}">
                <a16:creationId xmlns:a16="http://schemas.microsoft.com/office/drawing/2014/main" xmlns="" id="{8B500C9F-C0E4-43F3-B92C-BDA869C99904}"/>
              </a:ext>
            </a:extLst>
          </p:cNvPr>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Tree>
    <p:extLst>
      <p:ext uri="{BB962C8B-B14F-4D97-AF65-F5344CB8AC3E}">
        <p14:creationId xmlns:p14="http://schemas.microsoft.com/office/powerpoint/2010/main" val="3898562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64704"/>
            <a:ext cx="2881312" cy="923330"/>
          </a:xfrm>
          <a:prstGeom prst="rect">
            <a:avLst/>
          </a:prstGeom>
          <a:noFill/>
          <a:ln>
            <a:noFill/>
          </a:ln>
          <a:extLst/>
        </p:spPr>
        <p:txBody>
          <a:bodyPr>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131840" y="1779472"/>
            <a:ext cx="5257105" cy="4595745"/>
          </a:xfrm>
          <a:prstGeom prst="rect">
            <a:avLst/>
          </a:prstGeom>
          <a:noFill/>
          <a:ln>
            <a:noFill/>
          </a:ln>
          <a:extLst/>
        </p:spPr>
        <p:txBody>
          <a:bodyPr>
            <a:spAutoFit/>
          </a:bodyPr>
          <a:lstStyle/>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premessa</a:t>
            </a:r>
          </a:p>
          <a:p>
            <a:pPr>
              <a:lnSpc>
                <a:spcPct val="70000"/>
              </a:lnSpc>
              <a:spcBef>
                <a:spcPts val="0"/>
              </a:spcBef>
              <a:defRPr/>
            </a:pPr>
            <a:endParaRPr lang="it-IT" sz="3200" b="0" dirty="0">
              <a:solidFill>
                <a:srgbClr val="008000"/>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clima di fiducia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congiuntura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dirty="0">
                <a:solidFill>
                  <a:srgbClr val="364E88"/>
                </a:solidFill>
                <a:latin typeface="Calibri" panose="020F0502020204030204" pitchFamily="34" charset="0"/>
                <a:ea typeface="ＭＳ Ｐゴシック" charset="0"/>
                <a:cs typeface="Arial" charset="0"/>
              </a:rPr>
              <a:t>osservatorio sul credito</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sfera politica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pressione fiscale </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metodo</a:t>
            </a:r>
          </a:p>
        </p:txBody>
      </p:sp>
      <p:cxnSp>
        <p:nvCxnSpPr>
          <p:cNvPr id="3" name="Connettore diritto 2"/>
          <p:cNvCxnSpPr/>
          <p:nvPr/>
        </p:nvCxnSpPr>
        <p:spPr bwMode="auto">
          <a:xfrm>
            <a:off x="2873304" y="1629344"/>
            <a:ext cx="0" cy="4896000"/>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918842" y="1916832"/>
            <a:ext cx="1278999" cy="1198088"/>
          </a:xfrm>
          <a:prstGeom prst="rect">
            <a:avLst/>
          </a:prstGeom>
        </p:spPr>
      </p:pic>
    </p:spTree>
    <p:extLst>
      <p:ext uri="{BB962C8B-B14F-4D97-AF65-F5344CB8AC3E}">
        <p14:creationId xmlns:p14="http://schemas.microsoft.com/office/powerpoint/2010/main" val="2010804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4267608" y="2702841"/>
            <a:ext cx="4768888" cy="1662263"/>
          </a:xfrm>
          <a:prstGeom prst="rect">
            <a:avLst/>
          </a:prstGeom>
        </p:spPr>
      </p:pic>
      <p:pic>
        <p:nvPicPr>
          <p:cNvPr id="5" name="Immagine 4"/>
          <p:cNvPicPr>
            <a:picLocks noChangeAspect="1"/>
          </p:cNvPicPr>
          <p:nvPr/>
        </p:nvPicPr>
        <p:blipFill>
          <a:blip r:embed="rId3"/>
          <a:stretch>
            <a:fillRect/>
          </a:stretch>
        </p:blipFill>
        <p:spPr>
          <a:xfrm>
            <a:off x="158400" y="2665946"/>
            <a:ext cx="3692762" cy="3636000"/>
          </a:xfrm>
          <a:prstGeom prst="rect">
            <a:avLst/>
          </a:prstGeom>
        </p:spPr>
      </p:pic>
      <p:sp>
        <p:nvSpPr>
          <p:cNvPr id="100" name="Rectangle 13"/>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97D"/>
                </a:solidFill>
                <a:latin typeface="Calibri" panose="020F0502020204030204" pitchFamily="34" charset="0"/>
                <a:cs typeface="Arial" panose="020B0604020202020204" pitchFamily="34" charset="0"/>
              </a:rPr>
              <a:t>osservatorio sul CREDITO | </a:t>
            </a:r>
            <a:r>
              <a:rPr lang="it-IT" altLang="it-IT" u="sng" kern="0" dirty="0">
                <a:solidFill>
                  <a:schemeClr val="tx1"/>
                </a:solidFill>
                <a:latin typeface="Calibri" panose="020F0502020204030204" pitchFamily="34" charset="0"/>
                <a:cs typeface="Arial" panose="020B0604020202020204" pitchFamily="34" charset="0"/>
              </a:rPr>
              <a:t>stabile</a:t>
            </a:r>
            <a:r>
              <a:rPr lang="it-IT" altLang="it-IT" kern="0" dirty="0">
                <a:solidFill>
                  <a:schemeClr val="tx1"/>
                </a:solidFill>
                <a:latin typeface="Calibri" panose="020F0502020204030204" pitchFamily="34" charset="0"/>
                <a:cs typeface="Arial" panose="020B0604020202020204" pitchFamily="34" charset="0"/>
              </a:rPr>
              <a:t> la quota di imprese che </a:t>
            </a:r>
            <a:r>
              <a:rPr lang="it-IT" altLang="it-IT" u="sng" kern="0" dirty="0">
                <a:solidFill>
                  <a:schemeClr val="tx1"/>
                </a:solidFill>
                <a:latin typeface="Calibri" panose="020F0502020204030204" pitchFamily="34" charset="0"/>
                <a:cs typeface="Arial" panose="020B0604020202020204" pitchFamily="34" charset="0"/>
              </a:rPr>
              <a:t>si recano in banca per chiedere credito</a:t>
            </a:r>
            <a:r>
              <a:rPr lang="it-IT" altLang="it-IT" kern="0" dirty="0">
                <a:solidFill>
                  <a:schemeClr val="tx1"/>
                </a:solidFill>
                <a:latin typeface="Calibri" panose="020F0502020204030204" pitchFamily="34" charset="0"/>
                <a:cs typeface="Arial" panose="020B0604020202020204" pitchFamily="34" charset="0"/>
              </a:rPr>
              <a:t>… in </a:t>
            </a:r>
            <a:r>
              <a:rPr lang="it-IT" altLang="it-IT" u="sng" kern="0" dirty="0">
                <a:solidFill>
                  <a:schemeClr val="tx1"/>
                </a:solidFill>
                <a:latin typeface="Calibri" panose="020F0502020204030204" pitchFamily="34" charset="0"/>
                <a:cs typeface="Arial" panose="020B0604020202020204" pitchFamily="34" charset="0"/>
              </a:rPr>
              <a:t>lieve calo</a:t>
            </a:r>
            <a:r>
              <a:rPr lang="it-IT" altLang="it-IT" kern="0" dirty="0">
                <a:solidFill>
                  <a:schemeClr val="tx1"/>
                </a:solidFill>
                <a:latin typeface="Calibri" panose="020F0502020204030204" pitchFamily="34" charset="0"/>
                <a:cs typeface="Arial" panose="020B0604020202020204" pitchFamily="34" charset="0"/>
              </a:rPr>
              <a:t> la quota di </a:t>
            </a:r>
            <a:r>
              <a:rPr lang="it-IT" altLang="it-IT" u="sng" kern="0" dirty="0">
                <a:solidFill>
                  <a:schemeClr val="tx1"/>
                </a:solidFill>
                <a:latin typeface="Calibri" panose="020F0502020204030204" pitchFamily="34" charset="0"/>
                <a:cs typeface="Arial" panose="020B0604020202020204" pitchFamily="34" charset="0"/>
              </a:rPr>
              <a:t>coloro che ricevono una risposta positiva</a:t>
            </a:r>
            <a:r>
              <a:rPr lang="it-IT" altLang="it-IT" kern="0" dirty="0">
                <a:solidFill>
                  <a:schemeClr val="tx1"/>
                </a:solidFill>
                <a:latin typeface="Calibri" panose="020F0502020204030204" pitchFamily="34" charset="0"/>
                <a:cs typeface="Arial" panose="020B0604020202020204" pitchFamily="34" charset="0"/>
              </a:rPr>
              <a:t> (il 37,3% ottiene l’ammontare richiesto, il 30,6% una somma inferiore)…</a:t>
            </a:r>
          </a:p>
        </p:txBody>
      </p:sp>
      <p:sp>
        <p:nvSpPr>
          <p:cNvPr id="101" name="CasellaDiTesto 9"/>
          <p:cNvSpPr txBox="1">
            <a:spLocks noChangeArrowheads="1"/>
          </p:cNvSpPr>
          <p:nvPr/>
        </p:nvSpPr>
        <p:spPr bwMode="auto">
          <a:xfrm>
            <a:off x="395287" y="1268760"/>
            <a:ext cx="8620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0"/>
              </a:spcBef>
            </a:pPr>
            <a:r>
              <a:rPr lang="it-IT" sz="1600" b="0" dirty="0">
                <a:latin typeface="Calibri" panose="020F0502020204030204" pitchFamily="34" charset="0"/>
              </a:rPr>
              <a:t>A prescindere dalle motivazioni e dalla forma tecnica, </a:t>
            </a:r>
            <a:r>
              <a:rPr lang="it-IT" sz="1600" u="sng" dirty="0">
                <a:latin typeface="Calibri" panose="020F0502020204030204" pitchFamily="34" charset="0"/>
              </a:rPr>
              <a:t>la Sua impresa ha chiesto un fido o un finanziamento</a:t>
            </a:r>
            <a:r>
              <a:rPr lang="it-IT" sz="1600" b="0" dirty="0">
                <a:latin typeface="Calibri" panose="020F0502020204030204" pitchFamily="34" charset="0"/>
              </a:rPr>
              <a:t>, o ha chiesto di rinegoziare un fido o un finanziamento esistente, ad una delle banche con la quale intrattiene rapporti negli ultimi sei mesi? </a:t>
            </a:r>
            <a:endParaRPr lang="it-IT" altLang="ja-JP" sz="1600" b="0" dirty="0">
              <a:latin typeface="Calibri" panose="020F0502020204030204" pitchFamily="34" charset="0"/>
            </a:endParaRPr>
          </a:p>
        </p:txBody>
      </p:sp>
      <p:sp>
        <p:nvSpPr>
          <p:cNvPr id="23" name="Text Box 49"/>
          <p:cNvSpPr txBox="1">
            <a:spLocks noChangeArrowheads="1"/>
          </p:cNvSpPr>
          <p:nvPr/>
        </p:nvSpPr>
        <p:spPr bwMode="auto">
          <a:xfrm>
            <a:off x="395286" y="6241660"/>
            <a:ext cx="8620126" cy="369332"/>
          </a:xfrm>
          <a:prstGeom prst="rect">
            <a:avLst/>
          </a:prstGeom>
          <a:noFill/>
          <a:ln w="9525">
            <a:noFill/>
            <a:miter lim="800000"/>
            <a:headEnd/>
            <a:tailEnd/>
          </a:ln>
        </p:spPr>
        <p:txBody>
          <a:bodyPr wrap="square">
            <a:spAutoFit/>
          </a:bodyPr>
          <a:lstStyle/>
          <a:p>
            <a:pPr algn="just" eaLnBrk="1" hangingPunct="1">
              <a:spcBef>
                <a:spcPts val="600"/>
              </a:spcBef>
            </a:pPr>
            <a:r>
              <a:rPr lang="it-IT" altLang="it-IT" sz="900" dirty="0">
                <a:latin typeface="Calibri" panose="020F0502020204030204" pitchFamily="34" charset="0"/>
                <a:cs typeface="Arial" panose="020B0604020202020204" pitchFamily="34" charset="0"/>
              </a:rPr>
              <a:t>Base campione</a:t>
            </a:r>
            <a:r>
              <a:rPr lang="it-IT" altLang="it-IT" sz="900" b="0" dirty="0">
                <a:latin typeface="Calibri" panose="020F0502020204030204" pitchFamily="34" charset="0"/>
                <a:cs typeface="Arial" panose="020B0604020202020204" pitchFamily="34" charset="0"/>
              </a:rPr>
              <a:t>: Dettaglio alimentare 2.000 casi. Percentuali ricalcolate facendo =100,0 le imprese che nel semestre considerato hanno chiesto un fido o un finanziamento, o hanno chiesto di rinegoziare un fido o un finanziamento esistente. (</a:t>
            </a:r>
            <a:r>
              <a:rPr lang="it-IT" altLang="it-IT" sz="900" dirty="0">
                <a:latin typeface="Calibri" panose="020F0502020204030204" pitchFamily="34" charset="0"/>
                <a:cs typeface="Arial" panose="020B0604020202020204" pitchFamily="34" charset="0"/>
              </a:rPr>
              <a:t>Irrigidimento</a:t>
            </a:r>
            <a:r>
              <a:rPr lang="it-IT" altLang="it-IT" sz="900" b="0" dirty="0">
                <a:latin typeface="Calibri" panose="020F0502020204030204" pitchFamily="34" charset="0"/>
                <a:cs typeface="Arial" panose="020B0604020202020204" pitchFamily="34" charset="0"/>
              </a:rPr>
              <a:t> = richiesta accolta con ammontare inferiore + richiesta non accolta). </a:t>
            </a:r>
            <a:r>
              <a:rPr lang="it-IT" altLang="ja-JP" sz="900" dirty="0">
                <a:latin typeface="Calibri" panose="020F0502020204030204" pitchFamily="34" charset="0"/>
                <a:cs typeface="Arial" panose="020B0604020202020204" pitchFamily="34" charset="0"/>
              </a:rPr>
              <a:t>I dati sono riportati all’universo.</a:t>
            </a:r>
            <a:endParaRPr lang="it-IT" altLang="it-IT" sz="900" dirty="0">
              <a:latin typeface="Calibri" panose="020F0502020204030204" pitchFamily="34" charset="0"/>
              <a:cs typeface="Arial" panose="020B0604020202020204" pitchFamily="34" charset="0"/>
            </a:endParaRPr>
          </a:p>
        </p:txBody>
      </p:sp>
      <p:sp>
        <p:nvSpPr>
          <p:cNvPr id="34" name="Text Box 39"/>
          <p:cNvSpPr txBox="1">
            <a:spLocks noChangeArrowheads="1"/>
          </p:cNvSpPr>
          <p:nvPr/>
        </p:nvSpPr>
        <p:spPr bwMode="auto">
          <a:xfrm>
            <a:off x="1285167" y="3947530"/>
            <a:ext cx="1899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400" dirty="0">
                <a:solidFill>
                  <a:srgbClr val="C00000"/>
                </a:solidFill>
                <a:latin typeface="Calibri" panose="020F0502020204030204" pitchFamily="34" charset="0"/>
                <a:cs typeface="Arial" panose="020B0604020202020204" pitchFamily="34" charset="0"/>
              </a:rPr>
              <a:t>Irrigidimento</a:t>
            </a:r>
          </a:p>
        </p:txBody>
      </p:sp>
      <p:sp>
        <p:nvSpPr>
          <p:cNvPr id="35" name="Text Box 40"/>
          <p:cNvSpPr txBox="1">
            <a:spLocks noChangeArrowheads="1"/>
          </p:cNvSpPr>
          <p:nvPr/>
        </p:nvSpPr>
        <p:spPr bwMode="auto">
          <a:xfrm>
            <a:off x="971600" y="5299508"/>
            <a:ext cx="16539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400" dirty="0">
                <a:solidFill>
                  <a:srgbClr val="1F497D"/>
                </a:solidFill>
                <a:latin typeface="Calibri" panose="020F0502020204030204" pitchFamily="34" charset="0"/>
                <a:cs typeface="Arial" panose="020B0604020202020204" pitchFamily="34" charset="0"/>
              </a:rPr>
              <a:t>Stabilità e/o allentamento</a:t>
            </a:r>
          </a:p>
        </p:txBody>
      </p:sp>
      <p:sp>
        <p:nvSpPr>
          <p:cNvPr id="36" name="CasellaDiTesto 2"/>
          <p:cNvSpPr txBox="1">
            <a:spLocks noChangeArrowheads="1"/>
          </p:cNvSpPr>
          <p:nvPr/>
        </p:nvSpPr>
        <p:spPr bwMode="auto">
          <a:xfrm>
            <a:off x="3232993" y="5004780"/>
            <a:ext cx="627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400" dirty="0">
                <a:solidFill>
                  <a:srgbClr val="002060"/>
                </a:solidFill>
                <a:latin typeface="Calibri" panose="020F0502020204030204" pitchFamily="34" charset="0"/>
              </a:rPr>
              <a:t>37,3</a:t>
            </a:r>
          </a:p>
        </p:txBody>
      </p:sp>
      <p:sp>
        <p:nvSpPr>
          <p:cNvPr id="37" name="CasellaDiTesto 3"/>
          <p:cNvSpPr txBox="1">
            <a:spLocks noChangeArrowheads="1"/>
          </p:cNvSpPr>
          <p:nvPr/>
        </p:nvSpPr>
        <p:spPr bwMode="auto">
          <a:xfrm>
            <a:off x="3232993" y="3150446"/>
            <a:ext cx="618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400" dirty="0">
                <a:solidFill>
                  <a:srgbClr val="C00000"/>
                </a:solidFill>
                <a:latin typeface="Calibri" panose="020F0502020204030204" pitchFamily="34" charset="0"/>
              </a:rPr>
              <a:t>53,6</a:t>
            </a:r>
          </a:p>
        </p:txBody>
      </p:sp>
      <p:cxnSp>
        <p:nvCxnSpPr>
          <p:cNvPr id="40" name="Connettore diritto 39"/>
          <p:cNvCxnSpPr/>
          <p:nvPr/>
        </p:nvCxnSpPr>
        <p:spPr bwMode="auto">
          <a:xfrm>
            <a:off x="4139952" y="2337932"/>
            <a:ext cx="0" cy="3765425"/>
          </a:xfrm>
          <a:prstGeom prst="line">
            <a:avLst/>
          </a:prstGeom>
          <a:noFill/>
          <a:ln w="28575" cap="flat" cmpd="sng" algn="ctr">
            <a:solidFill>
              <a:schemeClr val="bg1">
                <a:lumMod val="50000"/>
              </a:schemeClr>
            </a:solidFill>
            <a:prstDash val="solid"/>
            <a:round/>
            <a:headEnd type="none" w="med" len="med"/>
            <a:tailEnd type="none" w="med" len="med"/>
          </a:ln>
          <a:effectLst/>
        </p:spPr>
      </p:cxnSp>
      <p:sp>
        <p:nvSpPr>
          <p:cNvPr id="41" name="CasellaDiTesto 15"/>
          <p:cNvSpPr txBox="1">
            <a:spLocks noChangeArrowheads="1"/>
          </p:cNvSpPr>
          <p:nvPr/>
        </p:nvSpPr>
        <p:spPr bwMode="auto">
          <a:xfrm>
            <a:off x="8315345" y="2996952"/>
            <a:ext cx="5052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400" dirty="0">
                <a:solidFill>
                  <a:srgbClr val="1F497D"/>
                </a:solidFill>
                <a:latin typeface="Calibri" panose="020F0502020204030204" pitchFamily="34" charset="0"/>
              </a:rPr>
              <a:t>22,8</a:t>
            </a:r>
          </a:p>
        </p:txBody>
      </p:sp>
      <p:sp>
        <p:nvSpPr>
          <p:cNvPr id="42" name="Text Box 22"/>
          <p:cNvSpPr txBox="1">
            <a:spLocks noChangeArrowheads="1"/>
          </p:cNvSpPr>
          <p:nvPr/>
        </p:nvSpPr>
        <p:spPr bwMode="auto">
          <a:xfrm>
            <a:off x="395286" y="2156341"/>
            <a:ext cx="374210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Esito della domanda di credito nel corso dei semestri </a:t>
            </a:r>
            <a:r>
              <a:rPr lang="it-IT" altLang="it-IT" sz="1400" b="0" i="1" dirty="0">
                <a:solidFill>
                  <a:srgbClr val="364E88"/>
                </a:solidFill>
                <a:latin typeface="Calibri" panose="020F0502020204030204" pitchFamily="34" charset="0"/>
              </a:rPr>
              <a:t>(DETTAGLIANTI ALIMENTARI)</a:t>
            </a:r>
          </a:p>
        </p:txBody>
      </p:sp>
      <p:sp>
        <p:nvSpPr>
          <p:cNvPr id="43" name="Text Box 22"/>
          <p:cNvSpPr txBox="1">
            <a:spLocks noChangeArrowheads="1"/>
          </p:cNvSpPr>
          <p:nvPr/>
        </p:nvSpPr>
        <p:spPr bwMode="auto">
          <a:xfrm>
            <a:off x="4287860" y="2156341"/>
            <a:ext cx="4730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Percentuali di imprese che hanno chiesto credito al sistema bancario nel corso dei semestri</a:t>
            </a:r>
          </a:p>
        </p:txBody>
      </p:sp>
      <p:sp>
        <p:nvSpPr>
          <p:cNvPr id="44" name="Text Box 22"/>
          <p:cNvSpPr txBox="1">
            <a:spLocks noChangeArrowheads="1"/>
          </p:cNvSpPr>
          <p:nvPr/>
        </p:nvSpPr>
        <p:spPr bwMode="auto">
          <a:xfrm>
            <a:off x="4287860" y="4384354"/>
            <a:ext cx="443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Esito della domanda di credito nel I semestre 2017</a:t>
            </a:r>
          </a:p>
        </p:txBody>
      </p:sp>
      <p:sp>
        <p:nvSpPr>
          <p:cNvPr id="20" name="CasellaDiTesto 15"/>
          <p:cNvSpPr txBox="1">
            <a:spLocks noChangeArrowheads="1"/>
          </p:cNvSpPr>
          <p:nvPr/>
        </p:nvSpPr>
        <p:spPr bwMode="auto">
          <a:xfrm>
            <a:off x="7619380" y="2998713"/>
            <a:ext cx="4363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100" b="0" i="1" dirty="0">
                <a:solidFill>
                  <a:srgbClr val="002060"/>
                </a:solidFill>
                <a:latin typeface="Calibri" panose="020F0502020204030204" pitchFamily="34" charset="0"/>
              </a:rPr>
              <a:t>23,0</a:t>
            </a:r>
          </a:p>
        </p:txBody>
      </p:sp>
      <p:sp>
        <p:nvSpPr>
          <p:cNvPr id="21" name="CasellaDiTesto 2"/>
          <p:cNvSpPr txBox="1">
            <a:spLocks noChangeArrowheads="1"/>
          </p:cNvSpPr>
          <p:nvPr/>
        </p:nvSpPr>
        <p:spPr bwMode="auto">
          <a:xfrm>
            <a:off x="2670296" y="4941168"/>
            <a:ext cx="6273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100" b="0" i="1" dirty="0">
                <a:solidFill>
                  <a:srgbClr val="002060"/>
                </a:solidFill>
                <a:latin typeface="Calibri" panose="020F0502020204030204" pitchFamily="34" charset="0"/>
              </a:rPr>
              <a:t>38,0</a:t>
            </a:r>
          </a:p>
        </p:txBody>
      </p:sp>
      <p:sp>
        <p:nvSpPr>
          <p:cNvPr id="22" name="CasellaDiTesto 3"/>
          <p:cNvSpPr txBox="1">
            <a:spLocks noChangeArrowheads="1"/>
          </p:cNvSpPr>
          <p:nvPr/>
        </p:nvSpPr>
        <p:spPr bwMode="auto">
          <a:xfrm>
            <a:off x="2627433" y="3387512"/>
            <a:ext cx="6181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100" b="0" i="1" dirty="0">
                <a:solidFill>
                  <a:srgbClr val="C00000"/>
                </a:solidFill>
                <a:latin typeface="Calibri" panose="020F0502020204030204" pitchFamily="34" charset="0"/>
              </a:rPr>
              <a:t>51,6</a:t>
            </a:r>
          </a:p>
        </p:txBody>
      </p:sp>
      <p:pic>
        <p:nvPicPr>
          <p:cNvPr id="3" name="Immagine 2"/>
          <p:cNvPicPr>
            <a:picLocks noChangeAspect="1"/>
          </p:cNvPicPr>
          <p:nvPr/>
        </p:nvPicPr>
        <p:blipFill>
          <a:blip r:embed="rId4"/>
          <a:stretch>
            <a:fillRect/>
          </a:stretch>
        </p:blipFill>
        <p:spPr>
          <a:xfrm>
            <a:off x="4276800" y="4284000"/>
            <a:ext cx="4740511" cy="1987200"/>
          </a:xfrm>
          <a:prstGeom prst="rect">
            <a:avLst/>
          </a:prstGeom>
        </p:spPr>
      </p:pic>
    </p:spTree>
    <p:extLst>
      <p:ext uri="{BB962C8B-B14F-4D97-AF65-F5344CB8AC3E}">
        <p14:creationId xmlns:p14="http://schemas.microsoft.com/office/powerpoint/2010/main" val="1998315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4355976" y="1141086"/>
            <a:ext cx="1528558" cy="986453"/>
          </a:xfrm>
          <a:prstGeom prst="rect">
            <a:avLst/>
          </a:prstGeom>
        </p:spPr>
      </p:pic>
      <p:pic>
        <p:nvPicPr>
          <p:cNvPr id="7" name="Immagine 6"/>
          <p:cNvPicPr>
            <a:picLocks noChangeAspect="1"/>
          </p:cNvPicPr>
          <p:nvPr/>
        </p:nvPicPr>
        <p:blipFill>
          <a:blip r:embed="rId3"/>
          <a:stretch>
            <a:fillRect/>
          </a:stretch>
        </p:blipFill>
        <p:spPr>
          <a:xfrm>
            <a:off x="5978640" y="1141086"/>
            <a:ext cx="1204188" cy="950906"/>
          </a:xfrm>
          <a:prstGeom prst="rect">
            <a:avLst/>
          </a:prstGeom>
        </p:spPr>
      </p:pic>
      <p:pic>
        <p:nvPicPr>
          <p:cNvPr id="8" name="Immagine 7"/>
          <p:cNvPicPr>
            <a:picLocks noChangeAspect="1"/>
          </p:cNvPicPr>
          <p:nvPr/>
        </p:nvPicPr>
        <p:blipFill>
          <a:blip r:embed="rId4"/>
          <a:stretch>
            <a:fillRect/>
          </a:stretch>
        </p:blipFill>
        <p:spPr>
          <a:xfrm>
            <a:off x="7276934" y="1177129"/>
            <a:ext cx="1308809" cy="832145"/>
          </a:xfrm>
          <a:prstGeom prst="rect">
            <a:avLst/>
          </a:prstGeom>
        </p:spPr>
      </p:pic>
      <p:sp>
        <p:nvSpPr>
          <p:cNvPr id="132" name="Rectangle 13"/>
          <p:cNvSpPr txBox="1">
            <a:spLocks noChangeArrowheads="1"/>
          </p:cNvSpPr>
          <p:nvPr/>
        </p:nvSpPr>
        <p:spPr bwMode="auto">
          <a:xfrm>
            <a:off x="395288" y="188913"/>
            <a:ext cx="84724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97D"/>
                </a:solidFill>
                <a:latin typeface="Calibri" panose="020F0502020204030204" pitchFamily="34" charset="0"/>
                <a:cs typeface="Arial" panose="020B0604020202020204" pitchFamily="34" charset="0"/>
              </a:rPr>
              <a:t>osservatorio sul CREDITO | </a:t>
            </a:r>
            <a:r>
              <a:rPr lang="it-IT" dirty="0">
                <a:solidFill>
                  <a:schemeClr val="tx1"/>
                </a:solidFill>
                <a:latin typeface="Calibri" panose="020F0502020204030204" pitchFamily="34" charset="0"/>
                <a:ea typeface="MS PGothic" charset="0"/>
                <a:cs typeface="Arial" charset="0"/>
              </a:rPr>
              <a:t>domanda e offerta di credito…</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0" name="Text Box 49"/>
          <p:cNvSpPr txBox="1">
            <a:spLocks noChangeArrowheads="1"/>
          </p:cNvSpPr>
          <p:nvPr/>
        </p:nvSpPr>
        <p:spPr bwMode="auto">
          <a:xfrm>
            <a:off x="395286" y="6241660"/>
            <a:ext cx="8620126" cy="369332"/>
          </a:xfrm>
          <a:prstGeom prst="rect">
            <a:avLst/>
          </a:prstGeom>
          <a:noFill/>
          <a:ln w="9525">
            <a:noFill/>
            <a:miter lim="800000"/>
            <a:headEnd/>
            <a:tailEnd/>
          </a:ln>
        </p:spPr>
        <p:txBody>
          <a:bodyPr wrap="square">
            <a:spAutoFit/>
          </a:bodyPr>
          <a:lstStyle/>
          <a:p>
            <a:pPr algn="just" eaLnBrk="1" hangingPunct="1">
              <a:spcBef>
                <a:spcPts val="600"/>
              </a:spcBef>
            </a:pPr>
            <a:r>
              <a:rPr lang="it-IT" altLang="it-IT" sz="900" dirty="0">
                <a:latin typeface="Calibri" panose="020F0502020204030204" pitchFamily="34" charset="0"/>
                <a:cs typeface="Arial" panose="020B0604020202020204" pitchFamily="34" charset="0"/>
              </a:rPr>
              <a:t>Base campione</a:t>
            </a:r>
            <a:r>
              <a:rPr lang="it-IT" altLang="it-IT" sz="900" b="0" dirty="0">
                <a:latin typeface="Calibri" panose="020F0502020204030204" pitchFamily="34" charset="0"/>
                <a:cs typeface="Arial" panose="020B0604020202020204" pitchFamily="34" charset="0"/>
              </a:rPr>
              <a:t>: Dettaglio alimentare 2.000 casi. Percentuali ricalcolate facendo =100,0 le imprese che nel semestre considerato hanno chiesto un fido o un finanziamento, o hanno chiesto di rinegoziare un fido o un finanziamento esistente. (</a:t>
            </a:r>
            <a:r>
              <a:rPr lang="it-IT" altLang="it-IT" sz="900" dirty="0">
                <a:latin typeface="Calibri" panose="020F0502020204030204" pitchFamily="34" charset="0"/>
                <a:cs typeface="Arial" panose="020B0604020202020204" pitchFamily="34" charset="0"/>
              </a:rPr>
              <a:t>Irrigidimento</a:t>
            </a:r>
            <a:r>
              <a:rPr lang="it-IT" altLang="it-IT" sz="900" b="0" dirty="0">
                <a:latin typeface="Calibri" panose="020F0502020204030204" pitchFamily="34" charset="0"/>
                <a:cs typeface="Arial" panose="020B0604020202020204" pitchFamily="34" charset="0"/>
              </a:rPr>
              <a:t> = richiesta accolta con ammontare inferiore + richiesta non accolta). </a:t>
            </a:r>
            <a:r>
              <a:rPr lang="it-IT" altLang="ja-JP" sz="900" dirty="0">
                <a:latin typeface="Calibri" panose="020F0502020204030204" pitchFamily="34" charset="0"/>
                <a:cs typeface="Arial" panose="020B0604020202020204" pitchFamily="34" charset="0"/>
              </a:rPr>
              <a:t>I dati sono riportati all’universo.</a:t>
            </a:r>
            <a:endParaRPr lang="it-IT" altLang="it-IT" sz="900" dirty="0">
              <a:latin typeface="Calibri" panose="020F0502020204030204" pitchFamily="34" charset="0"/>
              <a:cs typeface="Arial" panose="020B0604020202020204" pitchFamily="34" charset="0"/>
            </a:endParaRPr>
          </a:p>
        </p:txBody>
      </p:sp>
      <p:pic>
        <p:nvPicPr>
          <p:cNvPr id="3" name="Immagine 2"/>
          <p:cNvPicPr>
            <a:picLocks noChangeAspect="1"/>
          </p:cNvPicPr>
          <p:nvPr/>
        </p:nvPicPr>
        <p:blipFill>
          <a:blip r:embed="rId5"/>
          <a:stretch>
            <a:fillRect/>
          </a:stretch>
        </p:blipFill>
        <p:spPr>
          <a:xfrm>
            <a:off x="380182" y="2107008"/>
            <a:ext cx="8383636" cy="3914280"/>
          </a:xfrm>
          <a:prstGeom prst="rect">
            <a:avLst/>
          </a:prstGeom>
        </p:spPr>
      </p:pic>
    </p:spTree>
    <p:extLst>
      <p:ext uri="{BB962C8B-B14F-4D97-AF65-F5344CB8AC3E}">
        <p14:creationId xmlns:p14="http://schemas.microsoft.com/office/powerpoint/2010/main" val="2823384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78800" y="2376000"/>
            <a:ext cx="3196210" cy="2534400"/>
          </a:xfrm>
          <a:prstGeom prst="rect">
            <a:avLst/>
          </a:prstGeom>
        </p:spPr>
      </p:pic>
      <p:pic>
        <p:nvPicPr>
          <p:cNvPr id="5" name="Immagine 4"/>
          <p:cNvPicPr>
            <a:picLocks noChangeAspect="1"/>
          </p:cNvPicPr>
          <p:nvPr/>
        </p:nvPicPr>
        <p:blipFill>
          <a:blip r:embed="rId3"/>
          <a:stretch>
            <a:fillRect/>
          </a:stretch>
        </p:blipFill>
        <p:spPr>
          <a:xfrm>
            <a:off x="4212000" y="2448000"/>
            <a:ext cx="4123342" cy="2617200"/>
          </a:xfrm>
          <a:prstGeom prst="rect">
            <a:avLst/>
          </a:prstGeom>
        </p:spPr>
      </p:pic>
      <p:sp>
        <p:nvSpPr>
          <p:cNvPr id="46" name="CasellaDiTesto 9"/>
          <p:cNvSpPr txBox="1">
            <a:spLocks noChangeArrowheads="1"/>
          </p:cNvSpPr>
          <p:nvPr/>
        </p:nvSpPr>
        <p:spPr bwMode="auto">
          <a:xfrm>
            <a:off x="395288" y="1591200"/>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Per quanto concerne l’offerta dei fidi o finanziamenti da parte delle banche ritiene che, nel periodo considerato, la situazione del </a:t>
            </a:r>
            <a:r>
              <a:rPr lang="it-IT" altLang="ja-JP" sz="1600" u="sng" dirty="0">
                <a:latin typeface="Calibri" panose="020F0502020204030204" pitchFamily="34" charset="0"/>
              </a:rPr>
              <a:t>costo del finanziamento</a:t>
            </a:r>
            <a:r>
              <a:rPr lang="it-IT" altLang="ja-JP" sz="1600" b="0" dirty="0">
                <a:latin typeface="Calibri" panose="020F0502020204030204" pitchFamily="34" charset="0"/>
              </a:rPr>
              <a:t>, sia…?</a:t>
            </a:r>
          </a:p>
        </p:txBody>
      </p:sp>
      <p:sp>
        <p:nvSpPr>
          <p:cNvPr id="47" name="Rectangle 4"/>
          <p:cNvSpPr txBox="1">
            <a:spLocks noChangeArrowheads="1"/>
          </p:cNvSpPr>
          <p:nvPr/>
        </p:nvSpPr>
        <p:spPr bwMode="auto">
          <a:xfrm>
            <a:off x="395288" y="188913"/>
            <a:ext cx="856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kern="0" dirty="0">
                <a:solidFill>
                  <a:srgbClr val="1F497D"/>
                </a:solidFill>
                <a:latin typeface="Calibri" panose="020F0502020204030204" pitchFamily="34" charset="0"/>
                <a:cs typeface="Arial" panose="020B0604020202020204" pitchFamily="34" charset="0"/>
              </a:rPr>
              <a:t>osservatorio sul CREDITO </a:t>
            </a:r>
            <a:r>
              <a:rPr lang="it-IT" altLang="it-IT" sz="2000" dirty="0">
                <a:solidFill>
                  <a:srgbClr val="364E88"/>
                </a:solidFill>
                <a:latin typeface="Calibri" panose="020F0502020204030204" pitchFamily="34" charset="0"/>
                <a:cs typeface="Arial" panose="020B0604020202020204" pitchFamily="34" charset="0"/>
              </a:rPr>
              <a:t>| </a:t>
            </a:r>
            <a:r>
              <a:rPr lang="it-IT" altLang="it-IT" sz="2000" u="sng" dirty="0">
                <a:latin typeface="Calibri" panose="020F0502020204030204" pitchFamily="34" charset="0"/>
                <a:cs typeface="Arial" panose="020B0604020202020204" pitchFamily="34" charset="0"/>
              </a:rPr>
              <a:t>stabili i tassi di interesse</a:t>
            </a:r>
            <a:r>
              <a:rPr lang="it-IT" altLang="it-IT" sz="2000" dirty="0">
                <a:latin typeface="Calibri" panose="020F0502020204030204" pitchFamily="34" charset="0"/>
                <a:cs typeface="Arial" panose="020B0604020202020204" pitchFamily="34" charset="0"/>
              </a:rPr>
              <a:t> secondo le imprese del dettaglio alimentare… l’indicatore resta comunque ancora al di sotto della soglia di espansione…</a:t>
            </a:r>
          </a:p>
          <a:p>
            <a:pPr eaLnBrk="1" hangingPunct="1"/>
            <a:endParaRPr lang="it-IT" altLang="it-IT" sz="2000" dirty="0">
              <a:latin typeface="Calibri" panose="020F0502020204030204" pitchFamily="34" charset="0"/>
              <a:cs typeface="Arial" panose="020B0604020202020204" pitchFamily="34" charset="0"/>
            </a:endParaRPr>
          </a:p>
        </p:txBody>
      </p:sp>
      <p:sp>
        <p:nvSpPr>
          <p:cNvPr id="16"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788 casi, Dettaglio alimentare 661 casi. Esclusivamente le imprese che hanno dei fidi o dei finanziamenti da oltre sei mesi.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cxnSp>
        <p:nvCxnSpPr>
          <p:cNvPr id="15" name="Connettore 2 14">
            <a:extLst>
              <a:ext uri="{FF2B5EF4-FFF2-40B4-BE49-F238E27FC236}">
                <a16:creationId xmlns:a16="http://schemas.microsoft.com/office/drawing/2014/main" xmlns="" id="{5724B138-63E0-4321-923A-FA63ECB6A2DE}"/>
              </a:ext>
            </a:extLst>
          </p:cNvPr>
          <p:cNvCxnSpPr/>
          <p:nvPr/>
        </p:nvCxnSpPr>
        <p:spPr bwMode="auto">
          <a:xfrm>
            <a:off x="7308304" y="320398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9" name="Connettore 2 18">
            <a:extLst>
              <a:ext uri="{FF2B5EF4-FFF2-40B4-BE49-F238E27FC236}">
                <a16:creationId xmlns:a16="http://schemas.microsoft.com/office/drawing/2014/main" xmlns="" id="{95C6E8F3-ECD1-4813-B22E-B1CD2123B470}"/>
              </a:ext>
            </a:extLst>
          </p:cNvPr>
          <p:cNvCxnSpPr/>
          <p:nvPr/>
        </p:nvCxnSpPr>
        <p:spPr bwMode="auto">
          <a:xfrm rot="10800000">
            <a:off x="7464852" y="2824120"/>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20" name="CasellaDiTesto 19">
            <a:extLst>
              <a:ext uri="{FF2B5EF4-FFF2-40B4-BE49-F238E27FC236}">
                <a16:creationId xmlns:a16="http://schemas.microsoft.com/office/drawing/2014/main" xmlns="" id="{CF19333B-028D-4BFA-B57F-13A03EEA387A}"/>
              </a:ext>
            </a:extLst>
          </p:cNvPr>
          <p:cNvSpPr txBox="1"/>
          <p:nvPr/>
        </p:nvSpPr>
        <p:spPr>
          <a:xfrm>
            <a:off x="7349579" y="3127785"/>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21" name="CasellaDiTesto 20">
            <a:extLst>
              <a:ext uri="{FF2B5EF4-FFF2-40B4-BE49-F238E27FC236}">
                <a16:creationId xmlns:a16="http://schemas.microsoft.com/office/drawing/2014/main" xmlns="" id="{E3D19633-B0A9-41A7-9E62-2C773D8BF703}"/>
              </a:ext>
            </a:extLst>
          </p:cNvPr>
          <p:cNvSpPr txBox="1"/>
          <p:nvPr/>
        </p:nvSpPr>
        <p:spPr>
          <a:xfrm>
            <a:off x="7472789" y="2866983"/>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sp>
        <p:nvSpPr>
          <p:cNvPr id="22" name="Text Box 49">
            <a:extLst>
              <a:ext uri="{FF2B5EF4-FFF2-40B4-BE49-F238E27FC236}">
                <a16:creationId xmlns:a16="http://schemas.microsoft.com/office/drawing/2014/main" xmlns="" id="{6088C252-82E5-4EB4-862D-2E44C67492B9}"/>
              </a:ext>
            </a:extLst>
          </p:cNvPr>
          <p:cNvSpPr txBox="1">
            <a:spLocks noChangeArrowheads="1"/>
          </p:cNvSpPr>
          <p:nvPr/>
        </p:nvSpPr>
        <p:spPr bwMode="auto">
          <a:xfrm>
            <a:off x="395536" y="5135070"/>
            <a:ext cx="3689660" cy="237053"/>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endParaRPr lang="it-IT" altLang="it-IT" sz="900" i="1" dirty="0">
              <a:solidFill>
                <a:srgbClr val="FF0000"/>
              </a:solidFill>
              <a:latin typeface="Calibri" panose="020F0502020204030204" pitchFamily="34" charset="0"/>
            </a:endParaRPr>
          </a:p>
        </p:txBody>
      </p:sp>
      <p:sp>
        <p:nvSpPr>
          <p:cNvPr id="24" name="Text Box 49">
            <a:extLst>
              <a:ext uri="{FF2B5EF4-FFF2-40B4-BE49-F238E27FC236}">
                <a16:creationId xmlns:a16="http://schemas.microsoft.com/office/drawing/2014/main" xmlns="" id="{220FFDD2-427F-48E9-8B5D-80627DF90950}"/>
              </a:ext>
            </a:extLst>
          </p:cNvPr>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pic>
        <p:nvPicPr>
          <p:cNvPr id="25" name="Picture 4" descr="https://image.freepik.com/icone-gratis/insegnante-che-punta-una-scheda-con-un-bastone_318-61893.png">
            <a:extLst>
              <a:ext uri="{FF2B5EF4-FFF2-40B4-BE49-F238E27FC236}">
                <a16:creationId xmlns:a16="http://schemas.microsoft.com/office/drawing/2014/main" xmlns="" id="{F49905DF-1A93-487B-A2B7-5F8B08CC23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
        <p:nvSpPr>
          <p:cNvPr id="26" name="Segnaposto contenuto 2">
            <a:extLst>
              <a:ext uri="{FF2B5EF4-FFF2-40B4-BE49-F238E27FC236}">
                <a16:creationId xmlns:a16="http://schemas.microsoft.com/office/drawing/2014/main" xmlns="" id="{0963A982-60D0-4023-88C8-52BAF13C7F3C}"/>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27" name="Immagine 26">
            <a:extLst>
              <a:ext uri="{FF2B5EF4-FFF2-40B4-BE49-F238E27FC236}">
                <a16:creationId xmlns:a16="http://schemas.microsoft.com/office/drawing/2014/main" xmlns="" id="{F6349F18-7316-4805-89C4-A08B987920CD}"/>
              </a:ext>
            </a:extLst>
          </p:cNvPr>
          <p:cNvPicPr>
            <a:picLocks noChangeAspect="1"/>
          </p:cNvPicPr>
          <p:nvPr/>
        </p:nvPicPr>
        <p:blipFill>
          <a:blip r:embed="rId5"/>
          <a:stretch>
            <a:fillRect/>
          </a:stretch>
        </p:blipFill>
        <p:spPr>
          <a:xfrm>
            <a:off x="3050379" y="4119794"/>
            <a:ext cx="916061" cy="790605"/>
          </a:xfrm>
          <a:prstGeom prst="rect">
            <a:avLst/>
          </a:prstGeom>
        </p:spPr>
      </p:pic>
    </p:spTree>
    <p:extLst>
      <p:ext uri="{BB962C8B-B14F-4D97-AF65-F5344CB8AC3E}">
        <p14:creationId xmlns:p14="http://schemas.microsoft.com/office/powerpoint/2010/main" val="1490167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p:txBody>
          <a:bodyPr/>
          <a:lstStyle/>
          <a:p>
            <a:pPr eaLnBrk="1" hangingPunct="1"/>
            <a:r>
              <a:rPr lang="it-IT" altLang="it-IT" dirty="0">
                <a:solidFill>
                  <a:srgbClr val="1F497D"/>
                </a:solidFill>
                <a:latin typeface="Calibri" panose="020F0502020204030204" pitchFamily="34" charset="0"/>
                <a:cs typeface="Arial" panose="020B0604020202020204" pitchFamily="34" charset="0"/>
              </a:rPr>
              <a:t>osservatorio sul CREDITO </a:t>
            </a:r>
            <a:r>
              <a:rPr lang="it-IT" dirty="0">
                <a:solidFill>
                  <a:srgbClr val="1F497D"/>
                </a:solidFill>
                <a:latin typeface="Calibri" panose="020F0502020204030204" pitchFamily="34" charset="0"/>
                <a:ea typeface="MS PGothic" charset="0"/>
                <a:cs typeface="Arial" charset="0"/>
              </a:rPr>
              <a:t>| </a:t>
            </a:r>
            <a:r>
              <a:rPr lang="it-IT" dirty="0">
                <a:solidFill>
                  <a:schemeClr val="tx1"/>
                </a:solidFill>
                <a:latin typeface="Calibri" panose="020F0502020204030204" pitchFamily="34" charset="0"/>
                <a:ea typeface="MS PGothic" charset="0"/>
                <a:cs typeface="Arial" charset="0"/>
              </a:rPr>
              <a:t>il costo del finanziamento… </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p>
        </p:txBody>
      </p:sp>
      <p:pic>
        <p:nvPicPr>
          <p:cNvPr id="3" name="Immagine 2"/>
          <p:cNvPicPr>
            <a:picLocks noChangeAspect="1"/>
          </p:cNvPicPr>
          <p:nvPr/>
        </p:nvPicPr>
        <p:blipFill>
          <a:blip r:embed="rId2"/>
          <a:stretch>
            <a:fillRect/>
          </a:stretch>
        </p:blipFill>
        <p:spPr>
          <a:xfrm>
            <a:off x="433636" y="2159360"/>
            <a:ext cx="1528558" cy="986453"/>
          </a:xfrm>
          <a:prstGeom prst="rect">
            <a:avLst/>
          </a:prstGeom>
        </p:spPr>
      </p:pic>
      <p:pic>
        <p:nvPicPr>
          <p:cNvPr id="4" name="Immagine 3"/>
          <p:cNvPicPr>
            <a:picLocks noChangeAspect="1"/>
          </p:cNvPicPr>
          <p:nvPr/>
        </p:nvPicPr>
        <p:blipFill>
          <a:blip r:embed="rId3"/>
          <a:stretch>
            <a:fillRect/>
          </a:stretch>
        </p:blipFill>
        <p:spPr>
          <a:xfrm>
            <a:off x="6071505" y="2236514"/>
            <a:ext cx="1308807" cy="832144"/>
          </a:xfrm>
          <a:prstGeom prst="rect">
            <a:avLst/>
          </a:prstGeom>
        </p:spPr>
      </p:pic>
      <p:sp>
        <p:nvSpPr>
          <p:cNvPr id="5" name="Rettangolo 4"/>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ttangolo 5"/>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pic>
        <p:nvPicPr>
          <p:cNvPr id="10" name="Immagine 9"/>
          <p:cNvPicPr>
            <a:picLocks noChangeAspect="1"/>
          </p:cNvPicPr>
          <p:nvPr/>
        </p:nvPicPr>
        <p:blipFill>
          <a:blip r:embed="rId4"/>
          <a:stretch>
            <a:fillRect/>
          </a:stretch>
        </p:blipFill>
        <p:spPr>
          <a:xfrm>
            <a:off x="3373264" y="2177134"/>
            <a:ext cx="1204184" cy="950905"/>
          </a:xfrm>
          <a:prstGeom prst="rect">
            <a:avLst/>
          </a:prstGeom>
        </p:spPr>
      </p:pic>
      <p:sp>
        <p:nvSpPr>
          <p:cNvPr id="11" name="Rettangolo 10"/>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2" name="CasellaDiTesto 9"/>
          <p:cNvSpPr txBox="1">
            <a:spLocks noChangeArrowheads="1"/>
          </p:cNvSpPr>
          <p:nvPr/>
        </p:nvSpPr>
        <p:spPr bwMode="auto">
          <a:xfrm>
            <a:off x="395288" y="1196752"/>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Per quanto concerne l’offerta dei fidi o finanziamenti da parte delle banche ritiene che, nel periodo considerato, la situazione del </a:t>
            </a:r>
            <a:r>
              <a:rPr lang="it-IT" altLang="ja-JP" sz="1600" u="sng" dirty="0">
                <a:latin typeface="Calibri" panose="020F0502020204030204" pitchFamily="34" charset="0"/>
              </a:rPr>
              <a:t>costo del finanziamento</a:t>
            </a:r>
            <a:r>
              <a:rPr lang="it-IT" altLang="ja-JP" sz="1600" b="0" dirty="0">
                <a:latin typeface="Calibri" panose="020F0502020204030204" pitchFamily="34" charset="0"/>
              </a:rPr>
              <a:t>, sia…?</a:t>
            </a:r>
          </a:p>
        </p:txBody>
      </p:sp>
      <p:sp>
        <p:nvSpPr>
          <p:cNvPr id="14"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684 casi. Esclusivamente le imprese che hanno dei fidi o dei finanziamenti da oltre sei mesi.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5" name="CasellaDiTesto 14"/>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47,8</a:t>
            </a:r>
          </a:p>
        </p:txBody>
      </p:sp>
      <p:sp>
        <p:nvSpPr>
          <p:cNvPr id="16" name="CasellaDiTesto 15"/>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45,0</a:t>
            </a:r>
          </a:p>
        </p:txBody>
      </p:sp>
      <p:sp>
        <p:nvSpPr>
          <p:cNvPr id="17" name="CasellaDiTesto 16"/>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48,3</a:t>
            </a:r>
          </a:p>
        </p:txBody>
      </p:sp>
      <p:sp>
        <p:nvSpPr>
          <p:cNvPr id="18" name="CasellaDiTesto 17"/>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+0,1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9" name="CasellaDiTesto 18"/>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+0,0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20" name="CasellaDiTesto 19"/>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-0,4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22" name="Immagine 21"/>
          <p:cNvPicPr>
            <a:picLocks noChangeAspect="1"/>
          </p:cNvPicPr>
          <p:nvPr/>
        </p:nvPicPr>
        <p:blipFill>
          <a:blip r:embed="rId5"/>
          <a:stretch>
            <a:fillRect/>
          </a:stretch>
        </p:blipFill>
        <p:spPr>
          <a:xfrm>
            <a:off x="36000" y="3114000"/>
            <a:ext cx="3516696" cy="2113200"/>
          </a:xfrm>
          <a:prstGeom prst="rect">
            <a:avLst/>
          </a:prstGeom>
        </p:spPr>
      </p:pic>
      <p:pic>
        <p:nvPicPr>
          <p:cNvPr id="30" name="Immagine 29"/>
          <p:cNvPicPr>
            <a:picLocks noChangeAspect="1"/>
          </p:cNvPicPr>
          <p:nvPr/>
        </p:nvPicPr>
        <p:blipFill>
          <a:blip r:embed="rId6"/>
          <a:stretch>
            <a:fillRect/>
          </a:stretch>
        </p:blipFill>
        <p:spPr>
          <a:xfrm>
            <a:off x="2836800" y="3114000"/>
            <a:ext cx="3516696" cy="2113200"/>
          </a:xfrm>
          <a:prstGeom prst="rect">
            <a:avLst/>
          </a:prstGeom>
        </p:spPr>
      </p:pic>
      <p:pic>
        <p:nvPicPr>
          <p:cNvPr id="31" name="Immagine 30"/>
          <p:cNvPicPr>
            <a:picLocks noChangeAspect="1"/>
          </p:cNvPicPr>
          <p:nvPr/>
        </p:nvPicPr>
        <p:blipFill>
          <a:blip r:embed="rId7"/>
          <a:stretch>
            <a:fillRect/>
          </a:stretch>
        </p:blipFill>
        <p:spPr>
          <a:xfrm>
            <a:off x="5677200" y="3114000"/>
            <a:ext cx="3516696" cy="2113200"/>
          </a:xfrm>
          <a:prstGeom prst="rect">
            <a:avLst/>
          </a:prstGeom>
        </p:spPr>
      </p:pic>
      <p:sp>
        <p:nvSpPr>
          <p:cNvPr id="29" name="Rettangolo 28">
            <a:extLst>
              <a:ext uri="{FF2B5EF4-FFF2-40B4-BE49-F238E27FC236}">
                <a16:creationId xmlns:a16="http://schemas.microsoft.com/office/drawing/2014/main" xmlns="" id="{2B2AA9B1-6E06-48C1-8E5E-2D8767EB94BB}"/>
              </a:ext>
            </a:extLst>
          </p:cNvPr>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a:extLst>
              <a:ext uri="{FF2B5EF4-FFF2-40B4-BE49-F238E27FC236}">
                <a16:creationId xmlns:a16="http://schemas.microsoft.com/office/drawing/2014/main" xmlns="" id="{5A8D5F41-188F-450E-A705-F1727B9C241B}"/>
              </a:ext>
            </a:extLst>
          </p:cNvPr>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xmlns="" id="{B187EE12-EDA2-4D8D-B7A5-AE7CA57832E1}"/>
              </a:ext>
            </a:extLst>
          </p:cNvPr>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33">
            <a:extLst>
              <a:ext uri="{FF2B5EF4-FFF2-40B4-BE49-F238E27FC236}">
                <a16:creationId xmlns:a16="http://schemas.microsoft.com/office/drawing/2014/main" xmlns="" id="{7F9E8DEF-AF46-4F84-B72B-601B224F0D32}"/>
              </a:ext>
            </a:extLst>
          </p:cNvPr>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35" name="CasellaDiTesto 34">
            <a:extLst>
              <a:ext uri="{FF2B5EF4-FFF2-40B4-BE49-F238E27FC236}">
                <a16:creationId xmlns:a16="http://schemas.microsoft.com/office/drawing/2014/main" xmlns="" id="{3F2748EC-503E-4402-A0FD-9614750D78E0}"/>
              </a:ext>
            </a:extLst>
          </p:cNvPr>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36" name="CasellaDiTesto 35">
            <a:extLst>
              <a:ext uri="{FF2B5EF4-FFF2-40B4-BE49-F238E27FC236}">
                <a16:creationId xmlns:a16="http://schemas.microsoft.com/office/drawing/2014/main" xmlns="" id="{B9BB4D35-F751-4659-A14C-F88D9403C02A}"/>
              </a:ext>
            </a:extLst>
          </p:cNvPr>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Tree>
    <p:extLst>
      <p:ext uri="{BB962C8B-B14F-4D97-AF65-F5344CB8AC3E}">
        <p14:creationId xmlns:p14="http://schemas.microsoft.com/office/powerpoint/2010/main" val="198504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78800" y="2376000"/>
            <a:ext cx="3196210" cy="2534400"/>
          </a:xfrm>
          <a:prstGeom prst="rect">
            <a:avLst/>
          </a:prstGeom>
        </p:spPr>
      </p:pic>
      <p:pic>
        <p:nvPicPr>
          <p:cNvPr id="5" name="Immagine 4"/>
          <p:cNvPicPr>
            <a:picLocks noChangeAspect="1"/>
          </p:cNvPicPr>
          <p:nvPr/>
        </p:nvPicPr>
        <p:blipFill>
          <a:blip r:embed="rId3"/>
          <a:stretch>
            <a:fillRect/>
          </a:stretch>
        </p:blipFill>
        <p:spPr>
          <a:xfrm>
            <a:off x="4212000" y="2448000"/>
            <a:ext cx="4123342" cy="2617200"/>
          </a:xfrm>
          <a:prstGeom prst="rect">
            <a:avLst/>
          </a:prstGeom>
        </p:spPr>
      </p:pic>
      <p:sp>
        <p:nvSpPr>
          <p:cNvPr id="46" name="CasellaDiTesto 9"/>
          <p:cNvSpPr txBox="1">
            <a:spLocks noChangeArrowheads="1"/>
          </p:cNvSpPr>
          <p:nvPr/>
        </p:nvSpPr>
        <p:spPr bwMode="auto">
          <a:xfrm>
            <a:off x="395288" y="1591200"/>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Per quanto concerne l’offerta dei fidi o dei finanziamenti da parte delle banche ritiene che la situazione relativa al </a:t>
            </a:r>
            <a:r>
              <a:rPr lang="it-IT" altLang="ja-JP" sz="1600" u="sng" dirty="0">
                <a:latin typeface="Calibri" panose="020F0502020204030204" pitchFamily="34" charset="0"/>
              </a:rPr>
              <a:t>costo dell’istruttoria</a:t>
            </a:r>
            <a:r>
              <a:rPr lang="it-IT" altLang="ja-JP" sz="1600" b="0" dirty="0">
                <a:latin typeface="Calibri" panose="020F0502020204030204" pitchFamily="34" charset="0"/>
              </a:rPr>
              <a:t> e alle «altre condizioni» sia…?</a:t>
            </a:r>
          </a:p>
        </p:txBody>
      </p:sp>
      <p:sp>
        <p:nvSpPr>
          <p:cNvPr id="47" name="Rectangle 4"/>
          <p:cNvSpPr txBox="1">
            <a:spLocks noChangeArrowheads="1"/>
          </p:cNvSpPr>
          <p:nvPr/>
        </p:nvSpPr>
        <p:spPr bwMode="auto">
          <a:xfrm>
            <a:off x="395288" y="188913"/>
            <a:ext cx="856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kern="0" dirty="0">
                <a:solidFill>
                  <a:srgbClr val="1F497D"/>
                </a:solidFill>
                <a:latin typeface="Calibri" panose="020F0502020204030204" pitchFamily="34" charset="0"/>
                <a:cs typeface="Arial" panose="020B0604020202020204" pitchFamily="34" charset="0"/>
              </a:rPr>
              <a:t>osservatorio sul CREDITO </a:t>
            </a:r>
            <a:r>
              <a:rPr lang="it-IT" altLang="it-IT" sz="2000" dirty="0">
                <a:solidFill>
                  <a:srgbClr val="364E88"/>
                </a:solidFill>
                <a:latin typeface="Calibri" panose="020F0502020204030204" pitchFamily="34" charset="0"/>
                <a:cs typeface="Arial" panose="020B0604020202020204" pitchFamily="34" charset="0"/>
              </a:rPr>
              <a:t>| </a:t>
            </a:r>
            <a:r>
              <a:rPr lang="it-IT" altLang="it-IT" sz="2000" u="sng" dirty="0">
                <a:latin typeface="Calibri" panose="020F0502020204030204" pitchFamily="34" charset="0"/>
                <a:cs typeface="Arial" panose="020B0604020202020204" pitchFamily="34" charset="0"/>
              </a:rPr>
              <a:t>in flessione</a:t>
            </a:r>
            <a:r>
              <a:rPr lang="it-IT" altLang="it-IT" sz="2000" dirty="0">
                <a:latin typeface="Calibri" panose="020F0502020204030204" pitchFamily="34" charset="0"/>
                <a:cs typeface="Arial" panose="020B0604020202020204" pitchFamily="34" charset="0"/>
              </a:rPr>
              <a:t> i giudizi relativi al </a:t>
            </a:r>
            <a:r>
              <a:rPr lang="it-IT" altLang="it-IT" sz="2000" u="sng" dirty="0">
                <a:latin typeface="Calibri" panose="020F0502020204030204" pitchFamily="34" charset="0"/>
                <a:cs typeface="Arial" panose="020B0604020202020204" pitchFamily="34" charset="0"/>
              </a:rPr>
              <a:t>costo delle altre condizioni legate ai finanziamenti</a:t>
            </a:r>
            <a:r>
              <a:rPr lang="it-IT" altLang="it-IT" sz="2000" dirty="0">
                <a:latin typeface="Calibri" panose="020F0502020204030204" pitchFamily="34" charset="0"/>
                <a:cs typeface="Arial" panose="020B0604020202020204" pitchFamily="34" charset="0"/>
              </a:rPr>
              <a:t> al di là del tasso di interesse... anche in questo caso la situazione è al di sotto della soglia di espansione…</a:t>
            </a:r>
          </a:p>
        </p:txBody>
      </p:sp>
      <p:sp>
        <p:nvSpPr>
          <p:cNvPr id="17"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788 casi, Dettaglio alimentare 661 casi. Esclusivamente le imprese che hanno dei fidi o dei finanziamenti da oltre sei mesi.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cxnSp>
        <p:nvCxnSpPr>
          <p:cNvPr id="14" name="Connettore 2 13">
            <a:extLst>
              <a:ext uri="{FF2B5EF4-FFF2-40B4-BE49-F238E27FC236}">
                <a16:creationId xmlns:a16="http://schemas.microsoft.com/office/drawing/2014/main" xmlns="" id="{AB14E4A5-7ED2-4767-861D-790D337AC516}"/>
              </a:ext>
            </a:extLst>
          </p:cNvPr>
          <p:cNvCxnSpPr/>
          <p:nvPr/>
        </p:nvCxnSpPr>
        <p:spPr bwMode="auto">
          <a:xfrm>
            <a:off x="7308304" y="314604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9" name="Connettore 2 18">
            <a:extLst>
              <a:ext uri="{FF2B5EF4-FFF2-40B4-BE49-F238E27FC236}">
                <a16:creationId xmlns:a16="http://schemas.microsoft.com/office/drawing/2014/main" xmlns="" id="{3AA9F21C-DE42-4B66-B201-D46BB5EEBA19}"/>
              </a:ext>
            </a:extLst>
          </p:cNvPr>
          <p:cNvCxnSpPr/>
          <p:nvPr/>
        </p:nvCxnSpPr>
        <p:spPr bwMode="auto">
          <a:xfrm rot="10800000">
            <a:off x="7464852" y="2766180"/>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20" name="CasellaDiTesto 19">
            <a:extLst>
              <a:ext uri="{FF2B5EF4-FFF2-40B4-BE49-F238E27FC236}">
                <a16:creationId xmlns:a16="http://schemas.microsoft.com/office/drawing/2014/main" xmlns="" id="{D2E8A28A-6EDD-414A-9784-3B2048AB2A45}"/>
              </a:ext>
            </a:extLst>
          </p:cNvPr>
          <p:cNvSpPr txBox="1"/>
          <p:nvPr/>
        </p:nvSpPr>
        <p:spPr>
          <a:xfrm>
            <a:off x="7349579" y="3069845"/>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21" name="CasellaDiTesto 20">
            <a:extLst>
              <a:ext uri="{FF2B5EF4-FFF2-40B4-BE49-F238E27FC236}">
                <a16:creationId xmlns:a16="http://schemas.microsoft.com/office/drawing/2014/main" xmlns="" id="{7BBC1B5C-3629-4DA7-884B-1A20116A38BA}"/>
              </a:ext>
            </a:extLst>
          </p:cNvPr>
          <p:cNvSpPr txBox="1"/>
          <p:nvPr/>
        </p:nvSpPr>
        <p:spPr>
          <a:xfrm>
            <a:off x="7472789" y="2809043"/>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sp>
        <p:nvSpPr>
          <p:cNvPr id="22" name="Text Box 49">
            <a:extLst>
              <a:ext uri="{FF2B5EF4-FFF2-40B4-BE49-F238E27FC236}">
                <a16:creationId xmlns:a16="http://schemas.microsoft.com/office/drawing/2014/main" xmlns="" id="{5EB93B68-A629-4DCB-BAD6-63B0E3C7A633}"/>
              </a:ext>
            </a:extLst>
          </p:cNvPr>
          <p:cNvSpPr txBox="1">
            <a:spLocks noChangeArrowheads="1"/>
          </p:cNvSpPr>
          <p:nvPr/>
        </p:nvSpPr>
        <p:spPr bwMode="auto">
          <a:xfrm>
            <a:off x="395536" y="5135070"/>
            <a:ext cx="3689660" cy="237053"/>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endParaRPr lang="it-IT" altLang="it-IT" sz="900" i="1" dirty="0">
              <a:solidFill>
                <a:srgbClr val="FF0000"/>
              </a:solidFill>
              <a:latin typeface="Calibri" panose="020F0502020204030204" pitchFamily="34" charset="0"/>
            </a:endParaRPr>
          </a:p>
        </p:txBody>
      </p:sp>
      <p:sp>
        <p:nvSpPr>
          <p:cNvPr id="24" name="Text Box 49">
            <a:extLst>
              <a:ext uri="{FF2B5EF4-FFF2-40B4-BE49-F238E27FC236}">
                <a16:creationId xmlns:a16="http://schemas.microsoft.com/office/drawing/2014/main" xmlns="" id="{0AB5877E-1D8D-46F6-8374-6BECD421350D}"/>
              </a:ext>
            </a:extLst>
          </p:cNvPr>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sp>
        <p:nvSpPr>
          <p:cNvPr id="25" name="Segnaposto contenuto 2">
            <a:extLst>
              <a:ext uri="{FF2B5EF4-FFF2-40B4-BE49-F238E27FC236}">
                <a16:creationId xmlns:a16="http://schemas.microsoft.com/office/drawing/2014/main" xmlns="" id="{CF939904-3C31-4485-B0C2-32E08B8A0660}"/>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26" name="Immagine 25">
            <a:extLst>
              <a:ext uri="{FF2B5EF4-FFF2-40B4-BE49-F238E27FC236}">
                <a16:creationId xmlns:a16="http://schemas.microsoft.com/office/drawing/2014/main" xmlns="" id="{D30987A6-B6BE-4128-B242-E0EE1F385A08}"/>
              </a:ext>
            </a:extLst>
          </p:cNvPr>
          <p:cNvPicPr>
            <a:picLocks noChangeAspect="1"/>
          </p:cNvPicPr>
          <p:nvPr/>
        </p:nvPicPr>
        <p:blipFill>
          <a:blip r:embed="rId4"/>
          <a:stretch>
            <a:fillRect/>
          </a:stretch>
        </p:blipFill>
        <p:spPr>
          <a:xfrm>
            <a:off x="3050379" y="4119794"/>
            <a:ext cx="916061" cy="790605"/>
          </a:xfrm>
          <a:prstGeom prst="rect">
            <a:avLst/>
          </a:prstGeom>
        </p:spPr>
      </p:pic>
      <p:pic>
        <p:nvPicPr>
          <p:cNvPr id="27" name="Picture 4" descr="https://image.freepik.com/icone-gratis/insegnante-che-punta-una-scheda-con-un-bastone_318-61893.png">
            <a:extLst>
              <a:ext uri="{FF2B5EF4-FFF2-40B4-BE49-F238E27FC236}">
                <a16:creationId xmlns:a16="http://schemas.microsoft.com/office/drawing/2014/main" xmlns="" id="{AD774858-BC48-4D7C-BF03-CF18FBF56C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607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p:txBody>
          <a:bodyPr/>
          <a:lstStyle/>
          <a:p>
            <a:pPr eaLnBrk="1" hangingPunct="1"/>
            <a:r>
              <a:rPr lang="it-IT" dirty="0">
                <a:solidFill>
                  <a:srgbClr val="1F497D"/>
                </a:solidFill>
                <a:latin typeface="Calibri" panose="020F0502020204030204" pitchFamily="34" charset="0"/>
                <a:ea typeface="MS PGothic" charset="0"/>
                <a:cs typeface="Arial" charset="0"/>
              </a:rPr>
              <a:t>osservatorio </a:t>
            </a:r>
            <a:r>
              <a:rPr lang="it-IT" altLang="it-IT" dirty="0">
                <a:solidFill>
                  <a:srgbClr val="1F497D"/>
                </a:solidFill>
                <a:latin typeface="Calibri" panose="020F0502020204030204" pitchFamily="34" charset="0"/>
                <a:cs typeface="Arial" panose="020B0604020202020204" pitchFamily="34" charset="0"/>
              </a:rPr>
              <a:t>sul CREDITO </a:t>
            </a:r>
            <a:r>
              <a:rPr lang="it-IT" dirty="0">
                <a:solidFill>
                  <a:srgbClr val="1F497D"/>
                </a:solidFill>
                <a:latin typeface="Calibri" panose="020F0502020204030204" pitchFamily="34" charset="0"/>
                <a:ea typeface="MS PGothic" charset="0"/>
                <a:cs typeface="Arial" charset="0"/>
              </a:rPr>
              <a:t>| </a:t>
            </a:r>
            <a:r>
              <a:rPr lang="it-IT" dirty="0">
                <a:solidFill>
                  <a:schemeClr val="tx1"/>
                </a:solidFill>
                <a:latin typeface="Calibri" panose="020F0502020204030204" pitchFamily="34" charset="0"/>
                <a:ea typeface="MS PGothic" charset="0"/>
                <a:cs typeface="Arial" charset="0"/>
              </a:rPr>
              <a:t>il costo dell’istruttoria… </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p>
        </p:txBody>
      </p:sp>
      <p:pic>
        <p:nvPicPr>
          <p:cNvPr id="3" name="Immagine 2"/>
          <p:cNvPicPr>
            <a:picLocks noChangeAspect="1"/>
          </p:cNvPicPr>
          <p:nvPr/>
        </p:nvPicPr>
        <p:blipFill>
          <a:blip r:embed="rId2"/>
          <a:stretch>
            <a:fillRect/>
          </a:stretch>
        </p:blipFill>
        <p:spPr>
          <a:xfrm>
            <a:off x="433636" y="2159360"/>
            <a:ext cx="1528558" cy="986453"/>
          </a:xfrm>
          <a:prstGeom prst="rect">
            <a:avLst/>
          </a:prstGeom>
        </p:spPr>
      </p:pic>
      <p:pic>
        <p:nvPicPr>
          <p:cNvPr id="4" name="Immagine 3"/>
          <p:cNvPicPr>
            <a:picLocks noChangeAspect="1"/>
          </p:cNvPicPr>
          <p:nvPr/>
        </p:nvPicPr>
        <p:blipFill>
          <a:blip r:embed="rId3"/>
          <a:stretch>
            <a:fillRect/>
          </a:stretch>
        </p:blipFill>
        <p:spPr>
          <a:xfrm>
            <a:off x="6071505" y="2236514"/>
            <a:ext cx="1308807" cy="832144"/>
          </a:xfrm>
          <a:prstGeom prst="rect">
            <a:avLst/>
          </a:prstGeom>
        </p:spPr>
      </p:pic>
      <p:sp>
        <p:nvSpPr>
          <p:cNvPr id="5" name="Rettangolo 4"/>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ttangolo 5"/>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pic>
        <p:nvPicPr>
          <p:cNvPr id="10" name="Immagine 9"/>
          <p:cNvPicPr>
            <a:picLocks noChangeAspect="1"/>
          </p:cNvPicPr>
          <p:nvPr/>
        </p:nvPicPr>
        <p:blipFill>
          <a:blip r:embed="rId4"/>
          <a:stretch>
            <a:fillRect/>
          </a:stretch>
        </p:blipFill>
        <p:spPr>
          <a:xfrm>
            <a:off x="3373264" y="2177134"/>
            <a:ext cx="1204184" cy="950905"/>
          </a:xfrm>
          <a:prstGeom prst="rect">
            <a:avLst/>
          </a:prstGeom>
        </p:spPr>
      </p:pic>
      <p:sp>
        <p:nvSpPr>
          <p:cNvPr id="11" name="Rettangolo 10"/>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2" name="CasellaDiTesto 9"/>
          <p:cNvSpPr txBox="1">
            <a:spLocks noChangeArrowheads="1"/>
          </p:cNvSpPr>
          <p:nvPr/>
        </p:nvSpPr>
        <p:spPr bwMode="auto">
          <a:xfrm>
            <a:off x="395288" y="1196752"/>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Per quanto concerne l’offerta dei fidi o dei finanziamenti da parte delle banche ritiene che la situazione relativa al </a:t>
            </a:r>
            <a:r>
              <a:rPr lang="it-IT" altLang="ja-JP" sz="1600" u="sng" dirty="0">
                <a:latin typeface="Calibri" panose="020F0502020204030204" pitchFamily="34" charset="0"/>
              </a:rPr>
              <a:t>costo dell’istruttoria</a:t>
            </a:r>
            <a:r>
              <a:rPr lang="it-IT" altLang="ja-JP" sz="1600" b="0" dirty="0">
                <a:latin typeface="Calibri" panose="020F0502020204030204" pitchFamily="34" charset="0"/>
              </a:rPr>
              <a:t> e alle «altre condizioni» sia…?</a:t>
            </a:r>
          </a:p>
        </p:txBody>
      </p:sp>
      <p:sp>
        <p:nvSpPr>
          <p:cNvPr id="13"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684 casi. Esclusivamente le imprese che hanno dei fidi o dei finanziamenti da oltre sei mesi.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4" name="CasellaDiTesto 13"/>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32,7</a:t>
            </a:r>
          </a:p>
        </p:txBody>
      </p:sp>
      <p:sp>
        <p:nvSpPr>
          <p:cNvPr id="15" name="CasellaDiTesto 14"/>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30,3</a:t>
            </a:r>
          </a:p>
        </p:txBody>
      </p:sp>
      <p:sp>
        <p:nvSpPr>
          <p:cNvPr id="16" name="CasellaDiTesto 15"/>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32,3</a:t>
            </a:r>
          </a:p>
        </p:txBody>
      </p:sp>
      <p:sp>
        <p:nvSpPr>
          <p:cNvPr id="17" name="CasellaDiTesto 16"/>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-0,5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8" name="CasellaDiTesto 17"/>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-0,8</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9" name="CasellaDiTesto 18"/>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-1,2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22" name="Immagine 21"/>
          <p:cNvPicPr>
            <a:picLocks noChangeAspect="1"/>
          </p:cNvPicPr>
          <p:nvPr/>
        </p:nvPicPr>
        <p:blipFill>
          <a:blip r:embed="rId5"/>
          <a:stretch>
            <a:fillRect/>
          </a:stretch>
        </p:blipFill>
        <p:spPr>
          <a:xfrm>
            <a:off x="36000" y="3114000"/>
            <a:ext cx="3516696" cy="2113200"/>
          </a:xfrm>
          <a:prstGeom prst="rect">
            <a:avLst/>
          </a:prstGeom>
        </p:spPr>
      </p:pic>
      <p:pic>
        <p:nvPicPr>
          <p:cNvPr id="30" name="Immagine 29"/>
          <p:cNvPicPr>
            <a:picLocks noChangeAspect="1"/>
          </p:cNvPicPr>
          <p:nvPr/>
        </p:nvPicPr>
        <p:blipFill>
          <a:blip r:embed="rId6"/>
          <a:stretch>
            <a:fillRect/>
          </a:stretch>
        </p:blipFill>
        <p:spPr>
          <a:xfrm>
            <a:off x="2836800" y="3114000"/>
            <a:ext cx="3516696" cy="2113200"/>
          </a:xfrm>
          <a:prstGeom prst="rect">
            <a:avLst/>
          </a:prstGeom>
        </p:spPr>
      </p:pic>
      <p:pic>
        <p:nvPicPr>
          <p:cNvPr id="31" name="Immagine 30"/>
          <p:cNvPicPr>
            <a:picLocks noChangeAspect="1"/>
          </p:cNvPicPr>
          <p:nvPr/>
        </p:nvPicPr>
        <p:blipFill>
          <a:blip r:embed="rId7"/>
          <a:stretch>
            <a:fillRect/>
          </a:stretch>
        </p:blipFill>
        <p:spPr>
          <a:xfrm>
            <a:off x="5677200" y="3114000"/>
            <a:ext cx="3516696" cy="2113200"/>
          </a:xfrm>
          <a:prstGeom prst="rect">
            <a:avLst/>
          </a:prstGeom>
        </p:spPr>
      </p:pic>
      <p:sp>
        <p:nvSpPr>
          <p:cNvPr id="29" name="Rettangolo 28">
            <a:extLst>
              <a:ext uri="{FF2B5EF4-FFF2-40B4-BE49-F238E27FC236}">
                <a16:creationId xmlns:a16="http://schemas.microsoft.com/office/drawing/2014/main" xmlns="" id="{B5A98443-52D2-4A4B-80C7-1AFDF7DEE349}"/>
              </a:ext>
            </a:extLst>
          </p:cNvPr>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a:extLst>
              <a:ext uri="{FF2B5EF4-FFF2-40B4-BE49-F238E27FC236}">
                <a16:creationId xmlns:a16="http://schemas.microsoft.com/office/drawing/2014/main" xmlns="" id="{AC3A7CC2-C85A-4509-93E4-594AD4466D74}"/>
              </a:ext>
            </a:extLst>
          </p:cNvPr>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xmlns="" id="{9B1F30F6-0E88-4623-B17E-BD2C0EFC94EF}"/>
              </a:ext>
            </a:extLst>
          </p:cNvPr>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33">
            <a:extLst>
              <a:ext uri="{FF2B5EF4-FFF2-40B4-BE49-F238E27FC236}">
                <a16:creationId xmlns:a16="http://schemas.microsoft.com/office/drawing/2014/main" xmlns="" id="{21AFC809-2B17-4E56-B85C-95CC8F51B26D}"/>
              </a:ext>
            </a:extLst>
          </p:cNvPr>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35" name="CasellaDiTesto 34">
            <a:extLst>
              <a:ext uri="{FF2B5EF4-FFF2-40B4-BE49-F238E27FC236}">
                <a16:creationId xmlns:a16="http://schemas.microsoft.com/office/drawing/2014/main" xmlns="" id="{E7DDED17-6C27-4881-A92A-397597927AEB}"/>
              </a:ext>
            </a:extLst>
          </p:cNvPr>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36" name="CasellaDiTesto 35">
            <a:extLst>
              <a:ext uri="{FF2B5EF4-FFF2-40B4-BE49-F238E27FC236}">
                <a16:creationId xmlns:a16="http://schemas.microsoft.com/office/drawing/2014/main" xmlns="" id="{436890B5-63B8-4195-9A29-7962C3458C64}"/>
              </a:ext>
            </a:extLst>
          </p:cNvPr>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Tree>
    <p:extLst>
      <p:ext uri="{BB962C8B-B14F-4D97-AF65-F5344CB8AC3E}">
        <p14:creationId xmlns:p14="http://schemas.microsoft.com/office/powerpoint/2010/main" val="77288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1F497D"/>
                </a:solidFill>
                <a:latin typeface="Calibri" panose="020F0502020204030204" pitchFamily="34" charset="0"/>
                <a:cs typeface="Arial" panose="020B0604020202020204" pitchFamily="34" charset="0"/>
              </a:rPr>
              <a:t>premessa | </a:t>
            </a:r>
            <a:r>
              <a:rPr lang="it-IT" altLang="it-IT" sz="2000" dirty="0">
                <a:latin typeface="Calibri" panose="020F0502020204030204" pitchFamily="34" charset="0"/>
                <a:cs typeface="Arial" panose="020B0604020202020204" pitchFamily="34" charset="0"/>
              </a:rPr>
              <a:t>considerazioni generali di sintesi</a:t>
            </a:r>
          </a:p>
        </p:txBody>
      </p:sp>
      <p:sp>
        <p:nvSpPr>
          <p:cNvPr id="9" name="CasellaDiTesto 8"/>
          <p:cNvSpPr txBox="1"/>
          <p:nvPr/>
        </p:nvSpPr>
        <p:spPr>
          <a:xfrm>
            <a:off x="404341" y="774329"/>
            <a:ext cx="8353176" cy="5683607"/>
          </a:xfrm>
          <a:prstGeom prst="rect">
            <a:avLst/>
          </a:prstGeom>
          <a:noFill/>
        </p:spPr>
        <p:txBody>
          <a:bodyPr wrap="square" rtlCol="0">
            <a:spAutoFit/>
          </a:bodyPr>
          <a:lstStyle/>
          <a:p>
            <a:pPr lvl="0" algn="just">
              <a:spcAft>
                <a:spcPts val="800"/>
              </a:spcAft>
              <a:tabLst>
                <a:tab pos="457200" algn="l"/>
              </a:tabLst>
            </a:pPr>
            <a:r>
              <a:rPr lang="it-IT" sz="1500" u="sng" dirty="0">
                <a:solidFill>
                  <a:srgbClr val="FF6600"/>
                </a:solidFill>
                <a:latin typeface="Calibri" panose="020F0502020204030204" pitchFamily="34" charset="0"/>
                <a:ea typeface="Calibri" panose="020F0502020204030204" pitchFamily="34" charset="0"/>
                <a:cs typeface="Times New Roman" panose="02020603050405020304" pitchFamily="18" charset="0"/>
              </a:rPr>
              <a:t>IL CALO DEI CONSUMI ALIMENTARI DEPRIME I RICAVI</a:t>
            </a:r>
          </a:p>
          <a:p>
            <a:pPr lvl="0" algn="just">
              <a:spcAft>
                <a:spcPts val="800"/>
              </a:spcAft>
              <a:tabLst>
                <a:tab pos="457200" algn="l"/>
              </a:tabLst>
            </a:pPr>
            <a:r>
              <a:rPr lang="it-IT" sz="1500" dirty="0">
                <a:latin typeface="Calibri" panose="020F0502020204030204" pitchFamily="34" charset="0"/>
                <a:ea typeface="Calibri" panose="020F0502020204030204" pitchFamily="34" charset="0"/>
                <a:cs typeface="Times New Roman" panose="02020603050405020304" pitchFamily="18" charset="0"/>
              </a:rPr>
              <a:t>Peggiorano i giudizi </a:t>
            </a:r>
            <a:r>
              <a:rPr lang="it-IT" sz="1500" b="0" dirty="0">
                <a:latin typeface="Calibri" panose="020F0502020204030204" pitchFamily="34" charset="0"/>
                <a:ea typeface="Calibri" panose="020F0502020204030204" pitchFamily="34" charset="0"/>
                <a:cs typeface="Times New Roman" panose="02020603050405020304" pitchFamily="18" charset="0"/>
              </a:rPr>
              <a:t>delle imprese del dettaglio alimentare </a:t>
            </a:r>
            <a:r>
              <a:rPr lang="it-IT" sz="1500" dirty="0">
                <a:latin typeface="Calibri" panose="020F0502020204030204" pitchFamily="34" charset="0"/>
                <a:ea typeface="Calibri" panose="020F0502020204030204" pitchFamily="34" charset="0"/>
                <a:cs typeface="Times New Roman" panose="02020603050405020304" pitchFamily="18" charset="0"/>
              </a:rPr>
              <a:t>con riferimento al livello dei ricavi</a:t>
            </a:r>
            <a:r>
              <a:rPr lang="it-IT" sz="1500" b="0" dirty="0">
                <a:latin typeface="Calibri" panose="020F0502020204030204" pitchFamily="34" charset="0"/>
                <a:ea typeface="Calibri" panose="020F0502020204030204" pitchFamily="34" charset="0"/>
                <a:cs typeface="Times New Roman" panose="02020603050405020304" pitchFamily="18" charset="0"/>
              </a:rPr>
              <a:t>. L’indicatore scende a quota 36,4 dal precedente 37,9, perdendo 1,5 punti e restando </a:t>
            </a:r>
            <a:r>
              <a:rPr lang="it-IT" sz="1500" dirty="0">
                <a:latin typeface="Calibri" panose="020F0502020204030204" pitchFamily="34" charset="0"/>
                <a:ea typeface="Calibri" panose="020F0502020204030204" pitchFamily="34" charset="0"/>
                <a:cs typeface="Times New Roman" panose="02020603050405020304" pitchFamily="18" charset="0"/>
              </a:rPr>
              <a:t>di molto al di sotto l’area di espansione di mercato</a:t>
            </a:r>
            <a:r>
              <a:rPr lang="it-IT" sz="1500" b="0" dirty="0">
                <a:latin typeface="Calibri" panose="020F0502020204030204" pitchFamily="34" charset="0"/>
                <a:ea typeface="Calibri" panose="020F0502020204030204" pitchFamily="34" charset="0"/>
                <a:cs typeface="Times New Roman" panose="02020603050405020304" pitchFamily="18" charset="0"/>
              </a:rPr>
              <a:t> (50). La congiuntura </a:t>
            </a:r>
            <a:r>
              <a:rPr lang="it-IT" sz="1500" dirty="0">
                <a:latin typeface="Calibri" panose="020F0502020204030204" pitchFamily="34" charset="0"/>
                <a:ea typeface="Calibri" panose="020F0502020204030204" pitchFamily="34" charset="0"/>
                <a:cs typeface="Times New Roman" panose="02020603050405020304" pitchFamily="18" charset="0"/>
              </a:rPr>
              <a:t>risente della situazione dei consumi</a:t>
            </a:r>
            <a:r>
              <a:rPr lang="it-IT" sz="1500" b="0" dirty="0">
                <a:latin typeface="Calibri" panose="020F0502020204030204" pitchFamily="34" charset="0"/>
                <a:ea typeface="Calibri" panose="020F0502020204030204" pitchFamily="34" charset="0"/>
                <a:cs typeface="Times New Roman" panose="02020603050405020304" pitchFamily="18" charset="0"/>
              </a:rPr>
              <a:t>, fortemente </a:t>
            </a:r>
            <a:r>
              <a:rPr lang="it-IT" sz="1500" dirty="0">
                <a:latin typeface="Calibri" panose="020F0502020204030204" pitchFamily="34" charset="0"/>
                <a:ea typeface="Calibri" panose="020F0502020204030204" pitchFamily="34" charset="0"/>
                <a:cs typeface="Times New Roman" panose="02020603050405020304" pitchFamily="18" charset="0"/>
              </a:rPr>
              <a:t>spinti verso il basso </a:t>
            </a:r>
            <a:r>
              <a:rPr lang="it-IT" sz="1500" b="0" dirty="0">
                <a:latin typeface="Calibri" panose="020F0502020204030204" pitchFamily="34" charset="0"/>
                <a:ea typeface="Calibri" panose="020F0502020204030204" pitchFamily="34" charset="0"/>
                <a:cs typeface="Times New Roman" panose="02020603050405020304" pitchFamily="18" charset="0"/>
              </a:rPr>
              <a:t>specialmente </a:t>
            </a:r>
            <a:r>
              <a:rPr lang="it-IT" sz="1500" dirty="0">
                <a:latin typeface="Calibri" panose="020F0502020204030204" pitchFamily="34" charset="0"/>
                <a:ea typeface="Calibri" panose="020F0502020204030204" pitchFamily="34" charset="0"/>
                <a:cs typeface="Times New Roman" panose="02020603050405020304" pitchFamily="18" charset="0"/>
              </a:rPr>
              <a:t>a causa della componente alimentare </a:t>
            </a:r>
            <a:r>
              <a:rPr lang="it-IT" sz="1500" b="0" dirty="0">
                <a:latin typeface="Calibri" panose="020F0502020204030204" pitchFamily="34" charset="0"/>
                <a:ea typeface="Calibri" panose="020F0502020204030204" pitchFamily="34" charset="0"/>
                <a:cs typeface="Times New Roman" panose="02020603050405020304" pitchFamily="18" charset="0"/>
              </a:rPr>
              <a:t>(diversamente, i consumi non alimentari sembrano tenere). In questo scenario, non stupisce dunque il </a:t>
            </a:r>
            <a:r>
              <a:rPr lang="it-IT" sz="1500" dirty="0">
                <a:latin typeface="Calibri" panose="020F0502020204030204" pitchFamily="34" charset="0"/>
                <a:ea typeface="Calibri" panose="020F0502020204030204" pitchFamily="34" charset="0"/>
                <a:cs typeface="Times New Roman" panose="02020603050405020304" pitchFamily="18" charset="0"/>
              </a:rPr>
              <a:t>calo dello scontrino medio</a:t>
            </a:r>
            <a:r>
              <a:rPr lang="it-IT" sz="1500" b="0" dirty="0">
                <a:latin typeface="Calibri" panose="020F0502020204030204" pitchFamily="34" charset="0"/>
                <a:ea typeface="Calibri" panose="020F0502020204030204" pitchFamily="34" charset="0"/>
                <a:cs typeface="Times New Roman" panose="02020603050405020304" pitchFamily="18" charset="0"/>
              </a:rPr>
              <a:t>.</a:t>
            </a:r>
          </a:p>
          <a:p>
            <a:pPr algn="just">
              <a:spcAft>
                <a:spcPts val="800"/>
              </a:spcAft>
              <a:tabLst>
                <a:tab pos="457200" algn="l"/>
              </a:tabLst>
            </a:pPr>
            <a:endParaRPr lang="it-IT" sz="1500" u="sng" dirty="0">
              <a:solidFill>
                <a:srgbClr val="FF66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457200" algn="l"/>
              </a:tabLst>
            </a:pPr>
            <a:r>
              <a:rPr lang="it-IT" sz="1500" u="sng" dirty="0">
                <a:solidFill>
                  <a:srgbClr val="FF6600"/>
                </a:solidFill>
                <a:latin typeface="Calibri" panose="020F0502020204030204" pitchFamily="34" charset="0"/>
                <a:ea typeface="Calibri" panose="020F0502020204030204" pitchFamily="34" charset="0"/>
                <a:cs typeface="Times New Roman" panose="02020603050405020304" pitchFamily="18" charset="0"/>
              </a:rPr>
              <a:t>I «NUOVI VOUCHER»: QUANDO LA SOLUZIONE SEMBRA PEGGIORE DEL PROBLEMA</a:t>
            </a:r>
          </a:p>
          <a:p>
            <a:pPr lvl="0" algn="just">
              <a:spcAft>
                <a:spcPts val="800"/>
              </a:spcAft>
              <a:tabLst>
                <a:tab pos="457200" algn="l"/>
              </a:tabLst>
            </a:pPr>
            <a:r>
              <a:rPr lang="it-IT" sz="1500" b="0" dirty="0">
                <a:latin typeface="Calibri" panose="020F0502020204030204" pitchFamily="34" charset="0"/>
                <a:ea typeface="Calibri" panose="020F0502020204030204" pitchFamily="34" charset="0"/>
                <a:cs typeface="Times New Roman" panose="02020603050405020304" pitchFamily="18" charset="0"/>
              </a:rPr>
              <a:t>Tra le imprese che hanno visto ridursi i ricavi, </a:t>
            </a:r>
            <a:r>
              <a:rPr lang="it-IT" sz="1500" dirty="0">
                <a:latin typeface="Calibri" panose="020F0502020204030204" pitchFamily="34" charset="0"/>
                <a:ea typeface="Calibri" panose="020F0502020204030204" pitchFamily="34" charset="0"/>
                <a:cs typeface="Times New Roman" panose="02020603050405020304" pitchFamily="18" charset="0"/>
              </a:rPr>
              <a:t>oltre la metà </a:t>
            </a:r>
            <a:r>
              <a:rPr lang="it-IT" sz="1500" b="0" dirty="0">
                <a:latin typeface="Calibri" panose="020F0502020204030204" pitchFamily="34" charset="0"/>
                <a:ea typeface="Calibri" panose="020F0502020204030204" pitchFamily="34" charset="0"/>
                <a:cs typeface="Times New Roman" panose="02020603050405020304" pitchFamily="18" charset="0"/>
              </a:rPr>
              <a:t>è stata costretta ad </a:t>
            </a:r>
            <a:r>
              <a:rPr lang="it-IT" sz="1500" dirty="0">
                <a:latin typeface="Calibri" panose="020F0502020204030204" pitchFamily="34" charset="0"/>
                <a:ea typeface="Calibri" panose="020F0502020204030204" pitchFamily="34" charset="0"/>
                <a:cs typeface="Times New Roman" panose="02020603050405020304" pitchFamily="18" charset="0"/>
              </a:rPr>
              <a:t>intervenire sui propri programmi di investimento </a:t>
            </a:r>
            <a:r>
              <a:rPr lang="it-IT" sz="1500" b="0" dirty="0">
                <a:latin typeface="Calibri" panose="020F0502020204030204" pitchFamily="34" charset="0"/>
                <a:ea typeface="Calibri" panose="020F0502020204030204" pitchFamily="34" charset="0"/>
                <a:cs typeface="Times New Roman" panose="02020603050405020304" pitchFamily="18" charset="0"/>
              </a:rPr>
              <a:t>o sui </a:t>
            </a:r>
            <a:r>
              <a:rPr lang="it-IT" sz="1500" dirty="0">
                <a:latin typeface="Calibri" panose="020F0502020204030204" pitchFamily="34" charset="0"/>
                <a:ea typeface="Calibri" panose="020F0502020204030204" pitchFamily="34" charset="0"/>
                <a:cs typeface="Times New Roman" panose="02020603050405020304" pitchFamily="18" charset="0"/>
              </a:rPr>
              <a:t>propri organici</a:t>
            </a:r>
            <a:r>
              <a:rPr lang="it-IT" sz="1500" b="0" dirty="0">
                <a:latin typeface="Calibri" panose="020F0502020204030204" pitchFamily="34" charset="0"/>
                <a:ea typeface="Calibri" panose="020F0502020204030204" pitchFamily="34" charset="0"/>
                <a:cs typeface="Times New Roman" panose="02020603050405020304" pitchFamily="18" charset="0"/>
              </a:rPr>
              <a:t>, contribuendo all’</a:t>
            </a:r>
            <a:r>
              <a:rPr lang="it-IT" sz="1500" dirty="0">
                <a:latin typeface="Calibri" panose="020F0502020204030204" pitchFamily="34" charset="0"/>
                <a:ea typeface="Calibri" panose="020F0502020204030204" pitchFamily="34" charset="0"/>
                <a:cs typeface="Times New Roman" panose="02020603050405020304" pitchFamily="18" charset="0"/>
              </a:rPr>
              <a:t>immobilismo del quadro occupazionale </a:t>
            </a:r>
            <a:r>
              <a:rPr lang="it-IT" sz="1500" b="0" dirty="0">
                <a:latin typeface="Calibri" panose="020F0502020204030204" pitchFamily="34" charset="0"/>
                <a:ea typeface="Calibri" panose="020F0502020204030204" pitchFamily="34" charset="0"/>
                <a:cs typeface="Times New Roman" panose="02020603050405020304" pitchFamily="18" charset="0"/>
              </a:rPr>
              <a:t>del settore che, stando alle valutazioni degli operatori del comparto, evidenzia una </a:t>
            </a:r>
            <a:r>
              <a:rPr lang="it-IT" sz="1500" dirty="0">
                <a:latin typeface="Calibri" panose="020F0502020204030204" pitchFamily="34" charset="0"/>
                <a:ea typeface="Calibri" panose="020F0502020204030204" pitchFamily="34" charset="0"/>
                <a:cs typeface="Times New Roman" panose="02020603050405020304" pitchFamily="18" charset="0"/>
              </a:rPr>
              <a:t>preoccupante dinamica di rallentamento </a:t>
            </a:r>
            <a:r>
              <a:rPr lang="it-IT" sz="1500" b="0" dirty="0">
                <a:latin typeface="Calibri" panose="020F0502020204030204" pitchFamily="34" charset="0"/>
                <a:ea typeface="Calibri" panose="020F0502020204030204" pitchFamily="34" charset="0"/>
                <a:cs typeface="Times New Roman" panose="02020603050405020304" pitchFamily="18" charset="0"/>
              </a:rPr>
              <a:t>nella prima metà dell’anno. </a:t>
            </a:r>
          </a:p>
          <a:p>
            <a:pPr lvl="0" algn="just">
              <a:spcAft>
                <a:spcPts val="800"/>
              </a:spcAft>
              <a:tabLst>
                <a:tab pos="457200" algn="l"/>
              </a:tabLst>
            </a:pPr>
            <a:r>
              <a:rPr lang="it-IT" sz="1500" b="0" dirty="0">
                <a:latin typeface="Calibri" panose="020F0502020204030204" pitchFamily="34" charset="0"/>
                <a:ea typeface="Calibri" panose="020F0502020204030204" pitchFamily="34" charset="0"/>
                <a:cs typeface="Times New Roman" panose="02020603050405020304" pitchFamily="18" charset="0"/>
              </a:rPr>
              <a:t>In questo contesto, </a:t>
            </a:r>
            <a:r>
              <a:rPr lang="it-IT" sz="1500" dirty="0">
                <a:latin typeface="Calibri" panose="020F0502020204030204" pitchFamily="34" charset="0"/>
                <a:ea typeface="Calibri" panose="020F0502020204030204" pitchFamily="34" charset="0"/>
                <a:cs typeface="Times New Roman" panose="02020603050405020304" pitchFamily="18" charset="0"/>
              </a:rPr>
              <a:t>non aiutano le recenti disposizioni del Governo in materia di lavoro occasionale</a:t>
            </a:r>
            <a:r>
              <a:rPr lang="it-IT" sz="1500" b="0" dirty="0">
                <a:latin typeface="Calibri" panose="020F0502020204030204" pitchFamily="34" charset="0"/>
                <a:ea typeface="Calibri" panose="020F0502020204030204" pitchFamily="34" charset="0"/>
                <a:cs typeface="Times New Roman" panose="02020603050405020304" pitchFamily="18" charset="0"/>
              </a:rPr>
              <a:t> (</a:t>
            </a:r>
            <a:r>
              <a:rPr lang="it-IT" sz="1500" b="0" i="1" dirty="0">
                <a:latin typeface="Calibri" panose="020F0502020204030204" pitchFamily="34" charset="0"/>
                <a:ea typeface="Calibri" panose="020F0502020204030204" pitchFamily="34" charset="0"/>
                <a:cs typeface="Times New Roman" panose="02020603050405020304" pitchFamily="18" charset="0"/>
              </a:rPr>
              <a:t>abolizione dell’istituto dei voucher</a:t>
            </a:r>
            <a:r>
              <a:rPr lang="it-IT" sz="1500" b="0" dirty="0">
                <a:latin typeface="Calibri" panose="020F0502020204030204" pitchFamily="34" charset="0"/>
                <a:ea typeface="Calibri" panose="020F0502020204030204" pitchFamily="34" charset="0"/>
                <a:cs typeface="Times New Roman" panose="02020603050405020304" pitchFamily="18" charset="0"/>
              </a:rPr>
              <a:t>). L’idea che i </a:t>
            </a:r>
            <a:r>
              <a:rPr lang="it-IT" sz="1500" dirty="0">
                <a:latin typeface="Calibri" panose="020F0502020204030204" pitchFamily="34" charset="0"/>
                <a:ea typeface="Calibri" panose="020F0502020204030204" pitchFamily="34" charset="0"/>
                <a:cs typeface="Times New Roman" panose="02020603050405020304" pitchFamily="18" charset="0"/>
              </a:rPr>
              <a:t>voucher fossero uno strumento utile </a:t>
            </a:r>
            <a:r>
              <a:rPr lang="it-IT" sz="1500" b="0" dirty="0">
                <a:latin typeface="Calibri" panose="020F0502020204030204" pitchFamily="34" charset="0"/>
                <a:ea typeface="Calibri" panose="020F0502020204030204" pitchFamily="34" charset="0"/>
                <a:cs typeface="Times New Roman" panose="02020603050405020304" pitchFamily="18" charset="0"/>
              </a:rPr>
              <a:t>per contrastare efficacemente il </a:t>
            </a:r>
            <a:r>
              <a:rPr lang="it-IT" sz="1500" dirty="0">
                <a:latin typeface="Calibri" panose="020F0502020204030204" pitchFamily="34" charset="0"/>
                <a:ea typeface="Calibri" panose="020F0502020204030204" pitchFamily="34" charset="0"/>
                <a:cs typeface="Times New Roman" panose="02020603050405020304" pitchFamily="18" charset="0"/>
              </a:rPr>
              <a:t>lavoro nero </a:t>
            </a:r>
            <a:r>
              <a:rPr lang="it-IT" sz="1500" b="0" dirty="0">
                <a:latin typeface="Calibri" panose="020F0502020204030204" pitchFamily="34" charset="0"/>
                <a:ea typeface="Calibri" panose="020F0502020204030204" pitchFamily="34" charset="0"/>
                <a:cs typeface="Times New Roman" panose="02020603050405020304" pitchFamily="18" charset="0"/>
              </a:rPr>
              <a:t>era condivisa dal 77% delle imprese, tra le quali </a:t>
            </a:r>
            <a:r>
              <a:rPr lang="it-IT" sz="1500" dirty="0">
                <a:latin typeface="Calibri" panose="020F0502020204030204" pitchFamily="34" charset="0"/>
                <a:ea typeface="Calibri" panose="020F0502020204030204" pitchFamily="34" charset="0"/>
                <a:cs typeface="Times New Roman" panose="02020603050405020304" pitchFamily="18" charset="0"/>
              </a:rPr>
              <a:t>emerge chiaramente un malcontento</a:t>
            </a:r>
            <a:r>
              <a:rPr lang="it-IT" sz="1500" b="0" dirty="0">
                <a:latin typeface="Calibri" panose="020F0502020204030204" pitchFamily="34" charset="0"/>
                <a:ea typeface="Calibri" panose="020F0502020204030204" pitchFamily="34" charset="0"/>
                <a:cs typeface="Times New Roman" panose="02020603050405020304" pitchFamily="18" charset="0"/>
              </a:rPr>
              <a:t> dovuto, da una parte, all’eliminazione del vecchio istituto (</a:t>
            </a:r>
            <a:r>
              <a:rPr lang="it-IT" sz="1500" dirty="0">
                <a:latin typeface="Calibri" panose="020F0502020204030204" pitchFamily="34" charset="0"/>
                <a:ea typeface="Calibri" panose="020F0502020204030204" pitchFamily="34" charset="0"/>
                <a:cs typeface="Times New Roman" panose="02020603050405020304" pitchFamily="18" charset="0"/>
              </a:rPr>
              <a:t>il 26% avrebbe preferito mantenerlo, intensificandone i controlli</a:t>
            </a:r>
            <a:r>
              <a:rPr lang="it-IT" sz="1500" b="0" dirty="0">
                <a:latin typeface="Calibri" panose="020F0502020204030204" pitchFamily="34" charset="0"/>
                <a:ea typeface="Calibri" panose="020F0502020204030204" pitchFamily="34" charset="0"/>
                <a:cs typeface="Times New Roman" panose="02020603050405020304" pitchFamily="18" charset="0"/>
              </a:rPr>
              <a:t>), dall’altra alla tipologia di contromisura adottata (i cosiddetti «</a:t>
            </a:r>
            <a:r>
              <a:rPr lang="it-IT" sz="1500" b="0" i="1" dirty="0">
                <a:latin typeface="Calibri" panose="020F0502020204030204" pitchFamily="34" charset="0"/>
                <a:ea typeface="Calibri" panose="020F0502020204030204" pitchFamily="34" charset="0"/>
                <a:cs typeface="Times New Roman" panose="02020603050405020304" pitchFamily="18" charset="0"/>
              </a:rPr>
              <a:t>nuovi voucher»</a:t>
            </a:r>
            <a:r>
              <a:rPr lang="it-IT" sz="1500" b="0" dirty="0">
                <a:latin typeface="Calibri" panose="020F0502020204030204" pitchFamily="34" charset="0"/>
                <a:ea typeface="Calibri" panose="020F0502020204030204" pitchFamily="34" charset="0"/>
                <a:cs typeface="Times New Roman" panose="02020603050405020304" pitchFamily="18" charset="0"/>
              </a:rPr>
              <a:t>). Ad oggi, solo un’impresa su quattro sembra intenzionata ad utilizzare il nuovo strumento, che pare essere accompagnato da un’ombra di scetticismo riconducibile alle caratteristiche peculiari dello stesso: oltre </a:t>
            </a:r>
            <a:r>
              <a:rPr lang="it-IT" sz="1500" dirty="0">
                <a:latin typeface="Calibri" panose="020F0502020204030204" pitchFamily="34" charset="0"/>
                <a:ea typeface="Calibri" panose="020F0502020204030204" pitchFamily="34" charset="0"/>
                <a:cs typeface="Times New Roman" panose="02020603050405020304" pitchFamily="18" charset="0"/>
              </a:rPr>
              <a:t>l’86% delle imprese</a:t>
            </a:r>
            <a:r>
              <a:rPr lang="it-IT" sz="1500" b="0" dirty="0">
                <a:latin typeface="Calibri" panose="020F0502020204030204" pitchFamily="34" charset="0"/>
                <a:ea typeface="Calibri" panose="020F0502020204030204" pitchFamily="34" charset="0"/>
                <a:cs typeface="Times New Roman" panose="02020603050405020304" pitchFamily="18" charset="0"/>
              </a:rPr>
              <a:t> auspica infatti </a:t>
            </a:r>
            <a:r>
              <a:rPr lang="it-IT" sz="1500" dirty="0">
                <a:latin typeface="Calibri" panose="020F0502020204030204" pitchFamily="34" charset="0"/>
                <a:ea typeface="Calibri" panose="020F0502020204030204" pitchFamily="34" charset="0"/>
                <a:cs typeface="Times New Roman" panose="02020603050405020304" pitchFamily="18" charset="0"/>
              </a:rPr>
              <a:t>l’eliminazione del tetto massimo di 5 mila euro</a:t>
            </a:r>
            <a:r>
              <a:rPr lang="it-IT" sz="1500" b="0" dirty="0">
                <a:latin typeface="Calibri" panose="020F0502020204030204" pitchFamily="34" charset="0"/>
                <a:ea typeface="Calibri" panose="020F0502020204030204" pitchFamily="34" charset="0"/>
                <a:cs typeface="Times New Roman" panose="02020603050405020304" pitchFamily="18" charset="0"/>
              </a:rPr>
              <a:t> annui previsto dalla legge e </a:t>
            </a:r>
            <a:r>
              <a:rPr lang="it-IT" sz="1500" dirty="0">
                <a:latin typeface="Calibri" panose="020F0502020204030204" pitchFamily="34" charset="0"/>
                <a:ea typeface="Calibri" panose="020F0502020204030204" pitchFamily="34" charset="0"/>
                <a:cs typeface="Times New Roman" panose="02020603050405020304" pitchFamily="18" charset="0"/>
              </a:rPr>
              <a:t>sette operatori su dieci </a:t>
            </a:r>
            <a:r>
              <a:rPr lang="it-IT" sz="1500" b="0" dirty="0">
                <a:latin typeface="Calibri" panose="020F0502020204030204" pitchFamily="34" charset="0"/>
                <a:ea typeface="Calibri" panose="020F0502020204030204" pitchFamily="34" charset="0"/>
                <a:cs typeface="Times New Roman" panose="02020603050405020304" pitchFamily="18" charset="0"/>
              </a:rPr>
              <a:t>sperano nell’estensione della possibilità di utilizzo dello strumento a tutte le imprese, </a:t>
            </a:r>
            <a:r>
              <a:rPr lang="it-IT" sz="1500" dirty="0">
                <a:latin typeface="Calibri" panose="020F0502020204030204" pitchFamily="34" charset="0"/>
                <a:ea typeface="Calibri" panose="020F0502020204030204" pitchFamily="34" charset="0"/>
                <a:cs typeface="Times New Roman" panose="02020603050405020304" pitchFamily="18" charset="0"/>
              </a:rPr>
              <a:t>a prescindere dalla classe dimensionale.</a:t>
            </a:r>
          </a:p>
        </p:txBody>
      </p:sp>
    </p:spTree>
    <p:extLst>
      <p:ext uri="{BB962C8B-B14F-4D97-AF65-F5344CB8AC3E}">
        <p14:creationId xmlns:p14="http://schemas.microsoft.com/office/powerpoint/2010/main" val="1871566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4212000" y="2448000"/>
            <a:ext cx="4123342" cy="2617200"/>
          </a:xfrm>
          <a:prstGeom prst="rect">
            <a:avLst/>
          </a:prstGeom>
        </p:spPr>
      </p:pic>
      <p:pic>
        <p:nvPicPr>
          <p:cNvPr id="3" name="Immagine 2"/>
          <p:cNvPicPr>
            <a:picLocks noChangeAspect="1"/>
          </p:cNvPicPr>
          <p:nvPr/>
        </p:nvPicPr>
        <p:blipFill>
          <a:blip r:embed="rId3"/>
          <a:stretch>
            <a:fillRect/>
          </a:stretch>
        </p:blipFill>
        <p:spPr>
          <a:xfrm>
            <a:off x="478800" y="2376000"/>
            <a:ext cx="3196210" cy="2534400"/>
          </a:xfrm>
          <a:prstGeom prst="rect">
            <a:avLst/>
          </a:prstGeom>
        </p:spPr>
      </p:pic>
      <p:sp>
        <p:nvSpPr>
          <p:cNvPr id="46" name="CasellaDiTesto 9"/>
          <p:cNvSpPr txBox="1">
            <a:spLocks noChangeArrowheads="1"/>
          </p:cNvSpPr>
          <p:nvPr/>
        </p:nvSpPr>
        <p:spPr bwMode="auto">
          <a:xfrm>
            <a:off x="395288" y="1591200"/>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Per quanto concerne l’offerta dei “fidi” da parte delle banche ritiene che, nel periodo considerato, con riferimento alla </a:t>
            </a:r>
            <a:r>
              <a:rPr lang="it-IT" altLang="ja-JP" sz="1600" u="sng" dirty="0">
                <a:latin typeface="Calibri" panose="020F0502020204030204" pitchFamily="34" charset="0"/>
              </a:rPr>
              <a:t>durata temporale del credito</a:t>
            </a:r>
            <a:r>
              <a:rPr lang="it-IT" altLang="ja-JP" sz="1600" b="0" dirty="0">
                <a:latin typeface="Calibri" panose="020F0502020204030204" pitchFamily="34" charset="0"/>
              </a:rPr>
              <a:t>, la situazione sia…?</a:t>
            </a:r>
          </a:p>
        </p:txBody>
      </p:sp>
      <p:sp>
        <p:nvSpPr>
          <p:cNvPr id="47" name="Rectangle 4"/>
          <p:cNvSpPr txBox="1">
            <a:spLocks noChangeArrowheads="1"/>
          </p:cNvSpPr>
          <p:nvPr/>
        </p:nvSpPr>
        <p:spPr bwMode="auto">
          <a:xfrm>
            <a:off x="395288" y="188913"/>
            <a:ext cx="856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osservatorio sul </a:t>
            </a:r>
            <a:r>
              <a:rPr lang="it-IT" altLang="it-IT" sz="2000" dirty="0">
                <a:solidFill>
                  <a:srgbClr val="1F497D"/>
                </a:solidFill>
                <a:latin typeface="Calibri" panose="020F0502020204030204" pitchFamily="34" charset="0"/>
                <a:cs typeface="Arial" panose="020B0604020202020204" pitchFamily="34" charset="0"/>
              </a:rPr>
              <a:t>CREDITO</a:t>
            </a:r>
            <a:r>
              <a:rPr lang="it-IT" sz="2000" dirty="0">
                <a:solidFill>
                  <a:srgbClr val="1F497D"/>
                </a:solidFill>
                <a:latin typeface="Calibri" panose="020F0502020204030204" pitchFamily="34" charset="0"/>
                <a:ea typeface="MS PGothic" charset="0"/>
                <a:cs typeface="Arial" charset="0"/>
              </a:rPr>
              <a:t> </a:t>
            </a:r>
            <a:r>
              <a:rPr lang="it-IT" altLang="it-IT" sz="2000" dirty="0">
                <a:solidFill>
                  <a:srgbClr val="364E88"/>
                </a:solidFill>
                <a:latin typeface="Calibri" panose="020F0502020204030204" pitchFamily="34" charset="0"/>
                <a:cs typeface="Arial" panose="020B0604020202020204" pitchFamily="34" charset="0"/>
              </a:rPr>
              <a:t>| </a:t>
            </a:r>
            <a:r>
              <a:rPr lang="it-IT" altLang="it-IT" sz="2000" dirty="0">
                <a:latin typeface="Calibri" panose="020F0502020204030204" pitchFamily="34" charset="0"/>
                <a:cs typeface="Arial" panose="020B0604020202020204" pitchFamily="34" charset="0"/>
              </a:rPr>
              <a:t>le imprese del dettaglio alimentare con un fido o un finanziamento in corso da oltre sei mesi giudicano </a:t>
            </a:r>
            <a:r>
              <a:rPr lang="it-IT" altLang="it-IT" sz="2000" u="sng" dirty="0">
                <a:latin typeface="Calibri" panose="020F0502020204030204" pitchFamily="34" charset="0"/>
                <a:cs typeface="Arial" panose="020B0604020202020204" pitchFamily="34" charset="0"/>
              </a:rPr>
              <a:t>leggermente peggiorata</a:t>
            </a:r>
            <a:r>
              <a:rPr lang="it-IT" altLang="it-IT" sz="2000" dirty="0">
                <a:latin typeface="Calibri" panose="020F0502020204030204" pitchFamily="34" charset="0"/>
                <a:cs typeface="Arial" panose="020B0604020202020204" pitchFamily="34" charset="0"/>
              </a:rPr>
              <a:t> la situazione relativa alla </a:t>
            </a:r>
            <a:r>
              <a:rPr lang="it-IT" altLang="it-IT" sz="2000" u="sng" dirty="0">
                <a:latin typeface="Calibri" panose="020F0502020204030204" pitchFamily="34" charset="0"/>
                <a:cs typeface="Arial" panose="020B0604020202020204" pitchFamily="34" charset="0"/>
              </a:rPr>
              <a:t>durata temporale</a:t>
            </a:r>
            <a:r>
              <a:rPr lang="it-IT" altLang="it-IT" sz="2000" dirty="0">
                <a:latin typeface="Calibri" panose="020F0502020204030204" pitchFamily="34" charset="0"/>
                <a:cs typeface="Arial" panose="020B0604020202020204" pitchFamily="34" charset="0"/>
              </a:rPr>
              <a:t> dei finanziamenti…</a:t>
            </a:r>
          </a:p>
          <a:p>
            <a:pPr eaLnBrk="1" hangingPunct="1"/>
            <a:endParaRPr lang="it-IT" altLang="it-IT" sz="2000" dirty="0">
              <a:latin typeface="Calibri" panose="020F0502020204030204" pitchFamily="34" charset="0"/>
              <a:cs typeface="Arial" panose="020B0604020202020204" pitchFamily="34" charset="0"/>
            </a:endParaRPr>
          </a:p>
        </p:txBody>
      </p:sp>
      <p:sp>
        <p:nvSpPr>
          <p:cNvPr id="17"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788 casi, Dettaglio alimentare 661 casi. Esclusivamente le imprese che hanno dei fidi o dei finanziamenti da oltre sei mesi.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cxnSp>
        <p:nvCxnSpPr>
          <p:cNvPr id="22" name="Connettore 2 21">
            <a:extLst>
              <a:ext uri="{FF2B5EF4-FFF2-40B4-BE49-F238E27FC236}">
                <a16:creationId xmlns:a16="http://schemas.microsoft.com/office/drawing/2014/main" xmlns="" id="{CFFBE046-813D-4CC4-BB01-5EF50BC3442C}"/>
              </a:ext>
            </a:extLst>
          </p:cNvPr>
          <p:cNvCxnSpPr/>
          <p:nvPr/>
        </p:nvCxnSpPr>
        <p:spPr bwMode="auto">
          <a:xfrm>
            <a:off x="7308304" y="314604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24" name="Connettore 2 23">
            <a:extLst>
              <a:ext uri="{FF2B5EF4-FFF2-40B4-BE49-F238E27FC236}">
                <a16:creationId xmlns:a16="http://schemas.microsoft.com/office/drawing/2014/main" xmlns="" id="{B11A1904-65A6-40B0-BD1D-600B231175C6}"/>
              </a:ext>
            </a:extLst>
          </p:cNvPr>
          <p:cNvCxnSpPr/>
          <p:nvPr/>
        </p:nvCxnSpPr>
        <p:spPr bwMode="auto">
          <a:xfrm rot="10800000">
            <a:off x="7464852" y="2766180"/>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25" name="CasellaDiTesto 24">
            <a:extLst>
              <a:ext uri="{FF2B5EF4-FFF2-40B4-BE49-F238E27FC236}">
                <a16:creationId xmlns:a16="http://schemas.microsoft.com/office/drawing/2014/main" xmlns="" id="{2E24683D-F2E7-4FF5-8B71-0E760D05E976}"/>
              </a:ext>
            </a:extLst>
          </p:cNvPr>
          <p:cNvSpPr txBox="1"/>
          <p:nvPr/>
        </p:nvSpPr>
        <p:spPr>
          <a:xfrm>
            <a:off x="7349579" y="3069845"/>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26" name="CasellaDiTesto 25">
            <a:extLst>
              <a:ext uri="{FF2B5EF4-FFF2-40B4-BE49-F238E27FC236}">
                <a16:creationId xmlns:a16="http://schemas.microsoft.com/office/drawing/2014/main" xmlns="" id="{95F2FBC4-4CDF-402E-9251-4388606D2B4D}"/>
              </a:ext>
            </a:extLst>
          </p:cNvPr>
          <p:cNvSpPr txBox="1"/>
          <p:nvPr/>
        </p:nvSpPr>
        <p:spPr>
          <a:xfrm>
            <a:off x="7472789" y="2809043"/>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sp>
        <p:nvSpPr>
          <p:cNvPr id="27" name="Text Box 49">
            <a:extLst>
              <a:ext uri="{FF2B5EF4-FFF2-40B4-BE49-F238E27FC236}">
                <a16:creationId xmlns:a16="http://schemas.microsoft.com/office/drawing/2014/main" xmlns="" id="{E9D85DAB-C065-45E3-BC3B-57BF207F11B0}"/>
              </a:ext>
            </a:extLst>
          </p:cNvPr>
          <p:cNvSpPr txBox="1">
            <a:spLocks noChangeArrowheads="1"/>
          </p:cNvSpPr>
          <p:nvPr/>
        </p:nvSpPr>
        <p:spPr bwMode="auto">
          <a:xfrm>
            <a:off x="395536" y="5135070"/>
            <a:ext cx="3689660" cy="237053"/>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endParaRPr lang="it-IT" altLang="it-IT" sz="900" i="1" dirty="0">
              <a:solidFill>
                <a:srgbClr val="FF0000"/>
              </a:solidFill>
              <a:latin typeface="Calibri" panose="020F0502020204030204" pitchFamily="34" charset="0"/>
            </a:endParaRPr>
          </a:p>
        </p:txBody>
      </p:sp>
      <p:sp>
        <p:nvSpPr>
          <p:cNvPr id="28" name="Text Box 49">
            <a:extLst>
              <a:ext uri="{FF2B5EF4-FFF2-40B4-BE49-F238E27FC236}">
                <a16:creationId xmlns:a16="http://schemas.microsoft.com/office/drawing/2014/main" xmlns="" id="{391220AA-0123-40A9-BC74-C6C7134819FA}"/>
              </a:ext>
            </a:extLst>
          </p:cNvPr>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sp>
        <p:nvSpPr>
          <p:cNvPr id="29" name="Segnaposto contenuto 2">
            <a:extLst>
              <a:ext uri="{FF2B5EF4-FFF2-40B4-BE49-F238E27FC236}">
                <a16:creationId xmlns:a16="http://schemas.microsoft.com/office/drawing/2014/main" xmlns="" id="{CC1C38DB-945B-42AF-BF4E-C9C60FD1126F}"/>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32" name="Immagine 31">
            <a:extLst>
              <a:ext uri="{FF2B5EF4-FFF2-40B4-BE49-F238E27FC236}">
                <a16:creationId xmlns:a16="http://schemas.microsoft.com/office/drawing/2014/main" xmlns="" id="{332310F1-0043-48FF-97D9-4BE76A036FF5}"/>
              </a:ext>
            </a:extLst>
          </p:cNvPr>
          <p:cNvPicPr>
            <a:picLocks noChangeAspect="1"/>
          </p:cNvPicPr>
          <p:nvPr/>
        </p:nvPicPr>
        <p:blipFill>
          <a:blip r:embed="rId4"/>
          <a:stretch>
            <a:fillRect/>
          </a:stretch>
        </p:blipFill>
        <p:spPr>
          <a:xfrm>
            <a:off x="3050379" y="4119794"/>
            <a:ext cx="916061" cy="790605"/>
          </a:xfrm>
          <a:prstGeom prst="rect">
            <a:avLst/>
          </a:prstGeom>
        </p:spPr>
      </p:pic>
      <p:pic>
        <p:nvPicPr>
          <p:cNvPr id="34" name="Picture 4" descr="https://image.freepik.com/icone-gratis/insegnante-che-punta-una-scheda-con-un-bastone_318-61893.png">
            <a:extLst>
              <a:ext uri="{FF2B5EF4-FFF2-40B4-BE49-F238E27FC236}">
                <a16:creationId xmlns:a16="http://schemas.microsoft.com/office/drawing/2014/main" xmlns="" id="{965D0AC1-447C-4CC1-9B8D-5D9EFD9BC0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30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p:txBody>
          <a:bodyPr/>
          <a:lstStyle/>
          <a:p>
            <a:pPr eaLnBrk="1" hangingPunct="1"/>
            <a:r>
              <a:rPr lang="it-IT" dirty="0">
                <a:solidFill>
                  <a:srgbClr val="1F497D"/>
                </a:solidFill>
                <a:latin typeface="Calibri" panose="020F0502020204030204" pitchFamily="34" charset="0"/>
                <a:ea typeface="MS PGothic" charset="0"/>
                <a:cs typeface="Arial" charset="0"/>
              </a:rPr>
              <a:t>osservatorio sul </a:t>
            </a:r>
            <a:r>
              <a:rPr lang="it-IT" altLang="it-IT" dirty="0">
                <a:solidFill>
                  <a:srgbClr val="1F497D"/>
                </a:solidFill>
                <a:latin typeface="Calibri" panose="020F0502020204030204" pitchFamily="34" charset="0"/>
                <a:cs typeface="Arial" panose="020B0604020202020204" pitchFamily="34" charset="0"/>
              </a:rPr>
              <a:t>CREDITO</a:t>
            </a:r>
            <a:r>
              <a:rPr lang="it-IT" dirty="0">
                <a:solidFill>
                  <a:srgbClr val="1F497D"/>
                </a:solidFill>
                <a:latin typeface="Calibri" panose="020F0502020204030204" pitchFamily="34" charset="0"/>
                <a:ea typeface="MS PGothic" charset="0"/>
                <a:cs typeface="Arial" charset="0"/>
              </a:rPr>
              <a:t> | </a:t>
            </a:r>
            <a:r>
              <a:rPr lang="it-IT" dirty="0">
                <a:solidFill>
                  <a:schemeClr val="tx1"/>
                </a:solidFill>
                <a:latin typeface="Calibri" panose="020F0502020204030204" pitchFamily="34" charset="0"/>
                <a:ea typeface="MS PGothic" charset="0"/>
                <a:cs typeface="Arial" charset="0"/>
              </a:rPr>
              <a:t>la durata temporale del credito… </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p>
        </p:txBody>
      </p:sp>
      <p:pic>
        <p:nvPicPr>
          <p:cNvPr id="3" name="Immagine 2"/>
          <p:cNvPicPr>
            <a:picLocks noChangeAspect="1"/>
          </p:cNvPicPr>
          <p:nvPr/>
        </p:nvPicPr>
        <p:blipFill>
          <a:blip r:embed="rId2"/>
          <a:stretch>
            <a:fillRect/>
          </a:stretch>
        </p:blipFill>
        <p:spPr>
          <a:xfrm>
            <a:off x="433636" y="2159360"/>
            <a:ext cx="1528558" cy="986453"/>
          </a:xfrm>
          <a:prstGeom prst="rect">
            <a:avLst/>
          </a:prstGeom>
        </p:spPr>
      </p:pic>
      <p:pic>
        <p:nvPicPr>
          <p:cNvPr id="4" name="Immagine 3"/>
          <p:cNvPicPr>
            <a:picLocks noChangeAspect="1"/>
          </p:cNvPicPr>
          <p:nvPr/>
        </p:nvPicPr>
        <p:blipFill>
          <a:blip r:embed="rId3"/>
          <a:stretch>
            <a:fillRect/>
          </a:stretch>
        </p:blipFill>
        <p:spPr>
          <a:xfrm>
            <a:off x="6071505" y="2236514"/>
            <a:ext cx="1308807" cy="832144"/>
          </a:xfrm>
          <a:prstGeom prst="rect">
            <a:avLst/>
          </a:prstGeom>
        </p:spPr>
      </p:pic>
      <p:sp>
        <p:nvSpPr>
          <p:cNvPr id="5" name="Rettangolo 4"/>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ttangolo 5"/>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pic>
        <p:nvPicPr>
          <p:cNvPr id="10" name="Immagine 9"/>
          <p:cNvPicPr>
            <a:picLocks noChangeAspect="1"/>
          </p:cNvPicPr>
          <p:nvPr/>
        </p:nvPicPr>
        <p:blipFill>
          <a:blip r:embed="rId4"/>
          <a:stretch>
            <a:fillRect/>
          </a:stretch>
        </p:blipFill>
        <p:spPr>
          <a:xfrm>
            <a:off x="3373264" y="2177134"/>
            <a:ext cx="1204184" cy="950905"/>
          </a:xfrm>
          <a:prstGeom prst="rect">
            <a:avLst/>
          </a:prstGeom>
        </p:spPr>
      </p:pic>
      <p:sp>
        <p:nvSpPr>
          <p:cNvPr id="11" name="Rettangolo 10"/>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2" name="CasellaDiTesto 9"/>
          <p:cNvSpPr txBox="1">
            <a:spLocks noChangeArrowheads="1"/>
          </p:cNvSpPr>
          <p:nvPr/>
        </p:nvSpPr>
        <p:spPr bwMode="auto">
          <a:xfrm>
            <a:off x="395288" y="1196752"/>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Per quanto concerne l’offerta dei “fidi” da parte delle banche ritiene che, nel periodo considerato, con riferimento alla </a:t>
            </a:r>
            <a:r>
              <a:rPr lang="it-IT" altLang="ja-JP" sz="1600" u="sng" dirty="0">
                <a:latin typeface="Calibri" panose="020F0502020204030204" pitchFamily="34" charset="0"/>
              </a:rPr>
              <a:t>durata temporale del credito</a:t>
            </a:r>
            <a:r>
              <a:rPr lang="it-IT" altLang="ja-JP" sz="1600" b="0" dirty="0">
                <a:latin typeface="Calibri" panose="020F0502020204030204" pitchFamily="34" charset="0"/>
              </a:rPr>
              <a:t>, la situazione sia…?</a:t>
            </a:r>
          </a:p>
        </p:txBody>
      </p:sp>
      <p:sp>
        <p:nvSpPr>
          <p:cNvPr id="13"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684 casi. Esclusivamente le imprese che hanno dei fidi o dei finanziamenti da oltre sei mesi.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4" name="CasellaDiTesto 13"/>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30,3</a:t>
            </a:r>
          </a:p>
        </p:txBody>
      </p:sp>
      <p:sp>
        <p:nvSpPr>
          <p:cNvPr id="15" name="CasellaDiTesto 14"/>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30,9</a:t>
            </a:r>
          </a:p>
        </p:txBody>
      </p:sp>
      <p:sp>
        <p:nvSpPr>
          <p:cNvPr id="16" name="CasellaDiTesto 15"/>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36,9</a:t>
            </a:r>
          </a:p>
        </p:txBody>
      </p:sp>
      <p:sp>
        <p:nvSpPr>
          <p:cNvPr id="17" name="CasellaDiTesto 16"/>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-1,5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8" name="CasellaDiTesto 17"/>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+0,9</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9" name="CasellaDiTesto 18"/>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-1,1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20" name="Immagine 19"/>
          <p:cNvPicPr>
            <a:picLocks noChangeAspect="1"/>
          </p:cNvPicPr>
          <p:nvPr/>
        </p:nvPicPr>
        <p:blipFill>
          <a:blip r:embed="rId5"/>
          <a:stretch>
            <a:fillRect/>
          </a:stretch>
        </p:blipFill>
        <p:spPr>
          <a:xfrm>
            <a:off x="36000" y="3114000"/>
            <a:ext cx="3516696" cy="2113200"/>
          </a:xfrm>
          <a:prstGeom prst="rect">
            <a:avLst/>
          </a:prstGeom>
        </p:spPr>
      </p:pic>
      <p:pic>
        <p:nvPicPr>
          <p:cNvPr id="30" name="Immagine 29"/>
          <p:cNvPicPr>
            <a:picLocks noChangeAspect="1"/>
          </p:cNvPicPr>
          <p:nvPr/>
        </p:nvPicPr>
        <p:blipFill>
          <a:blip r:embed="rId6"/>
          <a:stretch>
            <a:fillRect/>
          </a:stretch>
        </p:blipFill>
        <p:spPr>
          <a:xfrm>
            <a:off x="2836800" y="3114000"/>
            <a:ext cx="3516696" cy="2113200"/>
          </a:xfrm>
          <a:prstGeom prst="rect">
            <a:avLst/>
          </a:prstGeom>
        </p:spPr>
      </p:pic>
      <p:pic>
        <p:nvPicPr>
          <p:cNvPr id="31" name="Immagine 30"/>
          <p:cNvPicPr>
            <a:picLocks noChangeAspect="1"/>
          </p:cNvPicPr>
          <p:nvPr/>
        </p:nvPicPr>
        <p:blipFill>
          <a:blip r:embed="rId7"/>
          <a:stretch>
            <a:fillRect/>
          </a:stretch>
        </p:blipFill>
        <p:spPr>
          <a:xfrm>
            <a:off x="5677200" y="3114000"/>
            <a:ext cx="3516696" cy="2113200"/>
          </a:xfrm>
          <a:prstGeom prst="rect">
            <a:avLst/>
          </a:prstGeom>
        </p:spPr>
      </p:pic>
      <p:sp>
        <p:nvSpPr>
          <p:cNvPr id="29" name="Rettangolo 28">
            <a:extLst>
              <a:ext uri="{FF2B5EF4-FFF2-40B4-BE49-F238E27FC236}">
                <a16:creationId xmlns:a16="http://schemas.microsoft.com/office/drawing/2014/main" xmlns="" id="{530D723C-ACE7-4E17-A4FE-15F1CB66CDD1}"/>
              </a:ext>
            </a:extLst>
          </p:cNvPr>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a:extLst>
              <a:ext uri="{FF2B5EF4-FFF2-40B4-BE49-F238E27FC236}">
                <a16:creationId xmlns:a16="http://schemas.microsoft.com/office/drawing/2014/main" xmlns="" id="{2C9CAE82-E934-47BB-93CC-ACCC7A13F8CA}"/>
              </a:ext>
            </a:extLst>
          </p:cNvPr>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xmlns="" id="{569EEF71-0962-4B98-916C-32B73D7BF18B}"/>
              </a:ext>
            </a:extLst>
          </p:cNvPr>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33">
            <a:extLst>
              <a:ext uri="{FF2B5EF4-FFF2-40B4-BE49-F238E27FC236}">
                <a16:creationId xmlns:a16="http://schemas.microsoft.com/office/drawing/2014/main" xmlns="" id="{97F98338-B2F5-4B24-9592-5CDF0D509BDE}"/>
              </a:ext>
            </a:extLst>
          </p:cNvPr>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35" name="CasellaDiTesto 34">
            <a:extLst>
              <a:ext uri="{FF2B5EF4-FFF2-40B4-BE49-F238E27FC236}">
                <a16:creationId xmlns:a16="http://schemas.microsoft.com/office/drawing/2014/main" xmlns="" id="{5439A1A2-3B3A-4DC6-B97B-663DAA5DF536}"/>
              </a:ext>
            </a:extLst>
          </p:cNvPr>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36" name="CasellaDiTesto 35">
            <a:extLst>
              <a:ext uri="{FF2B5EF4-FFF2-40B4-BE49-F238E27FC236}">
                <a16:creationId xmlns:a16="http://schemas.microsoft.com/office/drawing/2014/main" xmlns="" id="{2941E212-C82C-48F9-91A5-E38AC3D56A6E}"/>
              </a:ext>
            </a:extLst>
          </p:cNvPr>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Tree>
    <p:extLst>
      <p:ext uri="{BB962C8B-B14F-4D97-AF65-F5344CB8AC3E}">
        <p14:creationId xmlns:p14="http://schemas.microsoft.com/office/powerpoint/2010/main" val="3406002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78800" y="2376000"/>
            <a:ext cx="3196210" cy="2534400"/>
          </a:xfrm>
          <a:prstGeom prst="rect">
            <a:avLst/>
          </a:prstGeom>
        </p:spPr>
      </p:pic>
      <p:pic>
        <p:nvPicPr>
          <p:cNvPr id="5" name="Immagine 4"/>
          <p:cNvPicPr>
            <a:picLocks noChangeAspect="1"/>
          </p:cNvPicPr>
          <p:nvPr/>
        </p:nvPicPr>
        <p:blipFill>
          <a:blip r:embed="rId3"/>
          <a:stretch>
            <a:fillRect/>
          </a:stretch>
        </p:blipFill>
        <p:spPr>
          <a:xfrm>
            <a:off x="4212000" y="2448000"/>
            <a:ext cx="4123342" cy="2617200"/>
          </a:xfrm>
          <a:prstGeom prst="rect">
            <a:avLst/>
          </a:prstGeom>
        </p:spPr>
      </p:pic>
      <p:sp>
        <p:nvSpPr>
          <p:cNvPr id="46" name="CasellaDiTesto 9"/>
          <p:cNvSpPr txBox="1">
            <a:spLocks noChangeArrowheads="1"/>
          </p:cNvSpPr>
          <p:nvPr/>
        </p:nvSpPr>
        <p:spPr bwMode="auto">
          <a:xfrm>
            <a:off x="395288" y="1591200"/>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Per quanto concerne le </a:t>
            </a:r>
            <a:r>
              <a:rPr lang="it-IT" altLang="ja-JP" sz="1600" u="sng" dirty="0">
                <a:latin typeface="Calibri" panose="020F0502020204030204" pitchFamily="34" charset="0"/>
              </a:rPr>
              <a:t>garanzie richieste</a:t>
            </a:r>
            <a:r>
              <a:rPr lang="it-IT" altLang="ja-JP" sz="1600" b="0" dirty="0">
                <a:latin typeface="Calibri" panose="020F0502020204030204" pitchFamily="34" charset="0"/>
              </a:rPr>
              <a:t> da parte delle banche ritiene che, nel periodo considerato, la situazione sia…?</a:t>
            </a:r>
          </a:p>
        </p:txBody>
      </p:sp>
      <p:sp>
        <p:nvSpPr>
          <p:cNvPr id="47" name="Rectangle 4"/>
          <p:cNvSpPr txBox="1">
            <a:spLocks noChangeArrowheads="1"/>
          </p:cNvSpPr>
          <p:nvPr/>
        </p:nvSpPr>
        <p:spPr bwMode="auto">
          <a:xfrm>
            <a:off x="395288" y="188913"/>
            <a:ext cx="856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osservatorio sul </a:t>
            </a:r>
            <a:r>
              <a:rPr lang="it-IT" altLang="it-IT" sz="2000" dirty="0">
                <a:solidFill>
                  <a:srgbClr val="1F497D"/>
                </a:solidFill>
                <a:latin typeface="Calibri" panose="020F0502020204030204" pitchFamily="34" charset="0"/>
                <a:cs typeface="Arial" panose="020B0604020202020204" pitchFamily="34" charset="0"/>
              </a:rPr>
              <a:t>CREDITO</a:t>
            </a:r>
            <a:r>
              <a:rPr lang="it-IT" sz="2000" dirty="0">
                <a:solidFill>
                  <a:srgbClr val="1F497D"/>
                </a:solidFill>
                <a:latin typeface="Calibri" panose="020F0502020204030204" pitchFamily="34" charset="0"/>
                <a:ea typeface="MS PGothic" charset="0"/>
                <a:cs typeface="Arial" charset="0"/>
              </a:rPr>
              <a:t> </a:t>
            </a:r>
            <a:r>
              <a:rPr lang="it-IT" altLang="it-IT" sz="2000" dirty="0">
                <a:solidFill>
                  <a:srgbClr val="364E88"/>
                </a:solidFill>
                <a:latin typeface="Calibri" panose="020F0502020204030204" pitchFamily="34" charset="0"/>
                <a:cs typeface="Arial" panose="020B0604020202020204" pitchFamily="34" charset="0"/>
              </a:rPr>
              <a:t>| </a:t>
            </a:r>
            <a:r>
              <a:rPr lang="it-IT" altLang="it-IT" sz="2000" dirty="0">
                <a:latin typeface="Calibri" panose="020F0502020204030204" pitchFamily="34" charset="0"/>
                <a:cs typeface="Arial" panose="020B0604020202020204" pitchFamily="34" charset="0"/>
              </a:rPr>
              <a:t>in </a:t>
            </a:r>
            <a:r>
              <a:rPr lang="it-IT" altLang="it-IT" sz="2000" u="sng" dirty="0">
                <a:latin typeface="Calibri" panose="020F0502020204030204" pitchFamily="34" charset="0"/>
                <a:cs typeface="Arial" panose="020B0604020202020204" pitchFamily="34" charset="0"/>
              </a:rPr>
              <a:t>flessione</a:t>
            </a:r>
            <a:r>
              <a:rPr lang="it-IT" altLang="it-IT" sz="2000" dirty="0">
                <a:latin typeface="Calibri" panose="020F0502020204030204" pitchFamily="34" charset="0"/>
                <a:cs typeface="Arial" panose="020B0604020202020204" pitchFamily="34" charset="0"/>
              </a:rPr>
              <a:t> l’indicatore relativo alla </a:t>
            </a:r>
            <a:r>
              <a:rPr lang="it-IT" altLang="it-IT" sz="2000" u="sng" dirty="0">
                <a:latin typeface="Calibri" panose="020F0502020204030204" pitchFamily="34" charset="0"/>
                <a:cs typeface="Arial" panose="020B0604020202020204" pitchFamily="34" charset="0"/>
              </a:rPr>
              <a:t>richiesta di garanzie</a:t>
            </a:r>
            <a:r>
              <a:rPr lang="it-IT" altLang="it-IT" sz="2000" dirty="0">
                <a:latin typeface="Calibri" panose="020F0502020204030204" pitchFamily="34" charset="0"/>
                <a:cs typeface="Arial" panose="020B0604020202020204" pitchFamily="34" charset="0"/>
              </a:rPr>
              <a:t> da parte degli istituti di credito alle imprese a copertura dei finanziamenti concessi...</a:t>
            </a:r>
          </a:p>
        </p:txBody>
      </p:sp>
      <p:sp>
        <p:nvSpPr>
          <p:cNvPr id="17"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788 casi, Dettaglio alimentare 661 casi. Esclusivamente le imprese che hanno dei fidi o dei finanziamenti da oltre sei mesi.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cxnSp>
        <p:nvCxnSpPr>
          <p:cNvPr id="16" name="Connettore 2 15">
            <a:extLst>
              <a:ext uri="{FF2B5EF4-FFF2-40B4-BE49-F238E27FC236}">
                <a16:creationId xmlns:a16="http://schemas.microsoft.com/office/drawing/2014/main" xmlns="" id="{87907A71-F660-48DF-95CB-40434BA473F8}"/>
              </a:ext>
            </a:extLst>
          </p:cNvPr>
          <p:cNvCxnSpPr/>
          <p:nvPr/>
        </p:nvCxnSpPr>
        <p:spPr bwMode="auto">
          <a:xfrm>
            <a:off x="7308304" y="314604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9" name="Connettore 2 18">
            <a:extLst>
              <a:ext uri="{FF2B5EF4-FFF2-40B4-BE49-F238E27FC236}">
                <a16:creationId xmlns:a16="http://schemas.microsoft.com/office/drawing/2014/main" xmlns="" id="{FB82304D-696C-409C-B80E-A8A5688CBE9E}"/>
              </a:ext>
            </a:extLst>
          </p:cNvPr>
          <p:cNvCxnSpPr/>
          <p:nvPr/>
        </p:nvCxnSpPr>
        <p:spPr bwMode="auto">
          <a:xfrm rot="10800000">
            <a:off x="7464852" y="2766180"/>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20" name="CasellaDiTesto 19">
            <a:extLst>
              <a:ext uri="{FF2B5EF4-FFF2-40B4-BE49-F238E27FC236}">
                <a16:creationId xmlns:a16="http://schemas.microsoft.com/office/drawing/2014/main" xmlns="" id="{8C2CDC74-865E-44D3-A579-BD0F9F5B8B92}"/>
              </a:ext>
            </a:extLst>
          </p:cNvPr>
          <p:cNvSpPr txBox="1"/>
          <p:nvPr/>
        </p:nvSpPr>
        <p:spPr>
          <a:xfrm>
            <a:off x="7349579" y="3069845"/>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21" name="CasellaDiTesto 20">
            <a:extLst>
              <a:ext uri="{FF2B5EF4-FFF2-40B4-BE49-F238E27FC236}">
                <a16:creationId xmlns:a16="http://schemas.microsoft.com/office/drawing/2014/main" xmlns="" id="{BCF8976F-EB9D-4258-8DF5-9D8179708412}"/>
              </a:ext>
            </a:extLst>
          </p:cNvPr>
          <p:cNvSpPr txBox="1"/>
          <p:nvPr/>
        </p:nvSpPr>
        <p:spPr>
          <a:xfrm>
            <a:off x="7472789" y="2809043"/>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sp>
        <p:nvSpPr>
          <p:cNvPr id="22" name="Text Box 49">
            <a:extLst>
              <a:ext uri="{FF2B5EF4-FFF2-40B4-BE49-F238E27FC236}">
                <a16:creationId xmlns:a16="http://schemas.microsoft.com/office/drawing/2014/main" xmlns="" id="{F2ECDB07-0571-4DBA-B3B9-C499809979C6}"/>
              </a:ext>
            </a:extLst>
          </p:cNvPr>
          <p:cNvSpPr txBox="1">
            <a:spLocks noChangeArrowheads="1"/>
          </p:cNvSpPr>
          <p:nvPr/>
        </p:nvSpPr>
        <p:spPr bwMode="auto">
          <a:xfrm>
            <a:off x="395536" y="5135070"/>
            <a:ext cx="3689660" cy="237053"/>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endParaRPr lang="it-IT" altLang="it-IT" sz="900" i="1" dirty="0">
              <a:solidFill>
                <a:srgbClr val="FF0000"/>
              </a:solidFill>
              <a:latin typeface="Calibri" panose="020F0502020204030204" pitchFamily="34" charset="0"/>
            </a:endParaRPr>
          </a:p>
        </p:txBody>
      </p:sp>
      <p:sp>
        <p:nvSpPr>
          <p:cNvPr id="24" name="Text Box 49">
            <a:extLst>
              <a:ext uri="{FF2B5EF4-FFF2-40B4-BE49-F238E27FC236}">
                <a16:creationId xmlns:a16="http://schemas.microsoft.com/office/drawing/2014/main" xmlns="" id="{252624B5-5785-4CAC-864D-5F8F70841020}"/>
              </a:ext>
            </a:extLst>
          </p:cNvPr>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sp>
        <p:nvSpPr>
          <p:cNvPr id="25" name="Segnaposto contenuto 2">
            <a:extLst>
              <a:ext uri="{FF2B5EF4-FFF2-40B4-BE49-F238E27FC236}">
                <a16:creationId xmlns:a16="http://schemas.microsoft.com/office/drawing/2014/main" xmlns="" id="{9FC2DEE4-9AE8-4C83-A834-FD8766F10144}"/>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26" name="Immagine 25">
            <a:extLst>
              <a:ext uri="{FF2B5EF4-FFF2-40B4-BE49-F238E27FC236}">
                <a16:creationId xmlns:a16="http://schemas.microsoft.com/office/drawing/2014/main" xmlns="" id="{920FDB08-A99A-4C44-B128-97DB0AFF67F8}"/>
              </a:ext>
            </a:extLst>
          </p:cNvPr>
          <p:cNvPicPr>
            <a:picLocks noChangeAspect="1"/>
          </p:cNvPicPr>
          <p:nvPr/>
        </p:nvPicPr>
        <p:blipFill>
          <a:blip r:embed="rId4"/>
          <a:stretch>
            <a:fillRect/>
          </a:stretch>
        </p:blipFill>
        <p:spPr>
          <a:xfrm>
            <a:off x="3050379" y="4119794"/>
            <a:ext cx="916061" cy="790605"/>
          </a:xfrm>
          <a:prstGeom prst="rect">
            <a:avLst/>
          </a:prstGeom>
        </p:spPr>
      </p:pic>
      <p:pic>
        <p:nvPicPr>
          <p:cNvPr id="27" name="Picture 4" descr="https://image.freepik.com/icone-gratis/insegnante-che-punta-una-scheda-con-un-bastone_318-61893.png">
            <a:extLst>
              <a:ext uri="{FF2B5EF4-FFF2-40B4-BE49-F238E27FC236}">
                <a16:creationId xmlns:a16="http://schemas.microsoft.com/office/drawing/2014/main" xmlns="" id="{085CF3C7-75EC-442A-ABA9-7EEA4E6BC1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15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p:txBody>
          <a:bodyPr/>
          <a:lstStyle/>
          <a:p>
            <a:pPr eaLnBrk="1" hangingPunct="1"/>
            <a:r>
              <a:rPr lang="it-IT" dirty="0">
                <a:solidFill>
                  <a:srgbClr val="1F497D"/>
                </a:solidFill>
                <a:latin typeface="Calibri" panose="020F0502020204030204" pitchFamily="34" charset="0"/>
                <a:ea typeface="MS PGothic" charset="0"/>
                <a:cs typeface="Arial" charset="0"/>
              </a:rPr>
              <a:t>osservatorio sul </a:t>
            </a:r>
            <a:r>
              <a:rPr lang="it-IT" altLang="it-IT" dirty="0">
                <a:solidFill>
                  <a:srgbClr val="1F497D"/>
                </a:solidFill>
                <a:latin typeface="Calibri" panose="020F0502020204030204" pitchFamily="34" charset="0"/>
                <a:cs typeface="Arial" panose="020B0604020202020204" pitchFamily="34" charset="0"/>
              </a:rPr>
              <a:t>CREDITO</a:t>
            </a:r>
            <a:r>
              <a:rPr lang="it-IT" dirty="0">
                <a:solidFill>
                  <a:srgbClr val="1F497D"/>
                </a:solidFill>
                <a:latin typeface="Calibri" panose="020F0502020204030204" pitchFamily="34" charset="0"/>
                <a:ea typeface="MS PGothic" charset="0"/>
                <a:cs typeface="Arial" charset="0"/>
              </a:rPr>
              <a:t> | </a:t>
            </a:r>
            <a:r>
              <a:rPr lang="it-IT" dirty="0">
                <a:solidFill>
                  <a:schemeClr val="tx1"/>
                </a:solidFill>
                <a:latin typeface="Calibri" panose="020F0502020204030204" pitchFamily="34" charset="0"/>
                <a:ea typeface="MS PGothic" charset="0"/>
                <a:cs typeface="Arial" charset="0"/>
              </a:rPr>
              <a:t>le garanzie richieste… </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p>
        </p:txBody>
      </p:sp>
      <p:pic>
        <p:nvPicPr>
          <p:cNvPr id="3" name="Immagine 2"/>
          <p:cNvPicPr>
            <a:picLocks noChangeAspect="1"/>
          </p:cNvPicPr>
          <p:nvPr/>
        </p:nvPicPr>
        <p:blipFill>
          <a:blip r:embed="rId2"/>
          <a:stretch>
            <a:fillRect/>
          </a:stretch>
        </p:blipFill>
        <p:spPr>
          <a:xfrm>
            <a:off x="433636" y="2159360"/>
            <a:ext cx="1528558" cy="986453"/>
          </a:xfrm>
          <a:prstGeom prst="rect">
            <a:avLst/>
          </a:prstGeom>
        </p:spPr>
      </p:pic>
      <p:pic>
        <p:nvPicPr>
          <p:cNvPr id="4" name="Immagine 3"/>
          <p:cNvPicPr>
            <a:picLocks noChangeAspect="1"/>
          </p:cNvPicPr>
          <p:nvPr/>
        </p:nvPicPr>
        <p:blipFill>
          <a:blip r:embed="rId3"/>
          <a:stretch>
            <a:fillRect/>
          </a:stretch>
        </p:blipFill>
        <p:spPr>
          <a:xfrm>
            <a:off x="6071505" y="2236514"/>
            <a:ext cx="1308807" cy="832144"/>
          </a:xfrm>
          <a:prstGeom prst="rect">
            <a:avLst/>
          </a:prstGeom>
        </p:spPr>
      </p:pic>
      <p:sp>
        <p:nvSpPr>
          <p:cNvPr id="5" name="Rettangolo 4"/>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ttangolo 5"/>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pic>
        <p:nvPicPr>
          <p:cNvPr id="10" name="Immagine 9"/>
          <p:cNvPicPr>
            <a:picLocks noChangeAspect="1"/>
          </p:cNvPicPr>
          <p:nvPr/>
        </p:nvPicPr>
        <p:blipFill>
          <a:blip r:embed="rId4"/>
          <a:stretch>
            <a:fillRect/>
          </a:stretch>
        </p:blipFill>
        <p:spPr>
          <a:xfrm>
            <a:off x="3373264" y="2177134"/>
            <a:ext cx="1204184" cy="950905"/>
          </a:xfrm>
          <a:prstGeom prst="rect">
            <a:avLst/>
          </a:prstGeom>
        </p:spPr>
      </p:pic>
      <p:sp>
        <p:nvSpPr>
          <p:cNvPr id="11" name="Rettangolo 10"/>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2" name="CasellaDiTesto 9"/>
          <p:cNvSpPr txBox="1">
            <a:spLocks noChangeArrowheads="1"/>
          </p:cNvSpPr>
          <p:nvPr/>
        </p:nvSpPr>
        <p:spPr bwMode="auto">
          <a:xfrm>
            <a:off x="395288" y="1196752"/>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Per quanto concerne le </a:t>
            </a:r>
            <a:r>
              <a:rPr lang="it-IT" altLang="ja-JP" sz="1600" u="sng" dirty="0">
                <a:latin typeface="Calibri" panose="020F0502020204030204" pitchFamily="34" charset="0"/>
              </a:rPr>
              <a:t>garanzie richieste</a:t>
            </a:r>
            <a:r>
              <a:rPr lang="it-IT" altLang="ja-JP" sz="1600" b="0" dirty="0">
                <a:latin typeface="Calibri" panose="020F0502020204030204" pitchFamily="34" charset="0"/>
              </a:rPr>
              <a:t> da parte delle banche ritiene che, nel periodo considerato, la situazione sia…?</a:t>
            </a:r>
          </a:p>
        </p:txBody>
      </p:sp>
      <p:sp>
        <p:nvSpPr>
          <p:cNvPr id="13"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684 casi. Esclusivamente le imprese che hanno dei fidi o dei finanziamenti da oltre sei mesi.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4" name="CasellaDiTesto 13"/>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35,4</a:t>
            </a:r>
          </a:p>
        </p:txBody>
      </p:sp>
      <p:sp>
        <p:nvSpPr>
          <p:cNvPr id="15" name="CasellaDiTesto 14"/>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32,7</a:t>
            </a:r>
          </a:p>
        </p:txBody>
      </p:sp>
      <p:sp>
        <p:nvSpPr>
          <p:cNvPr id="16" name="CasellaDiTesto 15"/>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37,5</a:t>
            </a:r>
          </a:p>
        </p:txBody>
      </p:sp>
      <p:sp>
        <p:nvSpPr>
          <p:cNvPr id="17" name="CasellaDiTesto 16"/>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-1,8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8" name="CasellaDiTesto 17"/>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-0,7</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9" name="CasellaDiTesto 18"/>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-0,6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20" name="Immagine 19"/>
          <p:cNvPicPr>
            <a:picLocks noChangeAspect="1"/>
          </p:cNvPicPr>
          <p:nvPr/>
        </p:nvPicPr>
        <p:blipFill>
          <a:blip r:embed="rId5"/>
          <a:stretch>
            <a:fillRect/>
          </a:stretch>
        </p:blipFill>
        <p:spPr>
          <a:xfrm>
            <a:off x="36000" y="3114000"/>
            <a:ext cx="3516696" cy="2113200"/>
          </a:xfrm>
          <a:prstGeom prst="rect">
            <a:avLst/>
          </a:prstGeom>
        </p:spPr>
      </p:pic>
      <p:pic>
        <p:nvPicPr>
          <p:cNvPr id="23" name="Immagine 22"/>
          <p:cNvPicPr>
            <a:picLocks noChangeAspect="1"/>
          </p:cNvPicPr>
          <p:nvPr/>
        </p:nvPicPr>
        <p:blipFill>
          <a:blip r:embed="rId6"/>
          <a:stretch>
            <a:fillRect/>
          </a:stretch>
        </p:blipFill>
        <p:spPr>
          <a:xfrm>
            <a:off x="2836800" y="3114000"/>
            <a:ext cx="3516696" cy="2113200"/>
          </a:xfrm>
          <a:prstGeom prst="rect">
            <a:avLst/>
          </a:prstGeom>
        </p:spPr>
      </p:pic>
      <p:pic>
        <p:nvPicPr>
          <p:cNvPr id="31" name="Immagine 30"/>
          <p:cNvPicPr>
            <a:picLocks noChangeAspect="1"/>
          </p:cNvPicPr>
          <p:nvPr/>
        </p:nvPicPr>
        <p:blipFill>
          <a:blip r:embed="rId7"/>
          <a:stretch>
            <a:fillRect/>
          </a:stretch>
        </p:blipFill>
        <p:spPr>
          <a:xfrm>
            <a:off x="5677200" y="3114000"/>
            <a:ext cx="3516696" cy="2113200"/>
          </a:xfrm>
          <a:prstGeom prst="rect">
            <a:avLst/>
          </a:prstGeom>
        </p:spPr>
      </p:pic>
      <p:sp>
        <p:nvSpPr>
          <p:cNvPr id="30" name="Rettangolo 29">
            <a:extLst>
              <a:ext uri="{FF2B5EF4-FFF2-40B4-BE49-F238E27FC236}">
                <a16:creationId xmlns:a16="http://schemas.microsoft.com/office/drawing/2014/main" xmlns="" id="{8CCA9CFE-32D3-4B46-9127-3B4403E061B6}"/>
              </a:ext>
            </a:extLst>
          </p:cNvPr>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a:extLst>
              <a:ext uri="{FF2B5EF4-FFF2-40B4-BE49-F238E27FC236}">
                <a16:creationId xmlns:a16="http://schemas.microsoft.com/office/drawing/2014/main" xmlns="" id="{2F1CA388-A05A-4915-94B9-86CE9704D740}"/>
              </a:ext>
            </a:extLst>
          </p:cNvPr>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xmlns="" id="{B4C64F8F-7F36-434A-AA04-AA4C145BE01B}"/>
              </a:ext>
            </a:extLst>
          </p:cNvPr>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33">
            <a:extLst>
              <a:ext uri="{FF2B5EF4-FFF2-40B4-BE49-F238E27FC236}">
                <a16:creationId xmlns:a16="http://schemas.microsoft.com/office/drawing/2014/main" xmlns="" id="{FF528D6A-060D-4070-8E2D-2FC5C210BDEA}"/>
              </a:ext>
            </a:extLst>
          </p:cNvPr>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35" name="CasellaDiTesto 34">
            <a:extLst>
              <a:ext uri="{FF2B5EF4-FFF2-40B4-BE49-F238E27FC236}">
                <a16:creationId xmlns:a16="http://schemas.microsoft.com/office/drawing/2014/main" xmlns="" id="{4E928BBE-ADD2-4C92-899C-E727616BE54D}"/>
              </a:ext>
            </a:extLst>
          </p:cNvPr>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36" name="CasellaDiTesto 35">
            <a:extLst>
              <a:ext uri="{FF2B5EF4-FFF2-40B4-BE49-F238E27FC236}">
                <a16:creationId xmlns:a16="http://schemas.microsoft.com/office/drawing/2014/main" xmlns="" id="{EA6697E7-9371-4B9B-AD52-E40470C4A20A}"/>
              </a:ext>
            </a:extLst>
          </p:cNvPr>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Tree>
    <p:extLst>
      <p:ext uri="{BB962C8B-B14F-4D97-AF65-F5344CB8AC3E}">
        <p14:creationId xmlns:p14="http://schemas.microsoft.com/office/powerpoint/2010/main" val="691557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78800" y="2376000"/>
            <a:ext cx="3196210" cy="2534400"/>
          </a:xfrm>
          <a:prstGeom prst="rect">
            <a:avLst/>
          </a:prstGeom>
        </p:spPr>
      </p:pic>
      <p:pic>
        <p:nvPicPr>
          <p:cNvPr id="5" name="Immagine 4"/>
          <p:cNvPicPr>
            <a:picLocks noChangeAspect="1"/>
          </p:cNvPicPr>
          <p:nvPr/>
        </p:nvPicPr>
        <p:blipFill>
          <a:blip r:embed="rId3"/>
          <a:stretch>
            <a:fillRect/>
          </a:stretch>
        </p:blipFill>
        <p:spPr>
          <a:xfrm>
            <a:off x="4212000" y="2448000"/>
            <a:ext cx="4123342" cy="2617200"/>
          </a:xfrm>
          <a:prstGeom prst="rect">
            <a:avLst/>
          </a:prstGeom>
        </p:spPr>
      </p:pic>
      <p:sp>
        <p:nvSpPr>
          <p:cNvPr id="46" name="CasellaDiTesto 9"/>
          <p:cNvSpPr txBox="1">
            <a:spLocks noChangeArrowheads="1"/>
          </p:cNvSpPr>
          <p:nvPr/>
        </p:nvSpPr>
        <p:spPr bwMode="auto">
          <a:xfrm>
            <a:off x="395288" y="1591200"/>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Con riferimento al </a:t>
            </a:r>
            <a:r>
              <a:rPr lang="it-IT" altLang="ja-JP" sz="1600" u="sng" dirty="0">
                <a:latin typeface="Calibri" panose="020F0502020204030204" pitchFamily="34" charset="0"/>
              </a:rPr>
              <a:t>costo dei servizi bancari</a:t>
            </a:r>
            <a:r>
              <a:rPr lang="it-IT" altLang="ja-JP" sz="1600" b="0" dirty="0">
                <a:latin typeface="Calibri" panose="020F0502020204030204" pitchFamily="34" charset="0"/>
              </a:rPr>
              <a:t>, ritiene che, negli ultimi sei mesi, rispetto al semestre precedente, la situazione sia…?</a:t>
            </a:r>
          </a:p>
        </p:txBody>
      </p:sp>
      <p:sp>
        <p:nvSpPr>
          <p:cNvPr id="47" name="Rectangle 4"/>
          <p:cNvSpPr txBox="1">
            <a:spLocks noChangeArrowheads="1"/>
          </p:cNvSpPr>
          <p:nvPr/>
        </p:nvSpPr>
        <p:spPr bwMode="auto">
          <a:xfrm>
            <a:off x="395288" y="188913"/>
            <a:ext cx="856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a:solidFill>
                  <a:srgbClr val="1F497D"/>
                </a:solidFill>
                <a:latin typeface="Calibri" panose="020F0502020204030204" pitchFamily="34" charset="0"/>
                <a:ea typeface="MS PGothic" charset="0"/>
                <a:cs typeface="Arial" charset="0"/>
              </a:rPr>
              <a:t>osservatorio sul </a:t>
            </a:r>
            <a:r>
              <a:rPr lang="it-IT" altLang="it-IT" sz="2000" dirty="0">
                <a:solidFill>
                  <a:srgbClr val="1F497D"/>
                </a:solidFill>
                <a:latin typeface="Calibri" panose="020F0502020204030204" pitchFamily="34" charset="0"/>
                <a:cs typeface="Arial" panose="020B0604020202020204" pitchFamily="34" charset="0"/>
              </a:rPr>
              <a:t>CREDITO</a:t>
            </a:r>
            <a:r>
              <a:rPr lang="it-IT" sz="2000" dirty="0">
                <a:solidFill>
                  <a:srgbClr val="1F497D"/>
                </a:solidFill>
                <a:latin typeface="Calibri" panose="020F0502020204030204" pitchFamily="34" charset="0"/>
                <a:ea typeface="MS PGothic" charset="0"/>
                <a:cs typeface="Arial" charset="0"/>
              </a:rPr>
              <a:t> </a:t>
            </a:r>
            <a:r>
              <a:rPr lang="it-IT" altLang="it-IT" sz="2000" dirty="0">
                <a:solidFill>
                  <a:srgbClr val="364E88"/>
                </a:solidFill>
                <a:latin typeface="Calibri" panose="020F0502020204030204" pitchFamily="34" charset="0"/>
                <a:cs typeface="Arial" panose="020B0604020202020204" pitchFamily="34" charset="0"/>
              </a:rPr>
              <a:t>| </a:t>
            </a:r>
            <a:r>
              <a:rPr lang="it-IT" altLang="it-IT" sz="2000" dirty="0">
                <a:latin typeface="Calibri" panose="020F0502020204030204" pitchFamily="34" charset="0"/>
                <a:cs typeface="Arial" panose="020B0604020202020204" pitchFamily="34" charset="0"/>
              </a:rPr>
              <a:t>rispetto al secondo semestre del 2016, le imprese del dettaglio alimentare evidenziano un situazione di </a:t>
            </a:r>
            <a:r>
              <a:rPr lang="it-IT" altLang="it-IT" sz="2000" u="sng" dirty="0">
                <a:latin typeface="Calibri" panose="020F0502020204030204" pitchFamily="34" charset="0"/>
                <a:cs typeface="Arial" panose="020B0604020202020204" pitchFamily="34" charset="0"/>
              </a:rPr>
              <a:t>peggioramento</a:t>
            </a:r>
            <a:r>
              <a:rPr lang="it-IT" altLang="it-IT" sz="2000" dirty="0">
                <a:latin typeface="Calibri" panose="020F0502020204030204" pitchFamily="34" charset="0"/>
                <a:cs typeface="Arial" panose="020B0604020202020204" pitchFamily="34" charset="0"/>
              </a:rPr>
              <a:t> circa il </a:t>
            </a:r>
            <a:r>
              <a:rPr lang="it-IT" altLang="it-IT" sz="2000" u="sng" dirty="0">
                <a:latin typeface="Calibri" panose="020F0502020204030204" pitchFamily="34" charset="0"/>
                <a:cs typeface="Arial" panose="020B0604020202020204" pitchFamily="34" charset="0"/>
              </a:rPr>
              <a:t>costo dei servizi bancari</a:t>
            </a:r>
            <a:r>
              <a:rPr lang="it-IT" altLang="it-IT" sz="2000" dirty="0">
                <a:latin typeface="Calibri" panose="020F0502020204030204" pitchFamily="34" charset="0"/>
                <a:cs typeface="Arial" panose="020B0604020202020204" pitchFamily="34" charset="0"/>
              </a:rPr>
              <a:t> nel loro complesso...</a:t>
            </a:r>
          </a:p>
          <a:p>
            <a:pPr eaLnBrk="1" hangingPunct="1"/>
            <a:endParaRPr lang="it-IT" altLang="it-IT" sz="2000" dirty="0">
              <a:latin typeface="Calibri" panose="020F0502020204030204" pitchFamily="34" charset="0"/>
              <a:cs typeface="Arial" panose="020B0604020202020204" pitchFamily="34" charset="0"/>
            </a:endParaRPr>
          </a:p>
        </p:txBody>
      </p:sp>
      <p:sp>
        <p:nvSpPr>
          <p:cNvPr id="16"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cxnSp>
        <p:nvCxnSpPr>
          <p:cNvPr id="17" name="Connettore 2 16">
            <a:extLst>
              <a:ext uri="{FF2B5EF4-FFF2-40B4-BE49-F238E27FC236}">
                <a16:creationId xmlns:a16="http://schemas.microsoft.com/office/drawing/2014/main" xmlns="" id="{B349C6A8-9133-4A82-B039-70B296727726}"/>
              </a:ext>
            </a:extLst>
          </p:cNvPr>
          <p:cNvCxnSpPr/>
          <p:nvPr/>
        </p:nvCxnSpPr>
        <p:spPr bwMode="auto">
          <a:xfrm>
            <a:off x="7308304" y="3205726"/>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9" name="Connettore 2 18">
            <a:extLst>
              <a:ext uri="{FF2B5EF4-FFF2-40B4-BE49-F238E27FC236}">
                <a16:creationId xmlns:a16="http://schemas.microsoft.com/office/drawing/2014/main" xmlns="" id="{066E6F87-DE6C-4BF5-B037-D40D93B56336}"/>
              </a:ext>
            </a:extLst>
          </p:cNvPr>
          <p:cNvCxnSpPr/>
          <p:nvPr/>
        </p:nvCxnSpPr>
        <p:spPr bwMode="auto">
          <a:xfrm rot="10800000">
            <a:off x="7464852" y="2825861"/>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20" name="CasellaDiTesto 19">
            <a:extLst>
              <a:ext uri="{FF2B5EF4-FFF2-40B4-BE49-F238E27FC236}">
                <a16:creationId xmlns:a16="http://schemas.microsoft.com/office/drawing/2014/main" xmlns="" id="{61E664FC-B46C-4E03-8374-33BE71A6169C}"/>
              </a:ext>
            </a:extLst>
          </p:cNvPr>
          <p:cNvSpPr txBox="1"/>
          <p:nvPr/>
        </p:nvSpPr>
        <p:spPr>
          <a:xfrm>
            <a:off x="7349579" y="3129526"/>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21" name="CasellaDiTesto 20">
            <a:extLst>
              <a:ext uri="{FF2B5EF4-FFF2-40B4-BE49-F238E27FC236}">
                <a16:creationId xmlns:a16="http://schemas.microsoft.com/office/drawing/2014/main" xmlns="" id="{4853FC8F-139E-4574-82B5-387F4C6D8B75}"/>
              </a:ext>
            </a:extLst>
          </p:cNvPr>
          <p:cNvSpPr txBox="1"/>
          <p:nvPr/>
        </p:nvSpPr>
        <p:spPr>
          <a:xfrm>
            <a:off x="7472789" y="2868724"/>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sp>
        <p:nvSpPr>
          <p:cNvPr id="28" name="Text Box 49">
            <a:extLst>
              <a:ext uri="{FF2B5EF4-FFF2-40B4-BE49-F238E27FC236}">
                <a16:creationId xmlns:a16="http://schemas.microsoft.com/office/drawing/2014/main" xmlns="" id="{91ED58CD-6983-487E-8229-2713823991F9}"/>
              </a:ext>
            </a:extLst>
          </p:cNvPr>
          <p:cNvSpPr txBox="1">
            <a:spLocks noChangeArrowheads="1"/>
          </p:cNvSpPr>
          <p:nvPr/>
        </p:nvSpPr>
        <p:spPr bwMode="auto">
          <a:xfrm>
            <a:off x="395536" y="5135070"/>
            <a:ext cx="3689660" cy="237053"/>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endParaRPr lang="it-IT" altLang="it-IT" sz="900" i="1" dirty="0">
              <a:solidFill>
                <a:srgbClr val="FF0000"/>
              </a:solidFill>
              <a:latin typeface="Calibri" panose="020F0502020204030204" pitchFamily="34" charset="0"/>
            </a:endParaRPr>
          </a:p>
        </p:txBody>
      </p:sp>
      <p:sp>
        <p:nvSpPr>
          <p:cNvPr id="29" name="Text Box 49">
            <a:extLst>
              <a:ext uri="{FF2B5EF4-FFF2-40B4-BE49-F238E27FC236}">
                <a16:creationId xmlns:a16="http://schemas.microsoft.com/office/drawing/2014/main" xmlns="" id="{2BB90903-FE2F-4D48-8BF7-6C95C3FB2E30}"/>
              </a:ext>
            </a:extLst>
          </p:cNvPr>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sp>
        <p:nvSpPr>
          <p:cNvPr id="32" name="Segnaposto contenuto 2">
            <a:extLst>
              <a:ext uri="{FF2B5EF4-FFF2-40B4-BE49-F238E27FC236}">
                <a16:creationId xmlns:a16="http://schemas.microsoft.com/office/drawing/2014/main" xmlns="" id="{61C77934-8DA4-4A60-98CE-7F6DBF419C11}"/>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34" name="Immagine 33">
            <a:extLst>
              <a:ext uri="{FF2B5EF4-FFF2-40B4-BE49-F238E27FC236}">
                <a16:creationId xmlns:a16="http://schemas.microsoft.com/office/drawing/2014/main" xmlns="" id="{70FF79FB-16B2-4BFE-A082-BC6D1F8A7AB5}"/>
              </a:ext>
            </a:extLst>
          </p:cNvPr>
          <p:cNvPicPr>
            <a:picLocks noChangeAspect="1"/>
          </p:cNvPicPr>
          <p:nvPr/>
        </p:nvPicPr>
        <p:blipFill>
          <a:blip r:embed="rId4"/>
          <a:stretch>
            <a:fillRect/>
          </a:stretch>
        </p:blipFill>
        <p:spPr>
          <a:xfrm>
            <a:off x="3050379" y="4119794"/>
            <a:ext cx="916061" cy="790605"/>
          </a:xfrm>
          <a:prstGeom prst="rect">
            <a:avLst/>
          </a:prstGeom>
        </p:spPr>
      </p:pic>
      <p:pic>
        <p:nvPicPr>
          <p:cNvPr id="35" name="Picture 4" descr="https://image.freepik.com/icone-gratis/insegnante-che-punta-una-scheda-con-un-bastone_318-61893.png">
            <a:extLst>
              <a:ext uri="{FF2B5EF4-FFF2-40B4-BE49-F238E27FC236}">
                <a16:creationId xmlns:a16="http://schemas.microsoft.com/office/drawing/2014/main" xmlns="" id="{EFF1095C-9E93-4A89-9D6B-720DFB716A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37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p:txBody>
          <a:bodyPr/>
          <a:lstStyle/>
          <a:p>
            <a:pPr eaLnBrk="1" hangingPunct="1"/>
            <a:r>
              <a:rPr lang="it-IT" dirty="0">
                <a:solidFill>
                  <a:srgbClr val="1F497D"/>
                </a:solidFill>
                <a:latin typeface="Calibri" panose="020F0502020204030204" pitchFamily="34" charset="0"/>
                <a:ea typeface="MS PGothic" charset="0"/>
                <a:cs typeface="Arial" charset="0"/>
              </a:rPr>
              <a:t>osservatorio sul </a:t>
            </a:r>
            <a:r>
              <a:rPr lang="it-IT" altLang="it-IT" dirty="0">
                <a:solidFill>
                  <a:srgbClr val="1F497D"/>
                </a:solidFill>
                <a:latin typeface="Calibri" panose="020F0502020204030204" pitchFamily="34" charset="0"/>
                <a:cs typeface="Arial" panose="020B0604020202020204" pitchFamily="34" charset="0"/>
              </a:rPr>
              <a:t>CREDITO</a:t>
            </a:r>
            <a:r>
              <a:rPr lang="it-IT" dirty="0">
                <a:solidFill>
                  <a:srgbClr val="1F497D"/>
                </a:solidFill>
                <a:latin typeface="Calibri" panose="020F0502020204030204" pitchFamily="34" charset="0"/>
                <a:ea typeface="MS PGothic" charset="0"/>
                <a:cs typeface="Arial" charset="0"/>
              </a:rPr>
              <a:t> | </a:t>
            </a:r>
            <a:r>
              <a:rPr lang="it-IT" dirty="0">
                <a:solidFill>
                  <a:schemeClr val="tx1"/>
                </a:solidFill>
                <a:latin typeface="Calibri" panose="020F0502020204030204" pitchFamily="34" charset="0"/>
                <a:ea typeface="MS PGothic" charset="0"/>
                <a:cs typeface="Arial" charset="0"/>
              </a:rPr>
              <a:t>costo dei servizi bancari… </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p>
        </p:txBody>
      </p:sp>
      <p:pic>
        <p:nvPicPr>
          <p:cNvPr id="3" name="Immagine 2"/>
          <p:cNvPicPr>
            <a:picLocks noChangeAspect="1"/>
          </p:cNvPicPr>
          <p:nvPr/>
        </p:nvPicPr>
        <p:blipFill>
          <a:blip r:embed="rId2"/>
          <a:stretch>
            <a:fillRect/>
          </a:stretch>
        </p:blipFill>
        <p:spPr>
          <a:xfrm>
            <a:off x="433636" y="2159360"/>
            <a:ext cx="1528558" cy="986453"/>
          </a:xfrm>
          <a:prstGeom prst="rect">
            <a:avLst/>
          </a:prstGeom>
        </p:spPr>
      </p:pic>
      <p:pic>
        <p:nvPicPr>
          <p:cNvPr id="4" name="Immagine 3"/>
          <p:cNvPicPr>
            <a:picLocks noChangeAspect="1"/>
          </p:cNvPicPr>
          <p:nvPr/>
        </p:nvPicPr>
        <p:blipFill>
          <a:blip r:embed="rId3"/>
          <a:stretch>
            <a:fillRect/>
          </a:stretch>
        </p:blipFill>
        <p:spPr>
          <a:xfrm>
            <a:off x="6071505" y="2236514"/>
            <a:ext cx="1308807" cy="832144"/>
          </a:xfrm>
          <a:prstGeom prst="rect">
            <a:avLst/>
          </a:prstGeom>
        </p:spPr>
      </p:pic>
      <p:sp>
        <p:nvSpPr>
          <p:cNvPr id="5" name="Rettangolo 4"/>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Rettangolo 5"/>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pic>
        <p:nvPicPr>
          <p:cNvPr id="10" name="Immagine 9"/>
          <p:cNvPicPr>
            <a:picLocks noChangeAspect="1"/>
          </p:cNvPicPr>
          <p:nvPr/>
        </p:nvPicPr>
        <p:blipFill>
          <a:blip r:embed="rId4"/>
          <a:stretch>
            <a:fillRect/>
          </a:stretch>
        </p:blipFill>
        <p:spPr>
          <a:xfrm>
            <a:off x="3373264" y="2177134"/>
            <a:ext cx="1204184" cy="950905"/>
          </a:xfrm>
          <a:prstGeom prst="rect">
            <a:avLst/>
          </a:prstGeom>
        </p:spPr>
      </p:pic>
      <p:sp>
        <p:nvSpPr>
          <p:cNvPr id="11" name="Rettangolo 10"/>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2" name="CasellaDiTesto 9"/>
          <p:cNvSpPr txBox="1">
            <a:spLocks noChangeArrowheads="1"/>
          </p:cNvSpPr>
          <p:nvPr/>
        </p:nvSpPr>
        <p:spPr bwMode="auto">
          <a:xfrm>
            <a:off x="395288" y="1196752"/>
            <a:ext cx="842486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Con riferimento al </a:t>
            </a:r>
            <a:r>
              <a:rPr lang="it-IT" altLang="ja-JP" sz="1600" u="sng" dirty="0">
                <a:latin typeface="Calibri" panose="020F0502020204030204" pitchFamily="34" charset="0"/>
              </a:rPr>
              <a:t>costo dei servizi bancari</a:t>
            </a:r>
            <a:r>
              <a:rPr lang="it-IT" altLang="ja-JP" sz="1600" b="0" dirty="0">
                <a:latin typeface="Calibri" panose="020F0502020204030204" pitchFamily="34" charset="0"/>
              </a:rPr>
              <a:t>, ritiene che, negli ultimi sei mesi, rispetto al semestre precedente, la situazione sia…?</a:t>
            </a:r>
          </a:p>
        </p:txBody>
      </p:sp>
      <p:sp>
        <p:nvSpPr>
          <p:cNvPr id="13"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4" name="CasellaDiTesto 13"/>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41,0</a:t>
            </a:r>
          </a:p>
        </p:txBody>
      </p:sp>
      <p:sp>
        <p:nvSpPr>
          <p:cNvPr id="15" name="CasellaDiTesto 14"/>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34,0</a:t>
            </a:r>
          </a:p>
        </p:txBody>
      </p:sp>
      <p:sp>
        <p:nvSpPr>
          <p:cNvPr id="16" name="CasellaDiTesto 15"/>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38,1</a:t>
            </a:r>
          </a:p>
        </p:txBody>
      </p:sp>
      <p:sp>
        <p:nvSpPr>
          <p:cNvPr id="17" name="CasellaDiTesto 16"/>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-1,3</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8" name="CasellaDiTesto 17"/>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-0,5</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19" name="CasellaDiTesto 18"/>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-0,8</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22" name="Immagine 21"/>
          <p:cNvPicPr>
            <a:picLocks noChangeAspect="1"/>
          </p:cNvPicPr>
          <p:nvPr/>
        </p:nvPicPr>
        <p:blipFill>
          <a:blip r:embed="rId5"/>
          <a:stretch>
            <a:fillRect/>
          </a:stretch>
        </p:blipFill>
        <p:spPr>
          <a:xfrm>
            <a:off x="36000" y="3114000"/>
            <a:ext cx="3516696" cy="2113200"/>
          </a:xfrm>
          <a:prstGeom prst="rect">
            <a:avLst/>
          </a:prstGeom>
        </p:spPr>
      </p:pic>
      <p:pic>
        <p:nvPicPr>
          <p:cNvPr id="30" name="Immagine 29"/>
          <p:cNvPicPr>
            <a:picLocks noChangeAspect="1"/>
          </p:cNvPicPr>
          <p:nvPr/>
        </p:nvPicPr>
        <p:blipFill>
          <a:blip r:embed="rId6"/>
          <a:stretch>
            <a:fillRect/>
          </a:stretch>
        </p:blipFill>
        <p:spPr>
          <a:xfrm>
            <a:off x="2836800" y="3114000"/>
            <a:ext cx="3516696" cy="2113200"/>
          </a:xfrm>
          <a:prstGeom prst="rect">
            <a:avLst/>
          </a:prstGeom>
        </p:spPr>
      </p:pic>
      <p:pic>
        <p:nvPicPr>
          <p:cNvPr id="31" name="Immagine 30"/>
          <p:cNvPicPr>
            <a:picLocks noChangeAspect="1"/>
          </p:cNvPicPr>
          <p:nvPr/>
        </p:nvPicPr>
        <p:blipFill>
          <a:blip r:embed="rId7"/>
          <a:stretch>
            <a:fillRect/>
          </a:stretch>
        </p:blipFill>
        <p:spPr>
          <a:xfrm>
            <a:off x="5677200" y="3114000"/>
            <a:ext cx="3516696" cy="2113200"/>
          </a:xfrm>
          <a:prstGeom prst="rect">
            <a:avLst/>
          </a:prstGeom>
        </p:spPr>
      </p:pic>
      <p:sp>
        <p:nvSpPr>
          <p:cNvPr id="29" name="Rettangolo 28">
            <a:extLst>
              <a:ext uri="{FF2B5EF4-FFF2-40B4-BE49-F238E27FC236}">
                <a16:creationId xmlns:a16="http://schemas.microsoft.com/office/drawing/2014/main" xmlns="" id="{32783198-5EB0-4089-A577-C49168941E6A}"/>
              </a:ext>
            </a:extLst>
          </p:cNvPr>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a:extLst>
              <a:ext uri="{FF2B5EF4-FFF2-40B4-BE49-F238E27FC236}">
                <a16:creationId xmlns:a16="http://schemas.microsoft.com/office/drawing/2014/main" xmlns="" id="{A0710BE0-6DC3-4A9F-B346-D27087C10DD7}"/>
              </a:ext>
            </a:extLst>
          </p:cNvPr>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xmlns="" id="{4475C8ED-D8B4-4542-8118-EF75706CCDFE}"/>
              </a:ext>
            </a:extLst>
          </p:cNvPr>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33">
            <a:extLst>
              <a:ext uri="{FF2B5EF4-FFF2-40B4-BE49-F238E27FC236}">
                <a16:creationId xmlns:a16="http://schemas.microsoft.com/office/drawing/2014/main" xmlns="" id="{27B2A3C3-75D1-4970-A56E-E421A50B6C8F}"/>
              </a:ext>
            </a:extLst>
          </p:cNvPr>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35" name="CasellaDiTesto 34">
            <a:extLst>
              <a:ext uri="{FF2B5EF4-FFF2-40B4-BE49-F238E27FC236}">
                <a16:creationId xmlns:a16="http://schemas.microsoft.com/office/drawing/2014/main" xmlns="" id="{F4F8A6F9-F668-4D0B-9551-E8D905627D21}"/>
              </a:ext>
            </a:extLst>
          </p:cNvPr>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36" name="CasellaDiTesto 35">
            <a:extLst>
              <a:ext uri="{FF2B5EF4-FFF2-40B4-BE49-F238E27FC236}">
                <a16:creationId xmlns:a16="http://schemas.microsoft.com/office/drawing/2014/main" xmlns="" id="{B2B527B7-836A-44B3-B30F-CCA89575CFF9}"/>
              </a:ext>
            </a:extLst>
          </p:cNvPr>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Tree>
    <p:extLst>
      <p:ext uri="{BB962C8B-B14F-4D97-AF65-F5344CB8AC3E}">
        <p14:creationId xmlns:p14="http://schemas.microsoft.com/office/powerpoint/2010/main" val="1250483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64704"/>
            <a:ext cx="2881312" cy="923330"/>
          </a:xfrm>
          <a:prstGeom prst="rect">
            <a:avLst/>
          </a:prstGeom>
          <a:noFill/>
          <a:ln>
            <a:noFill/>
          </a:ln>
          <a:extLst/>
        </p:spPr>
        <p:txBody>
          <a:bodyPr>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131840" y="1779472"/>
            <a:ext cx="5257105" cy="4595745"/>
          </a:xfrm>
          <a:prstGeom prst="rect">
            <a:avLst/>
          </a:prstGeom>
          <a:noFill/>
          <a:ln>
            <a:noFill/>
          </a:ln>
          <a:extLst/>
        </p:spPr>
        <p:txBody>
          <a:bodyPr>
            <a:spAutoFit/>
          </a:bodyPr>
          <a:lstStyle/>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premessa</a:t>
            </a:r>
          </a:p>
          <a:p>
            <a:pPr>
              <a:lnSpc>
                <a:spcPct val="70000"/>
              </a:lnSpc>
              <a:spcBef>
                <a:spcPts val="0"/>
              </a:spcBef>
              <a:defRPr/>
            </a:pPr>
            <a:endParaRPr lang="it-IT" sz="3200" b="0" dirty="0">
              <a:solidFill>
                <a:srgbClr val="008000"/>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clima di fiducia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congiuntura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dirty="0">
                <a:solidFill>
                  <a:srgbClr val="364E88"/>
                </a:solidFill>
                <a:latin typeface="Calibri" panose="020F0502020204030204" pitchFamily="34" charset="0"/>
                <a:ea typeface="ＭＳ Ｐゴシック" charset="0"/>
                <a:cs typeface="Arial" charset="0"/>
              </a:rPr>
              <a:t>sfera politica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pressione fiscale </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metodo</a:t>
            </a:r>
          </a:p>
        </p:txBody>
      </p:sp>
      <p:cxnSp>
        <p:nvCxnSpPr>
          <p:cNvPr id="3" name="Connettore diritto 2"/>
          <p:cNvCxnSpPr/>
          <p:nvPr/>
        </p:nvCxnSpPr>
        <p:spPr bwMode="auto">
          <a:xfrm>
            <a:off x="2873304" y="1629344"/>
            <a:ext cx="0" cy="4896000"/>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918842" y="1916832"/>
            <a:ext cx="1278999" cy="1198088"/>
          </a:xfrm>
          <a:prstGeom prst="rect">
            <a:avLst/>
          </a:prstGeom>
        </p:spPr>
      </p:pic>
    </p:spTree>
    <p:extLst>
      <p:ext uri="{BB962C8B-B14F-4D97-AF65-F5344CB8AC3E}">
        <p14:creationId xmlns:p14="http://schemas.microsoft.com/office/powerpoint/2010/main" val="607063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magine 60">
            <a:extLst>
              <a:ext uri="{FF2B5EF4-FFF2-40B4-BE49-F238E27FC236}">
                <a16:creationId xmlns:a16="http://schemas.microsoft.com/office/drawing/2014/main" xmlns="" id="{432B41CD-EC78-47C6-AD48-7917A5ECE8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715" y="2204307"/>
            <a:ext cx="393022" cy="393022"/>
          </a:xfrm>
          <a:prstGeom prst="rect">
            <a:avLst/>
          </a:prstGeom>
        </p:spPr>
      </p:pic>
      <p:sp>
        <p:nvSpPr>
          <p:cNvPr id="62" name="Rectangle 4"/>
          <p:cNvSpPr txBox="1">
            <a:spLocks noChangeArrowheads="1"/>
          </p:cNvSpPr>
          <p:nvPr/>
        </p:nvSpPr>
        <p:spPr bwMode="auto">
          <a:xfrm>
            <a:off x="395288" y="188913"/>
            <a:ext cx="8280400"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2pPr>
            <a:lvl3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3pPr>
            <a:lvl4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4pPr>
            <a:lvl5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intenzioni di voto |</a:t>
            </a:r>
            <a:r>
              <a:rPr lang="it-IT" altLang="it-IT" kern="0" dirty="0">
                <a:solidFill>
                  <a:schemeClr val="tx1"/>
                </a:solidFill>
                <a:latin typeface="Calibri" panose="020F0502020204030204" pitchFamily="34" charset="0"/>
                <a:cs typeface="Arial" panose="020B0604020202020204" pitchFamily="34" charset="0"/>
              </a:rPr>
              <a:t> come voterebbero oggi le imprese (luglio 2017)</a:t>
            </a:r>
          </a:p>
          <a:p>
            <a:pPr eaLnBrk="1" hangingPunct="1"/>
            <a:r>
              <a:rPr lang="it-IT" altLang="it-IT" b="0" i="1" kern="0" dirty="0">
                <a:solidFill>
                  <a:schemeClr val="tx1"/>
                </a:solidFill>
                <a:latin typeface="Calibri" panose="020F0502020204030204" pitchFamily="34" charset="0"/>
                <a:cs typeface="Arial" panose="020B0604020202020204" pitchFamily="34" charset="0"/>
              </a:rPr>
              <a:t>(camera dei deputati)</a:t>
            </a:r>
          </a:p>
        </p:txBody>
      </p:sp>
      <p:pic>
        <p:nvPicPr>
          <p:cNvPr id="60" name="Picture 2" descr="Risultati immagini per m5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56" y="5390866"/>
            <a:ext cx="391285" cy="391285"/>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72"/>
          <p:cNvSpPr txBox="1">
            <a:spLocks noChangeArrowheads="1"/>
          </p:cNvSpPr>
          <p:nvPr/>
        </p:nvSpPr>
        <p:spPr bwMode="auto">
          <a:xfrm>
            <a:off x="5266420" y="901100"/>
            <a:ext cx="1106906" cy="369332"/>
          </a:xfrm>
          <a:prstGeom prst="rect">
            <a:avLst/>
          </a:prstGeom>
          <a:solidFill>
            <a:schemeClr val="bg1">
              <a:lumMod val="50000"/>
            </a:schemeClr>
          </a:solid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800" dirty="0" err="1">
                <a:solidFill>
                  <a:schemeClr val="bg1"/>
                </a:solidFill>
                <a:latin typeface="Calibri" panose="020F0502020204030204" pitchFamily="34" charset="0"/>
              </a:rPr>
              <a:t>dett</a:t>
            </a:r>
            <a:r>
              <a:rPr lang="it-IT" sz="1800" dirty="0">
                <a:solidFill>
                  <a:schemeClr val="bg1"/>
                </a:solidFill>
                <a:latin typeface="Calibri" panose="020F0502020204030204" pitchFamily="34" charset="0"/>
              </a:rPr>
              <a:t>. </a:t>
            </a:r>
            <a:r>
              <a:rPr lang="it-IT" sz="1800" dirty="0" err="1">
                <a:solidFill>
                  <a:schemeClr val="bg1"/>
                </a:solidFill>
                <a:latin typeface="Calibri" panose="020F0502020204030204" pitchFamily="34" charset="0"/>
              </a:rPr>
              <a:t>alim</a:t>
            </a:r>
            <a:endParaRPr lang="it-IT" sz="1800" dirty="0">
              <a:solidFill>
                <a:schemeClr val="bg1"/>
              </a:solidFill>
              <a:latin typeface="Calibri" panose="020F0502020204030204" pitchFamily="34" charset="0"/>
            </a:endParaRPr>
          </a:p>
        </p:txBody>
      </p:sp>
      <p:sp>
        <p:nvSpPr>
          <p:cNvPr id="64" name="CasellaDiTesto 63"/>
          <p:cNvSpPr txBox="1"/>
          <p:nvPr/>
        </p:nvSpPr>
        <p:spPr>
          <a:xfrm>
            <a:off x="7069137" y="901100"/>
            <a:ext cx="965201" cy="369332"/>
          </a:xfrm>
          <a:prstGeom prst="rect">
            <a:avLst/>
          </a:prstGeom>
          <a:solidFill>
            <a:schemeClr val="tx1"/>
          </a:solidFill>
        </p:spPr>
        <p:txBody>
          <a:bodyPr wrap="none">
            <a:spAutoFit/>
          </a:bodyPr>
          <a:lstStyle/>
          <a:p>
            <a:pPr algn="ctr">
              <a:defRPr/>
            </a:pPr>
            <a:r>
              <a:rPr lang="it-IT" sz="1800" b="1" dirty="0">
                <a:solidFill>
                  <a:schemeClr val="bg1"/>
                </a:solidFill>
                <a:latin typeface="Calibri" panose="020F0502020204030204" pitchFamily="34" charset="0"/>
                <a:ea typeface="MS PGothic" charset="0"/>
              </a:rPr>
              <a:t>cittadini</a:t>
            </a:r>
          </a:p>
        </p:txBody>
      </p:sp>
      <p:sp>
        <p:nvSpPr>
          <p:cNvPr id="65" name="CasellaDiTesto 54"/>
          <p:cNvSpPr txBox="1">
            <a:spLocks noChangeArrowheads="1"/>
          </p:cNvSpPr>
          <p:nvPr/>
        </p:nvSpPr>
        <p:spPr bwMode="auto">
          <a:xfrm>
            <a:off x="5051523" y="1263050"/>
            <a:ext cx="15367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100" b="0" i="1" dirty="0">
                <a:latin typeface="Calibri" panose="020F0502020204030204" pitchFamily="34" charset="0"/>
              </a:rPr>
              <a:t>(sondaggio format,</a:t>
            </a:r>
          </a:p>
          <a:p>
            <a:pPr algn="ctr"/>
            <a:r>
              <a:rPr lang="it-IT" sz="1100" b="0" i="1" dirty="0">
                <a:latin typeface="Calibri" panose="020F0502020204030204" pitchFamily="34" charset="0"/>
              </a:rPr>
              <a:t>marzo 2017)</a:t>
            </a:r>
          </a:p>
        </p:txBody>
      </p:sp>
      <p:sp>
        <p:nvSpPr>
          <p:cNvPr id="66" name="CasellaDiTesto 56"/>
          <p:cNvSpPr txBox="1">
            <a:spLocks noChangeArrowheads="1"/>
          </p:cNvSpPr>
          <p:nvPr/>
        </p:nvSpPr>
        <p:spPr bwMode="auto">
          <a:xfrm>
            <a:off x="6742113" y="1263050"/>
            <a:ext cx="16176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100" b="0" i="1" dirty="0">
                <a:latin typeface="Calibri" panose="020F0502020204030204" pitchFamily="34" charset="0"/>
              </a:rPr>
              <a:t>(nota politica format,</a:t>
            </a:r>
          </a:p>
          <a:p>
            <a:pPr algn="ctr"/>
            <a:r>
              <a:rPr lang="it-IT" sz="1100" b="0" i="1" dirty="0">
                <a:latin typeface="Calibri" panose="020F0502020204030204" pitchFamily="34" charset="0"/>
              </a:rPr>
              <a:t>luglio 2017)</a:t>
            </a:r>
          </a:p>
        </p:txBody>
      </p:sp>
      <p:sp>
        <p:nvSpPr>
          <p:cNvPr id="67" name="CasellaDiTesto 66"/>
          <p:cNvSpPr txBox="1"/>
          <p:nvPr/>
        </p:nvSpPr>
        <p:spPr>
          <a:xfrm>
            <a:off x="3460020" y="901100"/>
            <a:ext cx="1106906" cy="369332"/>
          </a:xfrm>
          <a:prstGeom prst="rect">
            <a:avLst/>
          </a:prstGeom>
          <a:solidFill>
            <a:srgbClr val="FF6600"/>
          </a:solidFill>
          <a:ln>
            <a:noFill/>
          </a:ln>
        </p:spPr>
        <p:txBody>
          <a:bodyPr wrap="none">
            <a:spAutoFit/>
          </a:bodyPr>
          <a:lstStyle>
            <a:defPPr>
              <a:defRPr lang="it-IT"/>
            </a:defPPr>
            <a:lvl1pPr algn="ctr">
              <a:defRPr sz="1800" b="1">
                <a:solidFill>
                  <a:schemeClr val="bg1"/>
                </a:solidFill>
                <a:ea typeface="ＭＳ Ｐゴシック" charset="0"/>
                <a:cs typeface="ＭＳ Ｐゴシック" charset="0"/>
              </a:defRPr>
            </a:lvl1pPr>
            <a:lvl2pPr marL="742950" indent="-285750">
              <a:defRPr sz="2400">
                <a:ea typeface="ＭＳ Ｐゴシック" charset="0"/>
              </a:defRPr>
            </a:lvl2pPr>
            <a:lvl3pPr marL="1143000" indent="-228600">
              <a:defRPr sz="2400">
                <a:ea typeface="ＭＳ Ｐゴシック" charset="0"/>
              </a:defRPr>
            </a:lvl3pPr>
            <a:lvl4pPr marL="1600200" indent="-228600">
              <a:defRPr sz="2400">
                <a:ea typeface="ＭＳ Ｐゴシック" charset="0"/>
              </a:defRPr>
            </a:lvl4pPr>
            <a:lvl5pPr marL="2057400" indent="-228600">
              <a:defRPr sz="2400">
                <a:ea typeface="ＭＳ Ｐゴシック" charset="0"/>
              </a:defRPr>
            </a:lvl5pPr>
            <a:lvl6pPr marL="2514600" indent="-228600" eaLnBrk="0" fontAlgn="base" hangingPunct="0">
              <a:spcBef>
                <a:spcPct val="0"/>
              </a:spcBef>
              <a:spcAft>
                <a:spcPct val="0"/>
              </a:spcAft>
              <a:defRPr sz="2400">
                <a:ea typeface="ＭＳ Ｐゴシック" charset="0"/>
              </a:defRPr>
            </a:lvl6pPr>
            <a:lvl7pPr marL="2971800" indent="-228600" eaLnBrk="0" fontAlgn="base" hangingPunct="0">
              <a:spcBef>
                <a:spcPct val="0"/>
              </a:spcBef>
              <a:spcAft>
                <a:spcPct val="0"/>
              </a:spcAft>
              <a:defRPr sz="2400">
                <a:ea typeface="ＭＳ Ｐゴシック" charset="0"/>
              </a:defRPr>
            </a:lvl7pPr>
            <a:lvl8pPr marL="3429000" indent="-228600" eaLnBrk="0" fontAlgn="base" hangingPunct="0">
              <a:spcBef>
                <a:spcPct val="0"/>
              </a:spcBef>
              <a:spcAft>
                <a:spcPct val="0"/>
              </a:spcAft>
              <a:defRPr sz="2400">
                <a:ea typeface="ＭＳ Ｐゴシック" charset="0"/>
              </a:defRPr>
            </a:lvl8pPr>
            <a:lvl9pPr marL="3886200" indent="-228600" eaLnBrk="0" fontAlgn="base" hangingPunct="0">
              <a:spcBef>
                <a:spcPct val="0"/>
              </a:spcBef>
              <a:spcAft>
                <a:spcPct val="0"/>
              </a:spcAft>
              <a:defRPr sz="2400">
                <a:ea typeface="ＭＳ Ｐゴシック" charset="0"/>
              </a:defRPr>
            </a:lvl9pPr>
          </a:lstStyle>
          <a:p>
            <a:r>
              <a:rPr lang="it-IT" dirty="0" err="1">
                <a:latin typeface="Calibri" panose="020F0502020204030204" pitchFamily="34" charset="0"/>
              </a:rPr>
              <a:t>dett</a:t>
            </a:r>
            <a:r>
              <a:rPr lang="it-IT" dirty="0">
                <a:latin typeface="Calibri" panose="020F0502020204030204" pitchFamily="34" charset="0"/>
              </a:rPr>
              <a:t>. </a:t>
            </a:r>
            <a:r>
              <a:rPr lang="it-IT" dirty="0" err="1">
                <a:latin typeface="Calibri" panose="020F0502020204030204" pitchFamily="34" charset="0"/>
              </a:rPr>
              <a:t>alim</a:t>
            </a:r>
            <a:endParaRPr lang="it-IT" dirty="0">
              <a:latin typeface="Calibri" panose="020F0502020204030204" pitchFamily="34" charset="0"/>
            </a:endParaRPr>
          </a:p>
        </p:txBody>
      </p:sp>
      <p:sp>
        <p:nvSpPr>
          <p:cNvPr id="68" name="CasellaDiTesto 73"/>
          <p:cNvSpPr txBox="1">
            <a:spLocks noChangeArrowheads="1"/>
          </p:cNvSpPr>
          <p:nvPr/>
        </p:nvSpPr>
        <p:spPr bwMode="auto">
          <a:xfrm>
            <a:off x="3203848" y="1262206"/>
            <a:ext cx="1619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100" b="0" i="1" dirty="0">
                <a:latin typeface="Calibri" panose="020F0502020204030204" pitchFamily="34" charset="0"/>
              </a:rPr>
              <a:t>(sondaggio format, </a:t>
            </a:r>
          </a:p>
          <a:p>
            <a:pPr algn="ctr"/>
            <a:r>
              <a:rPr lang="it-IT" sz="1100" b="0" i="1" dirty="0">
                <a:latin typeface="Calibri" panose="020F0502020204030204" pitchFamily="34" charset="0"/>
              </a:rPr>
              <a:t>luglio 2017)</a:t>
            </a:r>
          </a:p>
        </p:txBody>
      </p:sp>
      <p:sp>
        <p:nvSpPr>
          <p:cNvPr id="69" name="CasellaDiTesto 41"/>
          <p:cNvSpPr txBox="1">
            <a:spLocks noChangeArrowheads="1"/>
          </p:cNvSpPr>
          <p:nvPr/>
        </p:nvSpPr>
        <p:spPr bwMode="auto">
          <a:xfrm>
            <a:off x="1196298" y="1749064"/>
            <a:ext cx="16796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dirty="0">
                <a:latin typeface="Calibri" panose="020F0502020204030204" pitchFamily="34" charset="0"/>
              </a:rPr>
              <a:t>Partito Democratico</a:t>
            </a:r>
          </a:p>
        </p:txBody>
      </p:sp>
      <p:sp>
        <p:nvSpPr>
          <p:cNvPr id="70" name="CasellaDiTesto 55"/>
          <p:cNvSpPr txBox="1">
            <a:spLocks noChangeArrowheads="1"/>
          </p:cNvSpPr>
          <p:nvPr/>
        </p:nvSpPr>
        <p:spPr bwMode="auto">
          <a:xfrm>
            <a:off x="5503121" y="1733233"/>
            <a:ext cx="633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dirty="0">
                <a:solidFill>
                  <a:schemeClr val="bg1">
                    <a:lumMod val="50000"/>
                  </a:schemeClr>
                </a:solidFill>
                <a:latin typeface="Calibri" panose="020F0502020204030204" pitchFamily="34" charset="0"/>
              </a:rPr>
              <a:t>25,</a:t>
            </a:r>
            <a:r>
              <a:rPr lang="it-IT" sz="1200" b="0" dirty="0">
                <a:solidFill>
                  <a:schemeClr val="bg1">
                    <a:lumMod val="50000"/>
                  </a:schemeClr>
                </a:solidFill>
                <a:latin typeface="Calibri" panose="020F0502020204030204" pitchFamily="34" charset="0"/>
              </a:rPr>
              <a:t>9%</a:t>
            </a:r>
            <a:endParaRPr lang="it-IT" sz="1600" b="0" dirty="0">
              <a:solidFill>
                <a:schemeClr val="bg1">
                  <a:lumMod val="50000"/>
                </a:schemeClr>
              </a:solidFill>
              <a:latin typeface="Calibri" panose="020F0502020204030204" pitchFamily="34" charset="0"/>
            </a:endParaRPr>
          </a:p>
        </p:txBody>
      </p:sp>
      <p:sp>
        <p:nvSpPr>
          <p:cNvPr id="71" name="CasellaDiTesto 56"/>
          <p:cNvSpPr txBox="1">
            <a:spLocks noChangeArrowheads="1"/>
          </p:cNvSpPr>
          <p:nvPr/>
        </p:nvSpPr>
        <p:spPr bwMode="auto">
          <a:xfrm>
            <a:off x="7234990" y="1733233"/>
            <a:ext cx="633507"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dirty="0">
                <a:latin typeface="Calibri" panose="020F0502020204030204" pitchFamily="34" charset="0"/>
              </a:rPr>
              <a:t>29,</a:t>
            </a:r>
            <a:r>
              <a:rPr lang="it-IT" sz="1200" b="0" dirty="0">
                <a:latin typeface="Calibri" panose="020F0502020204030204" pitchFamily="34" charset="0"/>
              </a:rPr>
              <a:t>3%</a:t>
            </a:r>
            <a:endParaRPr lang="it-IT" sz="1600" b="0" dirty="0">
              <a:latin typeface="Calibri" panose="020F0502020204030204" pitchFamily="34" charset="0"/>
            </a:endParaRPr>
          </a:p>
        </p:txBody>
      </p:sp>
      <p:sp>
        <p:nvSpPr>
          <p:cNvPr id="72" name="CasellaDiTesto 56"/>
          <p:cNvSpPr txBox="1">
            <a:spLocks noChangeArrowheads="1"/>
          </p:cNvSpPr>
          <p:nvPr/>
        </p:nvSpPr>
        <p:spPr bwMode="auto">
          <a:xfrm>
            <a:off x="3695118" y="1733233"/>
            <a:ext cx="636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dirty="0">
                <a:solidFill>
                  <a:srgbClr val="FF6600"/>
                </a:solidFill>
                <a:latin typeface="Calibri" panose="020F0502020204030204" pitchFamily="34" charset="0"/>
              </a:rPr>
              <a:t>25,</a:t>
            </a:r>
            <a:r>
              <a:rPr lang="it-IT" sz="1200" dirty="0">
                <a:solidFill>
                  <a:srgbClr val="FF6600"/>
                </a:solidFill>
                <a:latin typeface="Calibri" panose="020F0502020204030204" pitchFamily="34" charset="0"/>
              </a:rPr>
              <a:t>5%</a:t>
            </a:r>
          </a:p>
        </p:txBody>
      </p:sp>
      <p:pic>
        <p:nvPicPr>
          <p:cNvPr id="73" name="Immagine 72"/>
          <p:cNvPicPr>
            <a:picLocks noChangeAspect="1"/>
          </p:cNvPicPr>
          <p:nvPr/>
        </p:nvPicPr>
        <p:blipFill>
          <a:blip r:embed="rId4"/>
          <a:stretch>
            <a:fillRect/>
          </a:stretch>
        </p:blipFill>
        <p:spPr>
          <a:xfrm>
            <a:off x="593698" y="1708651"/>
            <a:ext cx="388800" cy="388800"/>
          </a:xfrm>
          <a:prstGeom prst="rect">
            <a:avLst/>
          </a:prstGeom>
        </p:spPr>
      </p:pic>
      <p:sp>
        <p:nvSpPr>
          <p:cNvPr id="74" name="CasellaDiTesto 35"/>
          <p:cNvSpPr txBox="1">
            <a:spLocks noChangeArrowheads="1"/>
          </p:cNvSpPr>
          <p:nvPr/>
        </p:nvSpPr>
        <p:spPr bwMode="auto">
          <a:xfrm>
            <a:off x="1196298" y="3195956"/>
            <a:ext cx="9975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dirty="0">
                <a:latin typeface="Calibri" panose="020F0502020204030204" pitchFamily="34" charset="0"/>
              </a:rPr>
              <a:t>Forza Italia</a:t>
            </a:r>
          </a:p>
        </p:txBody>
      </p:sp>
      <p:sp>
        <p:nvSpPr>
          <p:cNvPr id="75" name="CasellaDiTesto 33"/>
          <p:cNvSpPr txBox="1">
            <a:spLocks noChangeArrowheads="1"/>
          </p:cNvSpPr>
          <p:nvPr/>
        </p:nvSpPr>
        <p:spPr bwMode="auto">
          <a:xfrm>
            <a:off x="5503120" y="3175501"/>
            <a:ext cx="633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dirty="0">
                <a:solidFill>
                  <a:schemeClr val="bg1">
                    <a:lumMod val="50000"/>
                  </a:schemeClr>
                </a:solidFill>
                <a:latin typeface="Calibri" panose="020F0502020204030204" pitchFamily="34" charset="0"/>
              </a:rPr>
              <a:t>13,</a:t>
            </a:r>
            <a:r>
              <a:rPr lang="it-IT" sz="1200" b="0" dirty="0">
                <a:solidFill>
                  <a:schemeClr val="bg1">
                    <a:lumMod val="50000"/>
                  </a:schemeClr>
                </a:solidFill>
                <a:latin typeface="Calibri" panose="020F0502020204030204" pitchFamily="34" charset="0"/>
              </a:rPr>
              <a:t>9%</a:t>
            </a:r>
            <a:endParaRPr lang="it-IT" sz="1600" b="0" dirty="0">
              <a:solidFill>
                <a:schemeClr val="bg1">
                  <a:lumMod val="50000"/>
                </a:schemeClr>
              </a:solidFill>
              <a:latin typeface="Calibri" panose="020F0502020204030204" pitchFamily="34" charset="0"/>
            </a:endParaRPr>
          </a:p>
        </p:txBody>
      </p:sp>
      <p:sp>
        <p:nvSpPr>
          <p:cNvPr id="76" name="CasellaDiTesto 34"/>
          <p:cNvSpPr txBox="1">
            <a:spLocks noChangeArrowheads="1"/>
          </p:cNvSpPr>
          <p:nvPr/>
        </p:nvSpPr>
        <p:spPr bwMode="auto">
          <a:xfrm>
            <a:off x="7234989" y="3175501"/>
            <a:ext cx="633507"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dirty="0">
                <a:latin typeface="Calibri" panose="020F0502020204030204" pitchFamily="34" charset="0"/>
              </a:rPr>
              <a:t>14,</a:t>
            </a:r>
            <a:r>
              <a:rPr lang="it-IT" sz="1200" b="0" dirty="0">
                <a:latin typeface="Calibri" panose="020F0502020204030204" pitchFamily="34" charset="0"/>
              </a:rPr>
              <a:t>9%</a:t>
            </a:r>
          </a:p>
        </p:txBody>
      </p:sp>
      <p:pic>
        <p:nvPicPr>
          <p:cNvPr id="77" name="Immagine 76"/>
          <p:cNvPicPr>
            <a:picLocks noChangeAspect="1"/>
          </p:cNvPicPr>
          <p:nvPr/>
        </p:nvPicPr>
        <p:blipFill>
          <a:blip r:embed="rId5"/>
          <a:stretch>
            <a:fillRect/>
          </a:stretch>
        </p:blipFill>
        <p:spPr>
          <a:xfrm>
            <a:off x="593698" y="3155543"/>
            <a:ext cx="388800" cy="388800"/>
          </a:xfrm>
          <a:prstGeom prst="rect">
            <a:avLst/>
          </a:prstGeom>
        </p:spPr>
      </p:pic>
      <p:sp>
        <p:nvSpPr>
          <p:cNvPr id="78" name="CasellaDiTesto 34"/>
          <p:cNvSpPr txBox="1">
            <a:spLocks noChangeArrowheads="1"/>
          </p:cNvSpPr>
          <p:nvPr/>
        </p:nvSpPr>
        <p:spPr bwMode="auto">
          <a:xfrm>
            <a:off x="3695117" y="3180666"/>
            <a:ext cx="636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dirty="0">
                <a:solidFill>
                  <a:srgbClr val="FF6600"/>
                </a:solidFill>
                <a:latin typeface="Calibri" panose="020F0502020204030204" pitchFamily="34" charset="0"/>
              </a:rPr>
              <a:t>15,</a:t>
            </a:r>
            <a:r>
              <a:rPr lang="it-IT" sz="1200" dirty="0">
                <a:solidFill>
                  <a:srgbClr val="FF6600"/>
                </a:solidFill>
                <a:latin typeface="Calibri" panose="020F0502020204030204" pitchFamily="34" charset="0"/>
              </a:rPr>
              <a:t>0%</a:t>
            </a:r>
            <a:endParaRPr lang="it-IT" sz="1600" dirty="0">
              <a:solidFill>
                <a:srgbClr val="FF6600"/>
              </a:solidFill>
              <a:latin typeface="Calibri" panose="020F0502020204030204" pitchFamily="34" charset="0"/>
            </a:endParaRPr>
          </a:p>
        </p:txBody>
      </p:sp>
      <p:sp>
        <p:nvSpPr>
          <p:cNvPr id="79" name="CasellaDiTesto 36"/>
          <p:cNvSpPr txBox="1">
            <a:spLocks noChangeArrowheads="1"/>
          </p:cNvSpPr>
          <p:nvPr/>
        </p:nvSpPr>
        <p:spPr bwMode="auto">
          <a:xfrm>
            <a:off x="1196298" y="3647757"/>
            <a:ext cx="9328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dirty="0">
                <a:latin typeface="Calibri" panose="020F0502020204030204" pitchFamily="34" charset="0"/>
              </a:rPr>
              <a:t>Lega Nord</a:t>
            </a:r>
          </a:p>
        </p:txBody>
      </p:sp>
      <p:pic>
        <p:nvPicPr>
          <p:cNvPr id="80" name="Immagin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629" y="3608069"/>
            <a:ext cx="3889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CasellaDiTesto 45"/>
          <p:cNvSpPr txBox="1">
            <a:spLocks noChangeArrowheads="1"/>
          </p:cNvSpPr>
          <p:nvPr/>
        </p:nvSpPr>
        <p:spPr bwMode="auto">
          <a:xfrm>
            <a:off x="5503119" y="3631882"/>
            <a:ext cx="633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dirty="0">
                <a:solidFill>
                  <a:schemeClr val="bg1">
                    <a:lumMod val="50000"/>
                  </a:schemeClr>
                </a:solidFill>
                <a:latin typeface="Calibri" panose="020F0502020204030204" pitchFamily="34" charset="0"/>
              </a:rPr>
              <a:t>19,</a:t>
            </a:r>
            <a:r>
              <a:rPr lang="it-IT" sz="1200" b="0" dirty="0">
                <a:solidFill>
                  <a:schemeClr val="bg1">
                    <a:lumMod val="50000"/>
                  </a:schemeClr>
                </a:solidFill>
                <a:latin typeface="Calibri" panose="020F0502020204030204" pitchFamily="34" charset="0"/>
              </a:rPr>
              <a:t>5%</a:t>
            </a:r>
            <a:endParaRPr lang="it-IT" sz="1600" b="0" dirty="0">
              <a:solidFill>
                <a:schemeClr val="bg1">
                  <a:lumMod val="50000"/>
                </a:schemeClr>
              </a:solidFill>
              <a:latin typeface="Calibri" panose="020F0502020204030204" pitchFamily="34" charset="0"/>
            </a:endParaRPr>
          </a:p>
        </p:txBody>
      </p:sp>
      <p:sp>
        <p:nvSpPr>
          <p:cNvPr id="82" name="CasellaDiTesto 46"/>
          <p:cNvSpPr txBox="1">
            <a:spLocks noChangeArrowheads="1"/>
          </p:cNvSpPr>
          <p:nvPr/>
        </p:nvSpPr>
        <p:spPr bwMode="auto">
          <a:xfrm>
            <a:off x="7234988" y="3631882"/>
            <a:ext cx="633507"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dirty="0">
                <a:latin typeface="Calibri" panose="020F0502020204030204" pitchFamily="34" charset="0"/>
              </a:rPr>
              <a:t>13,</a:t>
            </a:r>
            <a:r>
              <a:rPr lang="it-IT" sz="1200" b="0" dirty="0">
                <a:latin typeface="Calibri" panose="020F0502020204030204" pitchFamily="34" charset="0"/>
              </a:rPr>
              <a:t>5%</a:t>
            </a:r>
          </a:p>
        </p:txBody>
      </p:sp>
      <p:sp>
        <p:nvSpPr>
          <p:cNvPr id="83" name="CasellaDiTesto 46"/>
          <p:cNvSpPr txBox="1">
            <a:spLocks noChangeArrowheads="1"/>
          </p:cNvSpPr>
          <p:nvPr/>
        </p:nvSpPr>
        <p:spPr bwMode="auto">
          <a:xfrm>
            <a:off x="3695116" y="3631882"/>
            <a:ext cx="636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dirty="0">
                <a:solidFill>
                  <a:srgbClr val="FF6600"/>
                </a:solidFill>
                <a:latin typeface="Calibri" panose="020F0502020204030204" pitchFamily="34" charset="0"/>
              </a:rPr>
              <a:t>20,</a:t>
            </a:r>
            <a:r>
              <a:rPr lang="it-IT" sz="1200" dirty="0">
                <a:solidFill>
                  <a:srgbClr val="FF6600"/>
                </a:solidFill>
                <a:latin typeface="Calibri" panose="020F0502020204030204" pitchFamily="34" charset="0"/>
              </a:rPr>
              <a:t>2%</a:t>
            </a:r>
            <a:endParaRPr lang="it-IT" sz="1600" dirty="0">
              <a:solidFill>
                <a:srgbClr val="FF6600"/>
              </a:solidFill>
              <a:latin typeface="Calibri" panose="020F0502020204030204" pitchFamily="34" charset="0"/>
            </a:endParaRPr>
          </a:p>
        </p:txBody>
      </p:sp>
      <p:sp>
        <p:nvSpPr>
          <p:cNvPr id="90" name="CasellaDiTesto 43"/>
          <p:cNvSpPr txBox="1">
            <a:spLocks noChangeArrowheads="1"/>
          </p:cNvSpPr>
          <p:nvPr/>
        </p:nvSpPr>
        <p:spPr bwMode="auto">
          <a:xfrm>
            <a:off x="1196298" y="5429721"/>
            <a:ext cx="1640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dirty="0">
                <a:latin typeface="Calibri" panose="020F0502020204030204" pitchFamily="34" charset="0"/>
              </a:rPr>
              <a:t>Movimento 5 Stelle</a:t>
            </a:r>
          </a:p>
        </p:txBody>
      </p:sp>
      <p:sp>
        <p:nvSpPr>
          <p:cNvPr id="91" name="CasellaDiTesto 60"/>
          <p:cNvSpPr txBox="1">
            <a:spLocks noChangeArrowheads="1"/>
          </p:cNvSpPr>
          <p:nvPr/>
        </p:nvSpPr>
        <p:spPr bwMode="auto">
          <a:xfrm>
            <a:off x="5503121" y="5413846"/>
            <a:ext cx="633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dirty="0">
                <a:solidFill>
                  <a:schemeClr val="bg1">
                    <a:lumMod val="50000"/>
                  </a:schemeClr>
                </a:solidFill>
                <a:latin typeface="Calibri" panose="020F0502020204030204" pitchFamily="34" charset="0"/>
              </a:rPr>
              <a:t>30,</a:t>
            </a:r>
            <a:r>
              <a:rPr lang="it-IT" sz="1200" b="0" dirty="0">
                <a:solidFill>
                  <a:schemeClr val="bg1">
                    <a:lumMod val="50000"/>
                  </a:schemeClr>
                </a:solidFill>
                <a:latin typeface="Calibri" panose="020F0502020204030204" pitchFamily="34" charset="0"/>
              </a:rPr>
              <a:t>1%</a:t>
            </a:r>
            <a:endParaRPr lang="it-IT" sz="1600" b="0" dirty="0">
              <a:solidFill>
                <a:schemeClr val="bg1">
                  <a:lumMod val="50000"/>
                </a:schemeClr>
              </a:solidFill>
              <a:latin typeface="Calibri" panose="020F0502020204030204" pitchFamily="34" charset="0"/>
            </a:endParaRPr>
          </a:p>
        </p:txBody>
      </p:sp>
      <p:sp>
        <p:nvSpPr>
          <p:cNvPr id="92" name="CasellaDiTesto 61"/>
          <p:cNvSpPr txBox="1">
            <a:spLocks noChangeArrowheads="1"/>
          </p:cNvSpPr>
          <p:nvPr/>
        </p:nvSpPr>
        <p:spPr bwMode="auto">
          <a:xfrm>
            <a:off x="7234989" y="5413846"/>
            <a:ext cx="633507"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dirty="0">
                <a:latin typeface="Calibri" panose="020F0502020204030204" pitchFamily="34" charset="0"/>
              </a:rPr>
              <a:t>28,</a:t>
            </a:r>
            <a:r>
              <a:rPr lang="it-IT" sz="1200" b="0" dirty="0">
                <a:latin typeface="Calibri" panose="020F0502020204030204" pitchFamily="34" charset="0"/>
              </a:rPr>
              <a:t>5%</a:t>
            </a:r>
            <a:endParaRPr lang="it-IT" sz="1600" b="0" dirty="0">
              <a:latin typeface="Calibri" panose="020F0502020204030204" pitchFamily="34" charset="0"/>
            </a:endParaRPr>
          </a:p>
        </p:txBody>
      </p:sp>
      <p:sp>
        <p:nvSpPr>
          <p:cNvPr id="93" name="CasellaDiTesto 61"/>
          <p:cNvSpPr txBox="1">
            <a:spLocks noChangeArrowheads="1"/>
          </p:cNvSpPr>
          <p:nvPr/>
        </p:nvSpPr>
        <p:spPr bwMode="auto">
          <a:xfrm>
            <a:off x="3695117" y="5413846"/>
            <a:ext cx="636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dirty="0">
                <a:solidFill>
                  <a:srgbClr val="FF6600"/>
                </a:solidFill>
                <a:latin typeface="Calibri" panose="020F0502020204030204" pitchFamily="34" charset="0"/>
              </a:rPr>
              <a:t>28,</a:t>
            </a:r>
            <a:r>
              <a:rPr lang="it-IT" sz="1200" dirty="0">
                <a:solidFill>
                  <a:srgbClr val="FF6600"/>
                </a:solidFill>
                <a:latin typeface="Calibri" panose="020F0502020204030204" pitchFamily="34" charset="0"/>
              </a:rPr>
              <a:t>8%</a:t>
            </a:r>
            <a:endParaRPr lang="it-IT" sz="1600" dirty="0">
              <a:solidFill>
                <a:srgbClr val="FF6600"/>
              </a:solidFill>
              <a:latin typeface="Calibri" panose="020F0502020204030204" pitchFamily="34" charset="0"/>
            </a:endParaRPr>
          </a:p>
        </p:txBody>
      </p:sp>
      <p:sp>
        <p:nvSpPr>
          <p:cNvPr id="94" name="CasellaDiTesto 37"/>
          <p:cNvSpPr txBox="1">
            <a:spLocks noChangeArrowheads="1"/>
          </p:cNvSpPr>
          <p:nvPr/>
        </p:nvSpPr>
        <p:spPr bwMode="auto">
          <a:xfrm>
            <a:off x="1196298" y="4115660"/>
            <a:ext cx="1255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dirty="0">
                <a:latin typeface="Calibri" panose="020F0502020204030204" pitchFamily="34" charset="0"/>
              </a:rPr>
              <a:t>Fratelli d</a:t>
            </a:r>
            <a:r>
              <a:rPr lang="it-IT" altLang="ja-JP" sz="1400" b="1" dirty="0">
                <a:latin typeface="Calibri" panose="020F0502020204030204" pitchFamily="34" charset="0"/>
              </a:rPr>
              <a:t>’Italia</a:t>
            </a:r>
            <a:endParaRPr lang="it-IT" sz="1400" b="1" dirty="0">
              <a:latin typeface="Calibri" panose="020F0502020204030204" pitchFamily="34" charset="0"/>
            </a:endParaRPr>
          </a:p>
        </p:txBody>
      </p:sp>
      <p:pic>
        <p:nvPicPr>
          <p:cNvPr id="9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629" y="4074385"/>
            <a:ext cx="3889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CasellaDiTesto 47"/>
          <p:cNvSpPr txBox="1">
            <a:spLocks noChangeArrowheads="1"/>
          </p:cNvSpPr>
          <p:nvPr/>
        </p:nvSpPr>
        <p:spPr bwMode="auto">
          <a:xfrm>
            <a:off x="5555218" y="4099785"/>
            <a:ext cx="529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dirty="0">
                <a:solidFill>
                  <a:schemeClr val="bg1">
                    <a:lumMod val="50000"/>
                  </a:schemeClr>
                </a:solidFill>
                <a:latin typeface="Calibri" panose="020F0502020204030204" pitchFamily="34" charset="0"/>
              </a:rPr>
              <a:t>5,</a:t>
            </a:r>
            <a:r>
              <a:rPr lang="it-IT" sz="1200" b="0" dirty="0">
                <a:solidFill>
                  <a:schemeClr val="bg1">
                    <a:lumMod val="50000"/>
                  </a:schemeClr>
                </a:solidFill>
                <a:latin typeface="Calibri" panose="020F0502020204030204" pitchFamily="34" charset="0"/>
              </a:rPr>
              <a:t>9%</a:t>
            </a:r>
            <a:endParaRPr lang="it-IT" sz="1600" b="0" dirty="0">
              <a:solidFill>
                <a:schemeClr val="bg1">
                  <a:lumMod val="50000"/>
                </a:schemeClr>
              </a:solidFill>
              <a:latin typeface="Calibri" panose="020F0502020204030204" pitchFamily="34" charset="0"/>
            </a:endParaRPr>
          </a:p>
        </p:txBody>
      </p:sp>
      <p:sp>
        <p:nvSpPr>
          <p:cNvPr id="97" name="CasellaDiTesto 48"/>
          <p:cNvSpPr txBox="1">
            <a:spLocks noChangeArrowheads="1"/>
          </p:cNvSpPr>
          <p:nvPr/>
        </p:nvSpPr>
        <p:spPr bwMode="auto">
          <a:xfrm>
            <a:off x="7287084" y="4099785"/>
            <a:ext cx="529311"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dirty="0">
                <a:latin typeface="Calibri" panose="020F0502020204030204" pitchFamily="34" charset="0"/>
              </a:rPr>
              <a:t>4,</a:t>
            </a:r>
            <a:r>
              <a:rPr lang="it-IT" sz="1200" b="0" dirty="0">
                <a:latin typeface="Calibri" panose="020F0502020204030204" pitchFamily="34" charset="0"/>
              </a:rPr>
              <a:t>6%</a:t>
            </a:r>
          </a:p>
        </p:txBody>
      </p:sp>
      <p:sp>
        <p:nvSpPr>
          <p:cNvPr id="98" name="CasellaDiTesto 48"/>
          <p:cNvSpPr txBox="1">
            <a:spLocks noChangeArrowheads="1"/>
          </p:cNvSpPr>
          <p:nvPr/>
        </p:nvSpPr>
        <p:spPr bwMode="auto">
          <a:xfrm>
            <a:off x="3747214" y="4099785"/>
            <a:ext cx="532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dirty="0">
                <a:solidFill>
                  <a:srgbClr val="FF6600"/>
                </a:solidFill>
                <a:latin typeface="Calibri" panose="020F0502020204030204" pitchFamily="34" charset="0"/>
              </a:rPr>
              <a:t>6,</a:t>
            </a:r>
            <a:r>
              <a:rPr lang="it-IT" sz="1200" dirty="0">
                <a:solidFill>
                  <a:srgbClr val="FF6600"/>
                </a:solidFill>
                <a:latin typeface="Calibri" panose="020F0502020204030204" pitchFamily="34" charset="0"/>
              </a:rPr>
              <a:t>0%</a:t>
            </a:r>
            <a:endParaRPr lang="it-IT" sz="1600" dirty="0">
              <a:solidFill>
                <a:srgbClr val="FF6600"/>
              </a:solidFill>
              <a:latin typeface="Calibri" panose="020F0502020204030204" pitchFamily="34" charset="0"/>
            </a:endParaRPr>
          </a:p>
        </p:txBody>
      </p:sp>
      <p:pic>
        <p:nvPicPr>
          <p:cNvPr id="99" name="Immagine 98"/>
          <p:cNvPicPr>
            <a:picLocks noChangeAspect="1"/>
          </p:cNvPicPr>
          <p:nvPr/>
        </p:nvPicPr>
        <p:blipFill>
          <a:blip r:embed="rId8"/>
          <a:stretch>
            <a:fillRect/>
          </a:stretch>
        </p:blipFill>
        <p:spPr>
          <a:xfrm>
            <a:off x="463861" y="5006400"/>
            <a:ext cx="648475" cy="310700"/>
          </a:xfrm>
          <a:prstGeom prst="rect">
            <a:avLst/>
          </a:prstGeom>
        </p:spPr>
      </p:pic>
      <p:sp>
        <p:nvSpPr>
          <p:cNvPr id="100" name="CasellaDiTesto 36"/>
          <p:cNvSpPr txBox="1">
            <a:spLocks noChangeArrowheads="1"/>
          </p:cNvSpPr>
          <p:nvPr/>
        </p:nvSpPr>
        <p:spPr bwMode="auto">
          <a:xfrm>
            <a:off x="1196298" y="4980751"/>
            <a:ext cx="1335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dirty="0">
                <a:latin typeface="Calibri" panose="020F0502020204030204" pitchFamily="34" charset="0"/>
              </a:rPr>
              <a:t>Sinistra Italiana</a:t>
            </a:r>
          </a:p>
        </p:txBody>
      </p:sp>
      <p:sp>
        <p:nvSpPr>
          <p:cNvPr id="101" name="CasellaDiTesto 45"/>
          <p:cNvSpPr txBox="1">
            <a:spLocks noChangeArrowheads="1"/>
          </p:cNvSpPr>
          <p:nvPr/>
        </p:nvSpPr>
        <p:spPr bwMode="auto">
          <a:xfrm>
            <a:off x="5555219" y="4964876"/>
            <a:ext cx="529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dirty="0">
                <a:solidFill>
                  <a:schemeClr val="bg1">
                    <a:lumMod val="50000"/>
                  </a:schemeClr>
                </a:solidFill>
                <a:latin typeface="Calibri" panose="020F0502020204030204" pitchFamily="34" charset="0"/>
              </a:rPr>
              <a:t>0,</a:t>
            </a:r>
            <a:r>
              <a:rPr lang="it-IT" sz="1200" b="0" dirty="0">
                <a:solidFill>
                  <a:schemeClr val="bg1">
                    <a:lumMod val="50000"/>
                  </a:schemeClr>
                </a:solidFill>
                <a:latin typeface="Calibri" panose="020F0502020204030204" pitchFamily="34" charset="0"/>
              </a:rPr>
              <a:t>4%</a:t>
            </a:r>
            <a:endParaRPr lang="it-IT" sz="1600" b="0" dirty="0">
              <a:solidFill>
                <a:schemeClr val="bg1">
                  <a:lumMod val="50000"/>
                </a:schemeClr>
              </a:solidFill>
              <a:latin typeface="Calibri" panose="020F0502020204030204" pitchFamily="34" charset="0"/>
            </a:endParaRPr>
          </a:p>
        </p:txBody>
      </p:sp>
      <p:sp>
        <p:nvSpPr>
          <p:cNvPr id="102" name="CasellaDiTesto 46"/>
          <p:cNvSpPr txBox="1">
            <a:spLocks noChangeArrowheads="1"/>
          </p:cNvSpPr>
          <p:nvPr/>
        </p:nvSpPr>
        <p:spPr bwMode="auto">
          <a:xfrm>
            <a:off x="7284977" y="4964876"/>
            <a:ext cx="529311"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dirty="0">
                <a:latin typeface="Calibri" panose="020F0502020204030204" pitchFamily="34" charset="0"/>
              </a:rPr>
              <a:t>1,</a:t>
            </a:r>
            <a:r>
              <a:rPr lang="it-IT" sz="1200" b="0" dirty="0">
                <a:latin typeface="Calibri" panose="020F0502020204030204" pitchFamily="34" charset="0"/>
              </a:rPr>
              <a:t>4%</a:t>
            </a:r>
            <a:endParaRPr lang="it-IT" sz="1600" b="0" dirty="0">
              <a:latin typeface="Calibri" panose="020F0502020204030204" pitchFamily="34" charset="0"/>
            </a:endParaRPr>
          </a:p>
        </p:txBody>
      </p:sp>
      <p:sp>
        <p:nvSpPr>
          <p:cNvPr id="103" name="CasellaDiTesto 46"/>
          <p:cNvSpPr txBox="1">
            <a:spLocks noChangeArrowheads="1"/>
          </p:cNvSpPr>
          <p:nvPr/>
        </p:nvSpPr>
        <p:spPr bwMode="auto">
          <a:xfrm>
            <a:off x="3747214" y="4964876"/>
            <a:ext cx="532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dirty="0">
                <a:solidFill>
                  <a:srgbClr val="FF6600"/>
                </a:solidFill>
                <a:latin typeface="Calibri" panose="020F0502020204030204" pitchFamily="34" charset="0"/>
              </a:rPr>
              <a:t>0,</a:t>
            </a:r>
            <a:r>
              <a:rPr lang="it-IT" sz="1200" dirty="0">
                <a:solidFill>
                  <a:srgbClr val="FF6600"/>
                </a:solidFill>
                <a:latin typeface="Calibri" panose="020F0502020204030204" pitchFamily="34" charset="0"/>
              </a:rPr>
              <a:t>2%</a:t>
            </a:r>
            <a:endParaRPr lang="it-IT" sz="1600" dirty="0">
              <a:solidFill>
                <a:srgbClr val="FF6600"/>
              </a:solidFill>
              <a:latin typeface="Calibri" panose="020F0502020204030204" pitchFamily="34" charset="0"/>
            </a:endParaRPr>
          </a:p>
        </p:txBody>
      </p:sp>
      <p:sp>
        <p:nvSpPr>
          <p:cNvPr id="104" name="CasellaDiTesto 44"/>
          <p:cNvSpPr txBox="1">
            <a:spLocks noChangeArrowheads="1"/>
          </p:cNvSpPr>
          <p:nvPr/>
        </p:nvSpPr>
        <p:spPr bwMode="auto">
          <a:xfrm>
            <a:off x="1196298" y="5828094"/>
            <a:ext cx="5100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dirty="0">
                <a:latin typeface="Calibri" panose="020F0502020204030204" pitchFamily="34" charset="0"/>
              </a:rPr>
              <a:t>Altri</a:t>
            </a:r>
          </a:p>
        </p:txBody>
      </p:sp>
      <p:sp>
        <p:nvSpPr>
          <p:cNvPr id="106" name="CasellaDiTesto 70"/>
          <p:cNvSpPr txBox="1">
            <a:spLocks noChangeArrowheads="1"/>
          </p:cNvSpPr>
          <p:nvPr/>
        </p:nvSpPr>
        <p:spPr bwMode="auto">
          <a:xfrm flipH="1">
            <a:off x="5482530" y="5812219"/>
            <a:ext cx="674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dirty="0">
                <a:solidFill>
                  <a:schemeClr val="bg1">
                    <a:lumMod val="50000"/>
                  </a:schemeClr>
                </a:solidFill>
                <a:latin typeface="Calibri" panose="020F0502020204030204" pitchFamily="34" charset="0"/>
              </a:rPr>
              <a:t>1,</a:t>
            </a:r>
            <a:r>
              <a:rPr lang="it-IT" sz="1200" b="0" dirty="0">
                <a:solidFill>
                  <a:schemeClr val="bg1">
                    <a:lumMod val="50000"/>
                  </a:schemeClr>
                </a:solidFill>
                <a:latin typeface="Calibri" panose="020F0502020204030204" pitchFamily="34" charset="0"/>
              </a:rPr>
              <a:t>2%</a:t>
            </a:r>
            <a:endParaRPr lang="it-IT" sz="1600" b="0" dirty="0">
              <a:solidFill>
                <a:schemeClr val="bg1">
                  <a:lumMod val="50000"/>
                </a:schemeClr>
              </a:solidFill>
              <a:latin typeface="Calibri" panose="020F0502020204030204" pitchFamily="34" charset="0"/>
            </a:endParaRPr>
          </a:p>
        </p:txBody>
      </p:sp>
      <p:sp>
        <p:nvSpPr>
          <p:cNvPr id="107" name="CasellaDiTesto 62"/>
          <p:cNvSpPr txBox="1">
            <a:spLocks noChangeArrowheads="1"/>
          </p:cNvSpPr>
          <p:nvPr/>
        </p:nvSpPr>
        <p:spPr bwMode="auto">
          <a:xfrm>
            <a:off x="7287085" y="5812219"/>
            <a:ext cx="529311"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dirty="0">
                <a:latin typeface="Calibri" panose="020F0502020204030204" pitchFamily="34" charset="0"/>
              </a:rPr>
              <a:t>3,</a:t>
            </a:r>
            <a:r>
              <a:rPr lang="it-IT" sz="1200" b="0" dirty="0">
                <a:latin typeface="Calibri" panose="020F0502020204030204" pitchFamily="34" charset="0"/>
              </a:rPr>
              <a:t>5%</a:t>
            </a:r>
            <a:endParaRPr lang="it-IT" sz="1600" b="0" dirty="0">
              <a:latin typeface="Calibri" panose="020F0502020204030204" pitchFamily="34" charset="0"/>
            </a:endParaRPr>
          </a:p>
        </p:txBody>
      </p:sp>
      <p:sp>
        <p:nvSpPr>
          <p:cNvPr id="108" name="CasellaDiTesto 62"/>
          <p:cNvSpPr txBox="1">
            <a:spLocks noChangeArrowheads="1"/>
          </p:cNvSpPr>
          <p:nvPr/>
        </p:nvSpPr>
        <p:spPr bwMode="auto">
          <a:xfrm>
            <a:off x="3747216" y="5812219"/>
            <a:ext cx="532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dirty="0">
                <a:solidFill>
                  <a:srgbClr val="FF6600"/>
                </a:solidFill>
                <a:latin typeface="Calibri" panose="020F0502020204030204" pitchFamily="34" charset="0"/>
              </a:rPr>
              <a:t>0,</a:t>
            </a:r>
            <a:r>
              <a:rPr lang="it-IT" sz="1200" dirty="0">
                <a:solidFill>
                  <a:srgbClr val="FF6600"/>
                </a:solidFill>
                <a:latin typeface="Calibri" panose="020F0502020204030204" pitchFamily="34" charset="0"/>
              </a:rPr>
              <a:t>4%</a:t>
            </a:r>
            <a:endParaRPr lang="it-IT" sz="1600" dirty="0">
              <a:solidFill>
                <a:srgbClr val="FF6600"/>
              </a:solidFill>
              <a:latin typeface="Calibri" panose="020F0502020204030204" pitchFamily="34" charset="0"/>
            </a:endParaRPr>
          </a:p>
        </p:txBody>
      </p:sp>
      <p:sp>
        <p:nvSpPr>
          <p:cNvPr id="109" name="CasellaDiTesto 38"/>
          <p:cNvSpPr txBox="1">
            <a:spLocks noChangeArrowheads="1"/>
          </p:cNvSpPr>
          <p:nvPr/>
        </p:nvSpPr>
        <p:spPr bwMode="auto">
          <a:xfrm>
            <a:off x="1196298" y="2236244"/>
            <a:ext cx="17202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dirty="0">
                <a:latin typeface="Calibri" panose="020F0502020204030204" pitchFamily="34" charset="0"/>
              </a:rPr>
              <a:t>Alternativa Popolare</a:t>
            </a:r>
          </a:p>
        </p:txBody>
      </p:sp>
      <p:sp>
        <p:nvSpPr>
          <p:cNvPr id="110" name="CasellaDiTesto 49"/>
          <p:cNvSpPr txBox="1">
            <a:spLocks noChangeArrowheads="1"/>
          </p:cNvSpPr>
          <p:nvPr/>
        </p:nvSpPr>
        <p:spPr bwMode="auto">
          <a:xfrm>
            <a:off x="5297138" y="2221162"/>
            <a:ext cx="1045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dirty="0">
                <a:solidFill>
                  <a:schemeClr val="bg1">
                    <a:lumMod val="50000"/>
                  </a:schemeClr>
                </a:solidFill>
                <a:latin typeface="Calibri" panose="020F0502020204030204" pitchFamily="34" charset="0"/>
              </a:rPr>
              <a:t>3,</a:t>
            </a:r>
            <a:r>
              <a:rPr lang="it-IT" sz="1200" b="0" dirty="0">
                <a:solidFill>
                  <a:schemeClr val="bg1">
                    <a:lumMod val="50000"/>
                  </a:schemeClr>
                </a:solidFill>
                <a:latin typeface="Calibri" panose="020F0502020204030204" pitchFamily="34" charset="0"/>
              </a:rPr>
              <a:t>1% * </a:t>
            </a:r>
            <a:r>
              <a:rPr lang="it-IT" sz="1200" b="0" i="1" dirty="0">
                <a:solidFill>
                  <a:schemeClr val="bg1">
                    <a:lumMod val="50000"/>
                  </a:schemeClr>
                </a:solidFill>
                <a:latin typeface="Calibri" panose="020F0502020204030204" pitchFamily="34" charset="0"/>
              </a:rPr>
              <a:t>(NCD)</a:t>
            </a:r>
            <a:endParaRPr lang="it-IT" sz="1600" b="0" i="1" dirty="0">
              <a:solidFill>
                <a:schemeClr val="bg1">
                  <a:lumMod val="50000"/>
                </a:schemeClr>
              </a:solidFill>
              <a:latin typeface="Calibri" panose="020F0502020204030204" pitchFamily="34" charset="0"/>
            </a:endParaRPr>
          </a:p>
        </p:txBody>
      </p:sp>
      <p:sp>
        <p:nvSpPr>
          <p:cNvPr id="111" name="CasellaDiTesto 50"/>
          <p:cNvSpPr txBox="1">
            <a:spLocks noChangeArrowheads="1"/>
          </p:cNvSpPr>
          <p:nvPr/>
        </p:nvSpPr>
        <p:spPr bwMode="auto">
          <a:xfrm>
            <a:off x="7287084" y="2221162"/>
            <a:ext cx="529311"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dirty="0">
                <a:latin typeface="Calibri" panose="020F0502020204030204" pitchFamily="34" charset="0"/>
              </a:rPr>
              <a:t>2,</a:t>
            </a:r>
            <a:r>
              <a:rPr lang="it-IT" sz="1200" b="0" dirty="0">
                <a:latin typeface="Calibri" panose="020F0502020204030204" pitchFamily="34" charset="0"/>
              </a:rPr>
              <a:t>0%</a:t>
            </a:r>
            <a:endParaRPr lang="it-IT" sz="1600" b="0" dirty="0">
              <a:latin typeface="Calibri" panose="020F0502020204030204" pitchFamily="34" charset="0"/>
            </a:endParaRPr>
          </a:p>
        </p:txBody>
      </p:sp>
      <p:sp>
        <p:nvSpPr>
          <p:cNvPr id="112" name="CasellaDiTesto 50"/>
          <p:cNvSpPr txBox="1">
            <a:spLocks noChangeArrowheads="1"/>
          </p:cNvSpPr>
          <p:nvPr/>
        </p:nvSpPr>
        <p:spPr bwMode="auto">
          <a:xfrm>
            <a:off x="3747215" y="2221162"/>
            <a:ext cx="532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dirty="0">
                <a:solidFill>
                  <a:srgbClr val="FF6600"/>
                </a:solidFill>
                <a:latin typeface="Calibri" panose="020F0502020204030204" pitchFamily="34" charset="0"/>
              </a:rPr>
              <a:t>2,</a:t>
            </a:r>
            <a:r>
              <a:rPr lang="it-IT" sz="1200" dirty="0">
                <a:solidFill>
                  <a:srgbClr val="FF6600"/>
                </a:solidFill>
                <a:latin typeface="Calibri" panose="020F0502020204030204" pitchFamily="34" charset="0"/>
              </a:rPr>
              <a:t>8%</a:t>
            </a:r>
            <a:endParaRPr lang="it-IT" sz="1600" dirty="0">
              <a:solidFill>
                <a:srgbClr val="FF6600"/>
              </a:solidFill>
              <a:latin typeface="Calibri" panose="020F0502020204030204" pitchFamily="34" charset="0"/>
            </a:endParaRPr>
          </a:p>
        </p:txBody>
      </p:sp>
      <p:sp>
        <p:nvSpPr>
          <p:cNvPr id="116" name="CasellaDiTesto 78"/>
          <p:cNvSpPr txBox="1">
            <a:spLocks noChangeArrowheads="1"/>
          </p:cNvSpPr>
          <p:nvPr/>
        </p:nvSpPr>
        <p:spPr bwMode="auto">
          <a:xfrm flipH="1">
            <a:off x="5406329" y="6280710"/>
            <a:ext cx="827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dirty="0">
                <a:solidFill>
                  <a:schemeClr val="bg1">
                    <a:lumMod val="50000"/>
                  </a:schemeClr>
                </a:solidFill>
                <a:latin typeface="Calibri" panose="020F0502020204030204" pitchFamily="34" charset="0"/>
              </a:rPr>
              <a:t>61,</a:t>
            </a:r>
            <a:r>
              <a:rPr lang="it-IT" sz="1200" b="0" dirty="0">
                <a:solidFill>
                  <a:schemeClr val="bg1">
                    <a:lumMod val="50000"/>
                  </a:schemeClr>
                </a:solidFill>
                <a:latin typeface="Calibri" panose="020F0502020204030204" pitchFamily="34" charset="0"/>
              </a:rPr>
              <a:t>0%</a:t>
            </a:r>
            <a:endParaRPr lang="it-IT" sz="1600" b="0" dirty="0">
              <a:solidFill>
                <a:schemeClr val="bg1">
                  <a:lumMod val="50000"/>
                </a:schemeClr>
              </a:solidFill>
              <a:latin typeface="Calibri" panose="020F0502020204030204" pitchFamily="34" charset="0"/>
            </a:endParaRPr>
          </a:p>
        </p:txBody>
      </p:sp>
      <p:cxnSp>
        <p:nvCxnSpPr>
          <p:cNvPr id="117" name="Connettore 1 76"/>
          <p:cNvCxnSpPr/>
          <p:nvPr/>
        </p:nvCxnSpPr>
        <p:spPr bwMode="auto">
          <a:xfrm flipV="1">
            <a:off x="352425" y="6217210"/>
            <a:ext cx="8540750" cy="0"/>
          </a:xfrm>
          <a:prstGeom prst="line">
            <a:avLst/>
          </a:prstGeom>
          <a:noFill/>
          <a:ln w="38100" cap="flat" cmpd="sng" algn="ctr">
            <a:solidFill>
              <a:schemeClr val="bg1">
                <a:lumMod val="50000"/>
                <a:alpha val="40000"/>
              </a:schemeClr>
            </a:solidFill>
            <a:prstDash val="solid"/>
            <a:round/>
            <a:headEnd type="none" w="med" len="med"/>
            <a:tailEnd type="none" w="med" len="med"/>
          </a:ln>
          <a:effectLst/>
        </p:spPr>
      </p:cxnSp>
      <p:sp>
        <p:nvSpPr>
          <p:cNvPr id="118" name="CasellaDiTesto 77"/>
          <p:cNvSpPr txBox="1">
            <a:spLocks noChangeArrowheads="1"/>
          </p:cNvSpPr>
          <p:nvPr/>
        </p:nvSpPr>
        <p:spPr bwMode="auto">
          <a:xfrm>
            <a:off x="7234989" y="6280710"/>
            <a:ext cx="633507"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dirty="0">
                <a:latin typeface="Calibri" panose="020F0502020204030204" pitchFamily="34" charset="0"/>
              </a:rPr>
              <a:t>61,</a:t>
            </a:r>
            <a:r>
              <a:rPr lang="it-IT" sz="1200" b="0" dirty="0">
                <a:latin typeface="Calibri" panose="020F0502020204030204" pitchFamily="34" charset="0"/>
              </a:rPr>
              <a:t>8%</a:t>
            </a:r>
            <a:endParaRPr lang="it-IT" sz="1600" b="0" dirty="0">
              <a:latin typeface="Calibri" panose="020F0502020204030204" pitchFamily="34" charset="0"/>
            </a:endParaRPr>
          </a:p>
        </p:txBody>
      </p:sp>
      <p:sp>
        <p:nvSpPr>
          <p:cNvPr id="119" name="CasellaDiTesto 76"/>
          <p:cNvSpPr txBox="1">
            <a:spLocks noChangeArrowheads="1"/>
          </p:cNvSpPr>
          <p:nvPr/>
        </p:nvSpPr>
        <p:spPr bwMode="auto">
          <a:xfrm>
            <a:off x="1196297" y="6293184"/>
            <a:ext cx="1255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dirty="0">
                <a:latin typeface="Calibri" panose="020F0502020204030204" pitchFamily="34" charset="0"/>
              </a:rPr>
              <a:t>Affluenza</a:t>
            </a:r>
          </a:p>
        </p:txBody>
      </p:sp>
      <p:sp>
        <p:nvSpPr>
          <p:cNvPr id="120" name="CasellaDiTesto 77"/>
          <p:cNvSpPr txBox="1">
            <a:spLocks noChangeArrowheads="1"/>
          </p:cNvSpPr>
          <p:nvPr/>
        </p:nvSpPr>
        <p:spPr bwMode="auto">
          <a:xfrm>
            <a:off x="3695116" y="6277101"/>
            <a:ext cx="636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dirty="0">
                <a:solidFill>
                  <a:srgbClr val="FF6600"/>
                </a:solidFill>
                <a:latin typeface="Calibri" panose="020F0502020204030204" pitchFamily="34" charset="0"/>
              </a:rPr>
              <a:t>62,</a:t>
            </a:r>
            <a:r>
              <a:rPr lang="it-IT" sz="1200" dirty="0">
                <a:solidFill>
                  <a:srgbClr val="FF6600"/>
                </a:solidFill>
                <a:latin typeface="Calibri" panose="020F0502020204030204" pitchFamily="34" charset="0"/>
              </a:rPr>
              <a:t>4%</a:t>
            </a:r>
            <a:endParaRPr lang="it-IT" sz="1600" dirty="0">
              <a:solidFill>
                <a:srgbClr val="FF6600"/>
              </a:solidFill>
              <a:latin typeface="Calibri" panose="020F0502020204030204" pitchFamily="34" charset="0"/>
            </a:endParaRPr>
          </a:p>
        </p:txBody>
      </p:sp>
      <p:sp>
        <p:nvSpPr>
          <p:cNvPr id="121" name="CasellaDiTesto 35"/>
          <p:cNvSpPr txBox="1">
            <a:spLocks noChangeArrowheads="1"/>
          </p:cNvSpPr>
          <p:nvPr/>
        </p:nvSpPr>
        <p:spPr bwMode="auto">
          <a:xfrm>
            <a:off x="1200324" y="2694802"/>
            <a:ext cx="18887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i="1" dirty="0">
                <a:latin typeface="Calibri" panose="020F0502020204030204" pitchFamily="34" charset="0"/>
              </a:rPr>
              <a:t>Totale Area di Governo</a:t>
            </a:r>
          </a:p>
        </p:txBody>
      </p:sp>
      <p:sp>
        <p:nvSpPr>
          <p:cNvPr id="122" name="CasellaDiTesto 33"/>
          <p:cNvSpPr txBox="1">
            <a:spLocks noChangeArrowheads="1"/>
          </p:cNvSpPr>
          <p:nvPr/>
        </p:nvSpPr>
        <p:spPr bwMode="auto">
          <a:xfrm>
            <a:off x="5503121" y="2674347"/>
            <a:ext cx="633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i="1" dirty="0">
                <a:solidFill>
                  <a:schemeClr val="bg1">
                    <a:lumMod val="50000"/>
                  </a:schemeClr>
                </a:solidFill>
                <a:latin typeface="Calibri" panose="020F0502020204030204" pitchFamily="34" charset="0"/>
              </a:rPr>
              <a:t>29,</a:t>
            </a:r>
            <a:r>
              <a:rPr lang="it-IT" sz="1200" b="0" i="1" dirty="0">
                <a:solidFill>
                  <a:schemeClr val="bg1">
                    <a:lumMod val="50000"/>
                  </a:schemeClr>
                </a:solidFill>
                <a:latin typeface="Calibri" panose="020F0502020204030204" pitchFamily="34" charset="0"/>
              </a:rPr>
              <a:t>0%</a:t>
            </a:r>
            <a:endParaRPr lang="it-IT" sz="1600" b="0" i="1" dirty="0">
              <a:solidFill>
                <a:schemeClr val="bg1">
                  <a:lumMod val="50000"/>
                </a:schemeClr>
              </a:solidFill>
              <a:latin typeface="Calibri" panose="020F0502020204030204" pitchFamily="34" charset="0"/>
            </a:endParaRPr>
          </a:p>
        </p:txBody>
      </p:sp>
      <p:sp>
        <p:nvSpPr>
          <p:cNvPr id="123" name="CasellaDiTesto 34"/>
          <p:cNvSpPr txBox="1">
            <a:spLocks noChangeArrowheads="1"/>
          </p:cNvSpPr>
          <p:nvPr/>
        </p:nvSpPr>
        <p:spPr bwMode="auto">
          <a:xfrm>
            <a:off x="7239013" y="2674347"/>
            <a:ext cx="633507"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i="1" dirty="0">
                <a:latin typeface="Calibri" panose="020F0502020204030204" pitchFamily="34" charset="0"/>
              </a:rPr>
              <a:t>31,</a:t>
            </a:r>
            <a:r>
              <a:rPr lang="it-IT" sz="1200" b="0" i="1" dirty="0">
                <a:latin typeface="Calibri" panose="020F0502020204030204" pitchFamily="34" charset="0"/>
              </a:rPr>
              <a:t>3%</a:t>
            </a:r>
          </a:p>
        </p:txBody>
      </p:sp>
      <p:sp>
        <p:nvSpPr>
          <p:cNvPr id="124" name="CasellaDiTesto 34"/>
          <p:cNvSpPr txBox="1">
            <a:spLocks noChangeArrowheads="1"/>
          </p:cNvSpPr>
          <p:nvPr/>
        </p:nvSpPr>
        <p:spPr bwMode="auto">
          <a:xfrm>
            <a:off x="3695117" y="2679512"/>
            <a:ext cx="636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i="1" dirty="0">
                <a:solidFill>
                  <a:srgbClr val="FF6600"/>
                </a:solidFill>
                <a:latin typeface="Calibri" panose="020F0502020204030204" pitchFamily="34" charset="0"/>
              </a:rPr>
              <a:t>28,</a:t>
            </a:r>
            <a:r>
              <a:rPr lang="it-IT" sz="1200" i="1" dirty="0">
                <a:solidFill>
                  <a:srgbClr val="FF6600"/>
                </a:solidFill>
                <a:latin typeface="Calibri" panose="020F0502020204030204" pitchFamily="34" charset="0"/>
              </a:rPr>
              <a:t>3%</a:t>
            </a:r>
            <a:endParaRPr lang="it-IT" sz="1600" i="1" dirty="0">
              <a:solidFill>
                <a:srgbClr val="FF6600"/>
              </a:solidFill>
              <a:latin typeface="Calibri" panose="020F0502020204030204" pitchFamily="34" charset="0"/>
            </a:endParaRPr>
          </a:p>
        </p:txBody>
      </p:sp>
      <p:cxnSp>
        <p:nvCxnSpPr>
          <p:cNvPr id="125" name="Connettore diritto 124"/>
          <p:cNvCxnSpPr/>
          <p:nvPr/>
        </p:nvCxnSpPr>
        <p:spPr bwMode="auto">
          <a:xfrm>
            <a:off x="467544" y="3038301"/>
            <a:ext cx="8136737" cy="0"/>
          </a:xfrm>
          <a:prstGeom prst="line">
            <a:avLst/>
          </a:prstGeom>
          <a:noFill/>
          <a:ln w="12700" cap="flat" cmpd="sng" algn="ctr">
            <a:solidFill>
              <a:schemeClr val="tx1"/>
            </a:solidFill>
            <a:prstDash val="solid"/>
            <a:round/>
            <a:headEnd type="none" w="med" len="med"/>
            <a:tailEnd type="none" w="med" len="med"/>
          </a:ln>
          <a:effectLst/>
        </p:spPr>
      </p:cxnSp>
      <p:cxnSp>
        <p:nvCxnSpPr>
          <p:cNvPr id="126" name="Connettore diritto 125"/>
          <p:cNvCxnSpPr/>
          <p:nvPr/>
        </p:nvCxnSpPr>
        <p:spPr bwMode="auto">
          <a:xfrm>
            <a:off x="467544" y="2648947"/>
            <a:ext cx="8136737" cy="0"/>
          </a:xfrm>
          <a:prstGeom prst="line">
            <a:avLst/>
          </a:prstGeom>
          <a:noFill/>
          <a:ln w="12700" cap="flat" cmpd="sng" algn="ctr">
            <a:solidFill>
              <a:schemeClr val="tx1"/>
            </a:solidFill>
            <a:prstDash val="solid"/>
            <a:round/>
            <a:headEnd type="none" w="med" len="med"/>
            <a:tailEnd type="none" w="med" len="med"/>
          </a:ln>
          <a:effectLst/>
        </p:spPr>
      </p:cxnSp>
      <p:pic>
        <p:nvPicPr>
          <p:cNvPr id="84" name="Picture 6" descr="Risultati immagini per logo articolo 1 mdp logo">
            <a:extLst>
              <a:ext uri="{FF2B5EF4-FFF2-40B4-BE49-F238E27FC236}">
                <a16:creationId xmlns:a16="http://schemas.microsoft.com/office/drawing/2014/main" xmlns="" id="{BA112B01-27E5-4111-AB29-1606FAA65C1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060" y="4534511"/>
            <a:ext cx="634076" cy="359310"/>
          </a:xfrm>
          <a:prstGeom prst="rect">
            <a:avLst/>
          </a:prstGeom>
          <a:noFill/>
          <a:extLst>
            <a:ext uri="{909E8E84-426E-40DD-AFC4-6F175D3DCCD1}">
              <a14:hiddenFill xmlns:a14="http://schemas.microsoft.com/office/drawing/2010/main">
                <a:solidFill>
                  <a:srgbClr val="FFFFFF"/>
                </a:solidFill>
              </a14:hiddenFill>
            </a:ext>
          </a:extLst>
        </p:spPr>
      </p:pic>
      <p:sp>
        <p:nvSpPr>
          <p:cNvPr id="87" name="CasellaDiTesto 36">
            <a:extLst>
              <a:ext uri="{FF2B5EF4-FFF2-40B4-BE49-F238E27FC236}">
                <a16:creationId xmlns:a16="http://schemas.microsoft.com/office/drawing/2014/main" xmlns="" id="{06D379A5-E378-4F4C-BDAF-9E7D67926B7C}"/>
              </a:ext>
            </a:extLst>
          </p:cNvPr>
          <p:cNvSpPr txBox="1">
            <a:spLocks noChangeArrowheads="1"/>
          </p:cNvSpPr>
          <p:nvPr/>
        </p:nvSpPr>
        <p:spPr bwMode="auto">
          <a:xfrm>
            <a:off x="1195321" y="4544846"/>
            <a:ext cx="10711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dirty="0">
                <a:latin typeface="Calibri" panose="020F0502020204030204" pitchFamily="34" charset="0"/>
              </a:rPr>
              <a:t>Art 1 – </a:t>
            </a:r>
            <a:r>
              <a:rPr lang="it-IT" sz="1400" b="1" dirty="0" err="1">
                <a:latin typeface="Calibri" panose="020F0502020204030204" pitchFamily="34" charset="0"/>
              </a:rPr>
              <a:t>Mdp</a:t>
            </a:r>
            <a:endParaRPr lang="it-IT" sz="1400" b="1" dirty="0">
              <a:latin typeface="Calibri" panose="020F0502020204030204" pitchFamily="34" charset="0"/>
            </a:endParaRPr>
          </a:p>
        </p:txBody>
      </p:sp>
      <p:sp>
        <p:nvSpPr>
          <p:cNvPr id="88" name="CasellaDiTesto 45">
            <a:extLst>
              <a:ext uri="{FF2B5EF4-FFF2-40B4-BE49-F238E27FC236}">
                <a16:creationId xmlns:a16="http://schemas.microsoft.com/office/drawing/2014/main" xmlns="" id="{28257763-1824-475B-9739-EACE989B5D14}"/>
              </a:ext>
            </a:extLst>
          </p:cNvPr>
          <p:cNvSpPr txBox="1">
            <a:spLocks noChangeArrowheads="1"/>
          </p:cNvSpPr>
          <p:nvPr/>
        </p:nvSpPr>
        <p:spPr bwMode="auto">
          <a:xfrm>
            <a:off x="5619163" y="4528971"/>
            <a:ext cx="3994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b="0" dirty="0" err="1">
                <a:solidFill>
                  <a:schemeClr val="bg1">
                    <a:lumMod val="50000"/>
                  </a:schemeClr>
                </a:solidFill>
                <a:latin typeface="Calibri" panose="020F0502020204030204" pitchFamily="34" charset="0"/>
              </a:rPr>
              <a:t>nd</a:t>
            </a:r>
            <a:endParaRPr lang="it-IT" sz="1600" b="0" dirty="0">
              <a:solidFill>
                <a:schemeClr val="bg1">
                  <a:lumMod val="50000"/>
                </a:schemeClr>
              </a:solidFill>
              <a:latin typeface="Calibri" panose="020F0502020204030204" pitchFamily="34" charset="0"/>
            </a:endParaRPr>
          </a:p>
        </p:txBody>
      </p:sp>
      <p:sp>
        <p:nvSpPr>
          <p:cNvPr id="89" name="CasellaDiTesto 46">
            <a:extLst>
              <a:ext uri="{FF2B5EF4-FFF2-40B4-BE49-F238E27FC236}">
                <a16:creationId xmlns:a16="http://schemas.microsoft.com/office/drawing/2014/main" xmlns="" id="{E327CB2C-7649-4984-8AEC-998B5F0ED299}"/>
              </a:ext>
            </a:extLst>
          </p:cNvPr>
          <p:cNvSpPr txBox="1">
            <a:spLocks noChangeArrowheads="1"/>
          </p:cNvSpPr>
          <p:nvPr/>
        </p:nvSpPr>
        <p:spPr bwMode="auto">
          <a:xfrm>
            <a:off x="7284000" y="4528971"/>
            <a:ext cx="529311" cy="338554"/>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600" b="0" dirty="0">
                <a:latin typeface="Calibri" panose="020F0502020204030204" pitchFamily="34" charset="0"/>
              </a:rPr>
              <a:t>2,</a:t>
            </a:r>
            <a:r>
              <a:rPr lang="it-IT" sz="1200" b="0" dirty="0">
                <a:latin typeface="Calibri" panose="020F0502020204030204" pitchFamily="34" charset="0"/>
              </a:rPr>
              <a:t>3%</a:t>
            </a:r>
            <a:endParaRPr lang="it-IT" sz="1600" b="0" dirty="0">
              <a:latin typeface="Calibri" panose="020F0502020204030204" pitchFamily="34" charset="0"/>
            </a:endParaRPr>
          </a:p>
        </p:txBody>
      </p:sp>
      <p:sp>
        <p:nvSpPr>
          <p:cNvPr id="105" name="CasellaDiTesto 46">
            <a:extLst>
              <a:ext uri="{FF2B5EF4-FFF2-40B4-BE49-F238E27FC236}">
                <a16:creationId xmlns:a16="http://schemas.microsoft.com/office/drawing/2014/main" xmlns="" id="{D7588FD2-8219-4A60-AABC-9ADDB220B225}"/>
              </a:ext>
            </a:extLst>
          </p:cNvPr>
          <p:cNvSpPr txBox="1">
            <a:spLocks noChangeArrowheads="1"/>
          </p:cNvSpPr>
          <p:nvPr/>
        </p:nvSpPr>
        <p:spPr bwMode="auto">
          <a:xfrm>
            <a:off x="3746237" y="4528971"/>
            <a:ext cx="532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600" dirty="0">
                <a:solidFill>
                  <a:srgbClr val="FF6600"/>
                </a:solidFill>
                <a:latin typeface="Calibri" panose="020F0502020204030204" pitchFamily="34" charset="0"/>
              </a:rPr>
              <a:t>1,</a:t>
            </a:r>
            <a:r>
              <a:rPr lang="it-IT" sz="1200" dirty="0">
                <a:solidFill>
                  <a:srgbClr val="FF6600"/>
                </a:solidFill>
                <a:latin typeface="Calibri" panose="020F0502020204030204" pitchFamily="34" charset="0"/>
              </a:rPr>
              <a:t>1%</a:t>
            </a:r>
            <a:endParaRPr lang="it-IT" sz="1600" dirty="0">
              <a:solidFill>
                <a:srgbClr val="FF6600"/>
              </a:solidFill>
              <a:latin typeface="Calibri" panose="020F0502020204030204" pitchFamily="34" charset="0"/>
            </a:endParaRPr>
          </a:p>
        </p:txBody>
      </p:sp>
    </p:spTree>
    <p:extLst>
      <p:ext uri="{BB962C8B-B14F-4D97-AF65-F5344CB8AC3E}">
        <p14:creationId xmlns:p14="http://schemas.microsoft.com/office/powerpoint/2010/main" val="560190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a:blip r:embed="rId2"/>
          <a:stretch>
            <a:fillRect/>
          </a:stretch>
        </p:blipFill>
        <p:spPr>
          <a:xfrm>
            <a:off x="410013" y="2499754"/>
            <a:ext cx="616888" cy="513599"/>
          </a:xfrm>
          <a:prstGeom prst="rect">
            <a:avLst/>
          </a:prstGeom>
        </p:spPr>
      </p:pic>
      <p:sp>
        <p:nvSpPr>
          <p:cNvPr id="105" name="CasellaDiTesto 48"/>
          <p:cNvSpPr txBox="1">
            <a:spLocks noChangeArrowheads="1"/>
          </p:cNvSpPr>
          <p:nvPr/>
        </p:nvSpPr>
        <p:spPr bwMode="auto">
          <a:xfrm>
            <a:off x="1060614" y="2571887"/>
            <a:ext cx="2108782" cy="369332"/>
          </a:xfrm>
          <a:prstGeom prst="rect">
            <a:avLst/>
          </a:prstGeom>
          <a:noFill/>
          <a:ln w="9525">
            <a:noFill/>
            <a:miter lim="800000"/>
            <a:headEnd/>
            <a:tailEnd/>
          </a:ln>
        </p:spPr>
        <p:txBody>
          <a:bodyPr wrap="none">
            <a:spAutoFit/>
          </a:bodyPr>
          <a:lstStyle/>
          <a:p>
            <a:r>
              <a:rPr lang="it-IT" sz="1800" b="0" dirty="0">
                <a:latin typeface="Calibri" panose="020F0502020204030204" pitchFamily="34" charset="0"/>
              </a:rPr>
              <a:t>Giorgia Meloni (FDI)</a:t>
            </a:r>
          </a:p>
        </p:txBody>
      </p:sp>
      <p:sp>
        <p:nvSpPr>
          <p:cNvPr id="118" name="CasellaDiTesto 117"/>
          <p:cNvSpPr txBox="1">
            <a:spLocks noChangeArrowheads="1"/>
          </p:cNvSpPr>
          <p:nvPr/>
        </p:nvSpPr>
        <p:spPr bwMode="auto">
          <a:xfrm>
            <a:off x="4938726" y="2556498"/>
            <a:ext cx="732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dirty="0">
                <a:latin typeface="Calibri" panose="020F0502020204030204" pitchFamily="34" charset="0"/>
              </a:rPr>
              <a:t>28,</a:t>
            </a:r>
            <a:r>
              <a:rPr lang="it-IT" sz="1400" dirty="0">
                <a:latin typeface="Calibri" panose="020F0502020204030204" pitchFamily="34" charset="0"/>
              </a:rPr>
              <a:t>2%</a:t>
            </a:r>
            <a:endParaRPr lang="it-IT" sz="2000" dirty="0">
              <a:latin typeface="Calibri" panose="020F0502020204030204" pitchFamily="34" charset="0"/>
            </a:endParaRPr>
          </a:p>
        </p:txBody>
      </p:sp>
      <p:sp>
        <p:nvSpPr>
          <p:cNvPr id="119" name="CasellaDiTesto 118"/>
          <p:cNvSpPr txBox="1">
            <a:spLocks noChangeArrowheads="1"/>
          </p:cNvSpPr>
          <p:nvPr/>
        </p:nvSpPr>
        <p:spPr bwMode="auto">
          <a:xfrm>
            <a:off x="6732523" y="2556498"/>
            <a:ext cx="728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a:solidFill>
                  <a:schemeClr val="bg1">
                    <a:lumMod val="50000"/>
                  </a:schemeClr>
                </a:solidFill>
                <a:latin typeface="Calibri" panose="020F0502020204030204" pitchFamily="34" charset="0"/>
              </a:rPr>
              <a:t>28,</a:t>
            </a:r>
            <a:r>
              <a:rPr lang="it-IT" sz="1400" b="0" i="1" dirty="0">
                <a:solidFill>
                  <a:schemeClr val="bg1">
                    <a:lumMod val="50000"/>
                  </a:schemeClr>
                </a:solidFill>
                <a:latin typeface="Calibri" panose="020F0502020204030204" pitchFamily="34" charset="0"/>
              </a:rPr>
              <a:t>3%</a:t>
            </a:r>
            <a:endParaRPr lang="it-IT" sz="2000" b="0" i="1" dirty="0">
              <a:solidFill>
                <a:schemeClr val="bg1">
                  <a:lumMod val="50000"/>
                </a:schemeClr>
              </a:solidFill>
              <a:latin typeface="Calibri" panose="020F0502020204030204" pitchFamily="34" charset="0"/>
            </a:endParaRPr>
          </a:p>
        </p:txBody>
      </p:sp>
      <p:sp>
        <p:nvSpPr>
          <p:cNvPr id="70" name="CasellaDiTesto 58"/>
          <p:cNvSpPr txBox="1">
            <a:spLocks noChangeArrowheads="1"/>
          </p:cNvSpPr>
          <p:nvPr/>
        </p:nvSpPr>
        <p:spPr bwMode="auto">
          <a:xfrm>
            <a:off x="1060614" y="2112435"/>
            <a:ext cx="2674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800" b="0" dirty="0">
                <a:latin typeface="Calibri" panose="020F0502020204030204" pitchFamily="34" charset="0"/>
              </a:rPr>
              <a:t>Matteo Salvini (Lega Nord)</a:t>
            </a:r>
          </a:p>
        </p:txBody>
      </p:sp>
      <p:pic>
        <p:nvPicPr>
          <p:cNvPr id="12" name="Immagine 11"/>
          <p:cNvPicPr>
            <a:picLocks noChangeAspect="1"/>
          </p:cNvPicPr>
          <p:nvPr/>
        </p:nvPicPr>
        <p:blipFill>
          <a:blip r:embed="rId3"/>
          <a:stretch>
            <a:fillRect/>
          </a:stretch>
        </p:blipFill>
        <p:spPr>
          <a:xfrm>
            <a:off x="410013" y="2040302"/>
            <a:ext cx="616888" cy="513599"/>
          </a:xfrm>
          <a:prstGeom prst="rect">
            <a:avLst/>
          </a:prstGeom>
        </p:spPr>
      </p:pic>
      <p:sp>
        <p:nvSpPr>
          <p:cNvPr id="116" name="CasellaDiTesto 115"/>
          <p:cNvSpPr txBox="1">
            <a:spLocks noChangeArrowheads="1"/>
          </p:cNvSpPr>
          <p:nvPr/>
        </p:nvSpPr>
        <p:spPr bwMode="auto">
          <a:xfrm>
            <a:off x="4938726" y="2097046"/>
            <a:ext cx="732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dirty="0">
                <a:latin typeface="Calibri" panose="020F0502020204030204" pitchFamily="34" charset="0"/>
              </a:rPr>
              <a:t>29,</a:t>
            </a:r>
            <a:r>
              <a:rPr lang="it-IT" sz="1400" dirty="0">
                <a:latin typeface="Calibri" panose="020F0502020204030204" pitchFamily="34" charset="0"/>
              </a:rPr>
              <a:t>0%</a:t>
            </a:r>
            <a:endParaRPr lang="it-IT" sz="2000" dirty="0">
              <a:latin typeface="Calibri" panose="020F0502020204030204" pitchFamily="34" charset="0"/>
            </a:endParaRPr>
          </a:p>
        </p:txBody>
      </p:sp>
      <p:sp>
        <p:nvSpPr>
          <p:cNvPr id="117" name="CasellaDiTesto 116"/>
          <p:cNvSpPr txBox="1">
            <a:spLocks noChangeArrowheads="1"/>
          </p:cNvSpPr>
          <p:nvPr/>
        </p:nvSpPr>
        <p:spPr bwMode="auto">
          <a:xfrm>
            <a:off x="6732523" y="2097046"/>
            <a:ext cx="728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a:solidFill>
                  <a:schemeClr val="bg1">
                    <a:lumMod val="50000"/>
                  </a:schemeClr>
                </a:solidFill>
                <a:latin typeface="Calibri" panose="020F0502020204030204" pitchFamily="34" charset="0"/>
              </a:rPr>
              <a:t>28,</a:t>
            </a:r>
            <a:r>
              <a:rPr lang="it-IT" sz="1400" b="0" i="1" dirty="0">
                <a:solidFill>
                  <a:schemeClr val="bg1">
                    <a:lumMod val="50000"/>
                  </a:schemeClr>
                </a:solidFill>
                <a:latin typeface="Calibri" panose="020F0502020204030204" pitchFamily="34" charset="0"/>
              </a:rPr>
              <a:t>0%</a:t>
            </a:r>
          </a:p>
        </p:txBody>
      </p:sp>
      <p:cxnSp>
        <p:nvCxnSpPr>
          <p:cNvPr id="108" name="Connettore 1 40"/>
          <p:cNvCxnSpPr/>
          <p:nvPr/>
        </p:nvCxnSpPr>
        <p:spPr bwMode="auto">
          <a:xfrm>
            <a:off x="4716016" y="1972201"/>
            <a:ext cx="1178313" cy="0"/>
          </a:xfrm>
          <a:prstGeom prst="line">
            <a:avLst/>
          </a:prstGeom>
          <a:noFill/>
          <a:ln w="12700" cap="flat" cmpd="sng" algn="ctr">
            <a:solidFill>
              <a:schemeClr val="tx1"/>
            </a:solidFill>
            <a:prstDash val="solid"/>
            <a:round/>
            <a:headEnd type="none" w="med" len="med"/>
            <a:tailEnd type="none" w="med" len="med"/>
          </a:ln>
          <a:effectLst/>
        </p:spPr>
      </p:cxnSp>
      <p:cxnSp>
        <p:nvCxnSpPr>
          <p:cNvPr id="109" name="Connettore 1 48"/>
          <p:cNvCxnSpPr/>
          <p:nvPr/>
        </p:nvCxnSpPr>
        <p:spPr bwMode="auto">
          <a:xfrm>
            <a:off x="6507409" y="1972201"/>
            <a:ext cx="1178313" cy="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110" name="CasellaDiTesto 109"/>
          <p:cNvSpPr txBox="1">
            <a:spLocks noChangeArrowheads="1"/>
          </p:cNvSpPr>
          <p:nvPr/>
        </p:nvSpPr>
        <p:spPr bwMode="auto">
          <a:xfrm>
            <a:off x="4747171" y="1562408"/>
            <a:ext cx="11160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1600" dirty="0">
                <a:latin typeface="Calibri" panose="020F0502020204030204" pitchFamily="34" charset="0"/>
              </a:rPr>
              <a:t>luglio 2017</a:t>
            </a:r>
            <a:endParaRPr lang="it-IT" sz="1400" dirty="0">
              <a:latin typeface="Calibri" panose="020F0502020204030204" pitchFamily="34" charset="0"/>
            </a:endParaRPr>
          </a:p>
        </p:txBody>
      </p:sp>
      <p:sp>
        <p:nvSpPr>
          <p:cNvPr id="111" name="CasellaDiTesto 110"/>
          <p:cNvSpPr txBox="1">
            <a:spLocks noChangeArrowheads="1"/>
          </p:cNvSpPr>
          <p:nvPr/>
        </p:nvSpPr>
        <p:spPr bwMode="auto">
          <a:xfrm>
            <a:off x="6511246" y="1562408"/>
            <a:ext cx="11706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1600" b="0" i="1" dirty="0">
                <a:solidFill>
                  <a:schemeClr val="bg1">
                    <a:lumMod val="50000"/>
                  </a:schemeClr>
                </a:solidFill>
                <a:latin typeface="Calibri" panose="020F0502020204030204" pitchFamily="34" charset="0"/>
              </a:rPr>
              <a:t>marzo 2017</a:t>
            </a:r>
            <a:endParaRPr lang="it-IT" sz="1400" b="0" i="1" dirty="0">
              <a:solidFill>
                <a:schemeClr val="bg1">
                  <a:lumMod val="50000"/>
                </a:schemeClr>
              </a:solidFill>
              <a:latin typeface="Calibri" panose="020F0502020204030204" pitchFamily="34" charset="0"/>
            </a:endParaRPr>
          </a:p>
        </p:txBody>
      </p:sp>
      <p:sp>
        <p:nvSpPr>
          <p:cNvPr id="47" name="CasellaDiTesto 46"/>
          <p:cNvSpPr txBox="1">
            <a:spLocks noChangeArrowheads="1"/>
          </p:cNvSpPr>
          <p:nvPr/>
        </p:nvSpPr>
        <p:spPr bwMode="auto">
          <a:xfrm>
            <a:off x="1060614" y="3048539"/>
            <a:ext cx="1886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800" b="0" dirty="0">
                <a:latin typeface="Calibri" panose="020F0502020204030204" pitchFamily="34" charset="0"/>
              </a:rPr>
              <a:t>Matteo Renzi (PD)</a:t>
            </a:r>
          </a:p>
        </p:txBody>
      </p:sp>
      <p:pic>
        <p:nvPicPr>
          <p:cNvPr id="11" name="Immagine 10"/>
          <p:cNvPicPr>
            <a:picLocks noChangeAspect="1"/>
          </p:cNvPicPr>
          <p:nvPr/>
        </p:nvPicPr>
        <p:blipFill>
          <a:blip r:embed="rId4"/>
          <a:stretch>
            <a:fillRect/>
          </a:stretch>
        </p:blipFill>
        <p:spPr>
          <a:xfrm>
            <a:off x="410013" y="2976406"/>
            <a:ext cx="616888" cy="513599"/>
          </a:xfrm>
          <a:prstGeom prst="rect">
            <a:avLst/>
          </a:prstGeom>
        </p:spPr>
      </p:pic>
      <p:sp>
        <p:nvSpPr>
          <p:cNvPr id="112" name="CasellaDiTesto 111"/>
          <p:cNvSpPr txBox="1">
            <a:spLocks noChangeArrowheads="1"/>
          </p:cNvSpPr>
          <p:nvPr/>
        </p:nvSpPr>
        <p:spPr bwMode="auto">
          <a:xfrm>
            <a:off x="4938726" y="3033150"/>
            <a:ext cx="732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dirty="0">
                <a:latin typeface="Calibri" panose="020F0502020204030204" pitchFamily="34" charset="0"/>
              </a:rPr>
              <a:t>26,</a:t>
            </a:r>
            <a:r>
              <a:rPr lang="it-IT" sz="1400" dirty="0">
                <a:latin typeface="Calibri" panose="020F0502020204030204" pitchFamily="34" charset="0"/>
              </a:rPr>
              <a:t>0%</a:t>
            </a:r>
            <a:endParaRPr lang="it-IT" sz="2000" dirty="0">
              <a:latin typeface="Calibri" panose="020F0502020204030204" pitchFamily="34" charset="0"/>
            </a:endParaRPr>
          </a:p>
        </p:txBody>
      </p:sp>
      <p:sp>
        <p:nvSpPr>
          <p:cNvPr id="113" name="CasellaDiTesto 112"/>
          <p:cNvSpPr txBox="1">
            <a:spLocks noChangeArrowheads="1"/>
          </p:cNvSpPr>
          <p:nvPr/>
        </p:nvSpPr>
        <p:spPr bwMode="auto">
          <a:xfrm>
            <a:off x="6732523" y="3033150"/>
            <a:ext cx="728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a:solidFill>
                  <a:schemeClr val="bg1">
                    <a:lumMod val="50000"/>
                  </a:schemeClr>
                </a:solidFill>
                <a:latin typeface="Calibri" panose="020F0502020204030204" pitchFamily="34" charset="0"/>
              </a:rPr>
              <a:t>29,</a:t>
            </a:r>
            <a:r>
              <a:rPr lang="it-IT" sz="1400" b="0" i="1" dirty="0">
                <a:solidFill>
                  <a:schemeClr val="bg1">
                    <a:lumMod val="50000"/>
                  </a:schemeClr>
                </a:solidFill>
                <a:latin typeface="Calibri" panose="020F0502020204030204" pitchFamily="34" charset="0"/>
              </a:rPr>
              <a:t>0%</a:t>
            </a:r>
            <a:endParaRPr lang="it-IT" sz="2000" b="0" i="1" dirty="0">
              <a:solidFill>
                <a:schemeClr val="bg1">
                  <a:lumMod val="50000"/>
                </a:schemeClr>
              </a:solidFill>
              <a:latin typeface="Calibri" panose="020F0502020204030204" pitchFamily="34" charset="0"/>
            </a:endParaRPr>
          </a:p>
        </p:txBody>
      </p:sp>
      <p:pic>
        <p:nvPicPr>
          <p:cNvPr id="1030" name="Picture 6" descr="Risultati immagini per beppe grill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31" t="1" r="2527" b="110"/>
          <a:stretch/>
        </p:blipFill>
        <p:spPr bwMode="auto">
          <a:xfrm>
            <a:off x="456910" y="3506894"/>
            <a:ext cx="496443" cy="369333"/>
          </a:xfrm>
          <a:prstGeom prst="rect">
            <a:avLst/>
          </a:prstGeom>
          <a:noFill/>
          <a:extLst>
            <a:ext uri="{909E8E84-426E-40DD-AFC4-6F175D3DCCD1}">
              <a14:hiddenFill xmlns:a14="http://schemas.microsoft.com/office/drawing/2010/main">
                <a:solidFill>
                  <a:srgbClr val="FFFFFF"/>
                </a:solidFill>
              </a14:hiddenFill>
            </a:ext>
          </a:extLst>
        </p:spPr>
      </p:pic>
      <p:sp>
        <p:nvSpPr>
          <p:cNvPr id="104" name="CasellaDiTesto 48"/>
          <p:cNvSpPr txBox="1">
            <a:spLocks noChangeArrowheads="1"/>
          </p:cNvSpPr>
          <p:nvPr/>
        </p:nvSpPr>
        <p:spPr bwMode="auto">
          <a:xfrm>
            <a:off x="1028553" y="3506894"/>
            <a:ext cx="1994116" cy="369332"/>
          </a:xfrm>
          <a:prstGeom prst="rect">
            <a:avLst/>
          </a:prstGeom>
          <a:noFill/>
          <a:ln w="9525">
            <a:noFill/>
            <a:miter lim="800000"/>
            <a:headEnd/>
            <a:tailEnd/>
          </a:ln>
        </p:spPr>
        <p:txBody>
          <a:bodyPr wrap="none">
            <a:spAutoFit/>
          </a:bodyPr>
          <a:lstStyle/>
          <a:p>
            <a:r>
              <a:rPr lang="it-IT" sz="1800" b="0" dirty="0">
                <a:latin typeface="Calibri" panose="020F0502020204030204" pitchFamily="34" charset="0"/>
              </a:rPr>
              <a:t>Beppe Grillo (M5S)</a:t>
            </a:r>
          </a:p>
        </p:txBody>
      </p:sp>
      <p:sp>
        <p:nvSpPr>
          <p:cNvPr id="114" name="CasellaDiTesto 113"/>
          <p:cNvSpPr txBox="1">
            <a:spLocks noChangeArrowheads="1"/>
          </p:cNvSpPr>
          <p:nvPr/>
        </p:nvSpPr>
        <p:spPr bwMode="auto">
          <a:xfrm>
            <a:off x="4938726" y="3491505"/>
            <a:ext cx="732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dirty="0">
                <a:latin typeface="Calibri" panose="020F0502020204030204" pitchFamily="34" charset="0"/>
              </a:rPr>
              <a:t>23,</a:t>
            </a:r>
            <a:r>
              <a:rPr lang="it-IT" sz="1400" dirty="0">
                <a:latin typeface="Calibri" panose="020F0502020204030204" pitchFamily="34" charset="0"/>
              </a:rPr>
              <a:t>0%</a:t>
            </a:r>
            <a:endParaRPr lang="it-IT" sz="2000" dirty="0">
              <a:latin typeface="Calibri" panose="020F0502020204030204" pitchFamily="34" charset="0"/>
            </a:endParaRPr>
          </a:p>
        </p:txBody>
      </p:sp>
      <p:sp>
        <p:nvSpPr>
          <p:cNvPr id="115" name="CasellaDiTesto 114"/>
          <p:cNvSpPr txBox="1">
            <a:spLocks noChangeArrowheads="1"/>
          </p:cNvSpPr>
          <p:nvPr/>
        </p:nvSpPr>
        <p:spPr bwMode="auto">
          <a:xfrm>
            <a:off x="6732524" y="3491505"/>
            <a:ext cx="728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a:solidFill>
                  <a:schemeClr val="bg1">
                    <a:lumMod val="50000"/>
                  </a:schemeClr>
                </a:solidFill>
                <a:latin typeface="Calibri" panose="020F0502020204030204" pitchFamily="34" charset="0"/>
              </a:rPr>
              <a:t>23,</a:t>
            </a:r>
            <a:r>
              <a:rPr lang="it-IT" sz="1400" b="0" i="1" dirty="0">
                <a:solidFill>
                  <a:schemeClr val="bg1">
                    <a:lumMod val="50000"/>
                  </a:schemeClr>
                </a:solidFill>
                <a:latin typeface="Calibri" panose="020F0502020204030204" pitchFamily="34" charset="0"/>
              </a:rPr>
              <a:t>2%</a:t>
            </a:r>
            <a:endParaRPr lang="it-IT" sz="2000" b="0" i="1" dirty="0">
              <a:solidFill>
                <a:schemeClr val="bg1">
                  <a:lumMod val="50000"/>
                </a:schemeClr>
              </a:solidFill>
              <a:latin typeface="Calibri" panose="020F0502020204030204" pitchFamily="34" charset="0"/>
            </a:endParaRPr>
          </a:p>
        </p:txBody>
      </p:sp>
      <p:sp>
        <p:nvSpPr>
          <p:cNvPr id="83" name="CasellaDiTesto 49"/>
          <p:cNvSpPr txBox="1">
            <a:spLocks noChangeArrowheads="1"/>
          </p:cNvSpPr>
          <p:nvPr/>
        </p:nvSpPr>
        <p:spPr bwMode="auto">
          <a:xfrm>
            <a:off x="1060614" y="5496811"/>
            <a:ext cx="2116285" cy="369332"/>
          </a:xfrm>
          <a:prstGeom prst="rect">
            <a:avLst/>
          </a:prstGeom>
          <a:noFill/>
          <a:ln w="9525">
            <a:noFill/>
            <a:miter lim="800000"/>
            <a:headEnd/>
            <a:tailEnd/>
          </a:ln>
        </p:spPr>
        <p:txBody>
          <a:bodyPr wrap="none">
            <a:spAutoFit/>
          </a:bodyPr>
          <a:lstStyle/>
          <a:p>
            <a:r>
              <a:rPr lang="it-IT" sz="1800" b="0" dirty="0">
                <a:latin typeface="Calibri" panose="020F0502020204030204" pitchFamily="34" charset="0"/>
              </a:rPr>
              <a:t>Angelino Alfano (AP)</a:t>
            </a:r>
          </a:p>
        </p:txBody>
      </p:sp>
      <p:pic>
        <p:nvPicPr>
          <p:cNvPr id="15" name="Immagine 14"/>
          <p:cNvPicPr>
            <a:picLocks noChangeAspect="1"/>
          </p:cNvPicPr>
          <p:nvPr/>
        </p:nvPicPr>
        <p:blipFill>
          <a:blip r:embed="rId6"/>
          <a:stretch>
            <a:fillRect/>
          </a:stretch>
        </p:blipFill>
        <p:spPr>
          <a:xfrm>
            <a:off x="410013" y="5424678"/>
            <a:ext cx="616888" cy="513599"/>
          </a:xfrm>
          <a:prstGeom prst="rect">
            <a:avLst/>
          </a:prstGeom>
        </p:spPr>
      </p:pic>
      <p:sp>
        <p:nvSpPr>
          <p:cNvPr id="124" name="CasellaDiTesto 123"/>
          <p:cNvSpPr txBox="1">
            <a:spLocks noChangeArrowheads="1"/>
          </p:cNvSpPr>
          <p:nvPr/>
        </p:nvSpPr>
        <p:spPr bwMode="auto">
          <a:xfrm>
            <a:off x="4938726" y="5481422"/>
            <a:ext cx="732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dirty="0">
                <a:latin typeface="Calibri" panose="020F0502020204030204" pitchFamily="34" charset="0"/>
              </a:rPr>
              <a:t>14,</a:t>
            </a:r>
            <a:r>
              <a:rPr lang="it-IT" sz="1400" dirty="0">
                <a:latin typeface="Calibri" panose="020F0502020204030204" pitchFamily="34" charset="0"/>
              </a:rPr>
              <a:t>0%</a:t>
            </a:r>
            <a:endParaRPr lang="it-IT" sz="2000" dirty="0">
              <a:latin typeface="Calibri" panose="020F0502020204030204" pitchFamily="34" charset="0"/>
            </a:endParaRPr>
          </a:p>
        </p:txBody>
      </p:sp>
      <p:sp>
        <p:nvSpPr>
          <p:cNvPr id="125" name="CasellaDiTesto 124"/>
          <p:cNvSpPr txBox="1">
            <a:spLocks noChangeArrowheads="1"/>
          </p:cNvSpPr>
          <p:nvPr/>
        </p:nvSpPr>
        <p:spPr bwMode="auto">
          <a:xfrm>
            <a:off x="6732523" y="5481422"/>
            <a:ext cx="728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a:solidFill>
                  <a:schemeClr val="bg1">
                    <a:lumMod val="50000"/>
                  </a:schemeClr>
                </a:solidFill>
                <a:latin typeface="Calibri" panose="020F0502020204030204" pitchFamily="34" charset="0"/>
              </a:rPr>
              <a:t>16,</a:t>
            </a:r>
            <a:r>
              <a:rPr lang="it-IT" sz="1400" b="0" i="1" dirty="0">
                <a:solidFill>
                  <a:schemeClr val="bg1">
                    <a:lumMod val="50000"/>
                  </a:schemeClr>
                </a:solidFill>
                <a:latin typeface="Calibri" panose="020F0502020204030204" pitchFamily="34" charset="0"/>
              </a:rPr>
              <a:t>5%</a:t>
            </a:r>
            <a:endParaRPr lang="it-IT" sz="2000" b="0" i="1" dirty="0">
              <a:solidFill>
                <a:schemeClr val="bg1">
                  <a:lumMod val="50000"/>
                </a:schemeClr>
              </a:solidFill>
              <a:latin typeface="Calibri" panose="020F0502020204030204" pitchFamily="34" charset="0"/>
            </a:endParaRPr>
          </a:p>
        </p:txBody>
      </p:sp>
      <p:sp>
        <p:nvSpPr>
          <p:cNvPr id="49" name="Rectangle 4"/>
          <p:cNvSpPr txBox="1">
            <a:spLocks noChangeArrowheads="1"/>
          </p:cNvSpPr>
          <p:nvPr/>
        </p:nvSpPr>
        <p:spPr bwMode="auto">
          <a:xfrm>
            <a:off x="395288" y="188913"/>
            <a:ext cx="8280400"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2pPr>
            <a:lvl3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3pPr>
            <a:lvl4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4pPr>
            <a:lvl5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giudizio sui leader |</a:t>
            </a:r>
            <a:r>
              <a:rPr lang="it-IT" altLang="it-IT" kern="0" dirty="0">
                <a:solidFill>
                  <a:schemeClr val="tx1"/>
                </a:solidFill>
                <a:latin typeface="Calibri" panose="020F0502020204030204" pitchFamily="34" charset="0"/>
                <a:cs typeface="Arial" panose="020B0604020202020204" pitchFamily="34" charset="0"/>
              </a:rPr>
              <a:t> l’apprezzamento verso i principali leader politici</a:t>
            </a:r>
            <a:endParaRPr lang="it-IT" altLang="it-IT" b="0" i="1" kern="0" dirty="0">
              <a:solidFill>
                <a:schemeClr val="tx1"/>
              </a:solidFill>
              <a:latin typeface="Calibri" panose="020F0502020204030204" pitchFamily="34" charset="0"/>
              <a:cs typeface="Arial" panose="020B0604020202020204" pitchFamily="34" charset="0"/>
            </a:endParaRPr>
          </a:p>
        </p:txBody>
      </p:sp>
      <p:pic>
        <p:nvPicPr>
          <p:cNvPr id="13" name="Picture 4" descr="Immagine correlat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7105" b="5203"/>
          <a:stretch/>
        </p:blipFill>
        <p:spPr bwMode="auto">
          <a:xfrm>
            <a:off x="479915" y="5981757"/>
            <a:ext cx="476089" cy="377027"/>
          </a:xfrm>
          <a:prstGeom prst="rect">
            <a:avLst/>
          </a:prstGeom>
          <a:noFill/>
          <a:extLst>
            <a:ext uri="{909E8E84-426E-40DD-AFC4-6F175D3DCCD1}">
              <a14:hiddenFill xmlns:a14="http://schemas.microsoft.com/office/drawing/2010/main">
                <a:solidFill>
                  <a:srgbClr val="FFFFFF"/>
                </a:solidFill>
              </a14:hiddenFill>
            </a:ext>
          </a:extLst>
        </p:spPr>
      </p:pic>
      <p:sp>
        <p:nvSpPr>
          <p:cNvPr id="106" name="CasellaDiTesto 58"/>
          <p:cNvSpPr txBox="1">
            <a:spLocks noChangeArrowheads="1"/>
          </p:cNvSpPr>
          <p:nvPr/>
        </p:nvSpPr>
        <p:spPr bwMode="auto">
          <a:xfrm>
            <a:off x="1060614" y="5985604"/>
            <a:ext cx="3307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800" b="0" dirty="0">
                <a:latin typeface="Calibri" panose="020F0502020204030204" pitchFamily="34" charset="0"/>
              </a:rPr>
              <a:t>Roberto Speranza (ART 1 – MDP)</a:t>
            </a:r>
          </a:p>
        </p:txBody>
      </p:sp>
      <p:sp>
        <p:nvSpPr>
          <p:cNvPr id="122" name="CasellaDiTesto 121"/>
          <p:cNvSpPr txBox="1">
            <a:spLocks noChangeArrowheads="1"/>
          </p:cNvSpPr>
          <p:nvPr/>
        </p:nvSpPr>
        <p:spPr bwMode="auto">
          <a:xfrm>
            <a:off x="5003647" y="5970215"/>
            <a:ext cx="6030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dirty="0">
                <a:latin typeface="Calibri" panose="020F0502020204030204" pitchFamily="34" charset="0"/>
              </a:rPr>
              <a:t>4,</a:t>
            </a:r>
            <a:r>
              <a:rPr lang="it-IT" sz="1400" dirty="0">
                <a:latin typeface="Calibri" panose="020F0502020204030204" pitchFamily="34" charset="0"/>
              </a:rPr>
              <a:t>0%</a:t>
            </a:r>
            <a:endParaRPr lang="it-IT" sz="2000" dirty="0">
              <a:latin typeface="Calibri" panose="020F0502020204030204" pitchFamily="34" charset="0"/>
            </a:endParaRPr>
          </a:p>
        </p:txBody>
      </p:sp>
      <p:sp>
        <p:nvSpPr>
          <p:cNvPr id="123" name="CasellaDiTesto 122"/>
          <p:cNvSpPr txBox="1">
            <a:spLocks noChangeArrowheads="1"/>
          </p:cNvSpPr>
          <p:nvPr/>
        </p:nvSpPr>
        <p:spPr bwMode="auto">
          <a:xfrm>
            <a:off x="6872786" y="5970215"/>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err="1">
                <a:solidFill>
                  <a:schemeClr val="bg1">
                    <a:lumMod val="50000"/>
                  </a:schemeClr>
                </a:solidFill>
                <a:latin typeface="Calibri" panose="020F0502020204030204" pitchFamily="34" charset="0"/>
              </a:rPr>
              <a:t>nd</a:t>
            </a:r>
            <a:endParaRPr lang="it-IT" sz="2000" b="0" i="1" dirty="0">
              <a:solidFill>
                <a:schemeClr val="bg1">
                  <a:lumMod val="50000"/>
                </a:schemeClr>
              </a:solidFill>
              <a:latin typeface="Calibri" panose="020F0502020204030204" pitchFamily="34" charset="0"/>
            </a:endParaRPr>
          </a:p>
        </p:txBody>
      </p:sp>
      <p:pic>
        <p:nvPicPr>
          <p:cNvPr id="2050" name="Picture 2" descr="Risultati immagini per luigi di mai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621" t="1" r="16221" b="-1691"/>
          <a:stretch/>
        </p:blipFill>
        <p:spPr bwMode="auto">
          <a:xfrm>
            <a:off x="479109" y="3984518"/>
            <a:ext cx="474244" cy="387451"/>
          </a:xfrm>
          <a:prstGeom prst="rect">
            <a:avLst/>
          </a:prstGeom>
          <a:noFill/>
          <a:extLst>
            <a:ext uri="{909E8E84-426E-40DD-AFC4-6F175D3DCCD1}">
              <a14:hiddenFill xmlns:a14="http://schemas.microsoft.com/office/drawing/2010/main">
                <a:solidFill>
                  <a:srgbClr val="FFFFFF"/>
                </a:solidFill>
              </a14:hiddenFill>
            </a:ext>
          </a:extLst>
        </p:spPr>
      </p:pic>
      <p:sp>
        <p:nvSpPr>
          <p:cNvPr id="107" name="CasellaDiTesto 58"/>
          <p:cNvSpPr txBox="1">
            <a:spLocks noChangeArrowheads="1"/>
          </p:cNvSpPr>
          <p:nvPr/>
        </p:nvSpPr>
        <p:spPr bwMode="auto">
          <a:xfrm>
            <a:off x="1026901" y="4002637"/>
            <a:ext cx="2027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800" b="0" dirty="0">
                <a:latin typeface="Calibri" panose="020F0502020204030204" pitchFamily="34" charset="0"/>
              </a:rPr>
              <a:t>Luigi Di Maio (M5S)</a:t>
            </a:r>
          </a:p>
        </p:txBody>
      </p:sp>
      <p:sp>
        <p:nvSpPr>
          <p:cNvPr id="128" name="CasellaDiTesto 127"/>
          <p:cNvSpPr txBox="1">
            <a:spLocks noChangeArrowheads="1"/>
          </p:cNvSpPr>
          <p:nvPr/>
        </p:nvSpPr>
        <p:spPr bwMode="auto">
          <a:xfrm>
            <a:off x="4927873" y="3987248"/>
            <a:ext cx="732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dirty="0">
                <a:latin typeface="Calibri" panose="020F0502020204030204" pitchFamily="34" charset="0"/>
              </a:rPr>
              <a:t>22,</a:t>
            </a:r>
            <a:r>
              <a:rPr lang="it-IT" sz="1400" dirty="0">
                <a:latin typeface="Calibri" panose="020F0502020204030204" pitchFamily="34" charset="0"/>
              </a:rPr>
              <a:t>0%</a:t>
            </a:r>
            <a:endParaRPr lang="it-IT" sz="2000" dirty="0">
              <a:latin typeface="Calibri" panose="020F0502020204030204" pitchFamily="34" charset="0"/>
            </a:endParaRPr>
          </a:p>
        </p:txBody>
      </p:sp>
      <p:sp>
        <p:nvSpPr>
          <p:cNvPr id="129" name="CasellaDiTesto 128"/>
          <p:cNvSpPr txBox="1">
            <a:spLocks noChangeArrowheads="1"/>
          </p:cNvSpPr>
          <p:nvPr/>
        </p:nvSpPr>
        <p:spPr bwMode="auto">
          <a:xfrm>
            <a:off x="6870376" y="3987248"/>
            <a:ext cx="449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err="1">
                <a:solidFill>
                  <a:schemeClr val="bg1">
                    <a:lumMod val="50000"/>
                  </a:schemeClr>
                </a:solidFill>
                <a:latin typeface="Calibri" panose="020F0502020204030204" pitchFamily="34" charset="0"/>
              </a:rPr>
              <a:t>nd</a:t>
            </a:r>
            <a:endParaRPr lang="it-IT" sz="2000" b="0" i="1" dirty="0">
              <a:solidFill>
                <a:schemeClr val="bg1">
                  <a:lumMod val="50000"/>
                </a:schemeClr>
              </a:solidFill>
              <a:latin typeface="Calibri" panose="020F0502020204030204" pitchFamily="34" charset="0"/>
            </a:endParaRPr>
          </a:p>
        </p:txBody>
      </p:sp>
      <p:sp>
        <p:nvSpPr>
          <p:cNvPr id="51" name="Rettangolo 50"/>
          <p:cNvSpPr/>
          <p:nvPr/>
        </p:nvSpPr>
        <p:spPr>
          <a:xfrm>
            <a:off x="395288" y="792000"/>
            <a:ext cx="8209160" cy="701731"/>
          </a:xfrm>
          <a:prstGeom prst="rect">
            <a:avLst/>
          </a:prstGeom>
        </p:spPr>
        <p:txBody>
          <a:bodyPr wrap="square">
            <a:spAutoFit/>
          </a:bodyPr>
          <a:lstStyle/>
          <a:p>
            <a:pPr algn="just" eaLnBrk="1" hangingPunct="1">
              <a:lnSpc>
                <a:spcPct val="110000"/>
              </a:lnSpc>
              <a:spcBef>
                <a:spcPts val="600"/>
              </a:spcBef>
            </a:pPr>
            <a:r>
              <a:rPr lang="it-IT" altLang="ja-JP" sz="1800" b="0" dirty="0">
                <a:latin typeface="Calibri" panose="020F0502020204030204" pitchFamily="34" charset="0"/>
              </a:rPr>
              <a:t>Che voto esprimerebbe (in termini di giudizio positivo, su una scala da 0 a 10), per ciascuno dei seguenti</a:t>
            </a:r>
            <a:r>
              <a:rPr lang="it-IT" altLang="ja-JP" sz="1800" dirty="0">
                <a:latin typeface="Calibri" panose="020F0502020204030204" pitchFamily="34" charset="0"/>
              </a:rPr>
              <a:t> </a:t>
            </a:r>
            <a:r>
              <a:rPr lang="it-IT" altLang="ja-JP" sz="1800" b="1" u="sng" dirty="0">
                <a:latin typeface="Calibri" panose="020F0502020204030204" pitchFamily="34" charset="0"/>
              </a:rPr>
              <a:t>leader politici</a:t>
            </a:r>
            <a:r>
              <a:rPr lang="it-IT" altLang="ja-JP" sz="1800" dirty="0">
                <a:latin typeface="Calibri" panose="020F0502020204030204" pitchFamily="34" charset="0"/>
              </a:rPr>
              <a:t>?</a:t>
            </a:r>
          </a:p>
        </p:txBody>
      </p:sp>
      <p:sp>
        <p:nvSpPr>
          <p:cNvPr id="54" name="Text Box 49"/>
          <p:cNvSpPr txBox="1">
            <a:spLocks noChangeArrowheads="1"/>
          </p:cNvSpPr>
          <p:nvPr/>
        </p:nvSpPr>
        <p:spPr bwMode="auto">
          <a:xfrm>
            <a:off x="7832232" y="4108397"/>
            <a:ext cx="1100628" cy="2263825"/>
          </a:xfrm>
          <a:prstGeom prst="rect">
            <a:avLst/>
          </a:prstGeom>
          <a:noFill/>
          <a:ln w="9525">
            <a:noFill/>
            <a:miter lim="800000"/>
            <a:headEnd/>
            <a:tailEnd/>
          </a:ln>
        </p:spPr>
        <p:txBody>
          <a:bodyPr wrap="square">
            <a:spAutoFit/>
          </a:bodyPr>
          <a:lstStyle/>
          <a:p>
            <a:pPr>
              <a:lnSpc>
                <a:spcPct val="112000"/>
              </a:lnSpc>
              <a:spcBef>
                <a:spcPts val="0"/>
              </a:spcBef>
            </a:pPr>
            <a:r>
              <a:rPr lang="it-IT" sz="900" b="1" dirty="0">
                <a:latin typeface="Calibri" panose="020F0502020204030204" pitchFamily="34" charset="0"/>
              </a:rPr>
              <a:t>Base campione</a:t>
            </a:r>
            <a:r>
              <a:rPr lang="it-IT" sz="900" dirty="0">
                <a:latin typeface="Calibri" panose="020F0502020204030204" pitchFamily="34" charset="0"/>
              </a:rPr>
              <a:t>: </a:t>
            </a:r>
            <a:r>
              <a:rPr lang="it-IT" sz="900" b="0" dirty="0">
                <a:latin typeface="Calibri" panose="020F0502020204030204" pitchFamily="34" charset="0"/>
              </a:rPr>
              <a:t>2.000 casi. </a:t>
            </a:r>
            <a:r>
              <a:rPr lang="it-IT" sz="900" b="0" dirty="0">
                <a:solidFill>
                  <a:srgbClr val="000000"/>
                </a:solidFill>
                <a:latin typeface="Calibri" panose="020F0502020204030204" pitchFamily="34" charset="0"/>
              </a:rPr>
              <a:t>Utilizzo di una scala da “0” (max negativo) a “10” (max positivo). Sono riportate esclusivamente le percentuali delle imprese che hanno espresso valori pari a “8”, “9”, “10”.</a:t>
            </a:r>
            <a:r>
              <a:rPr lang="it-IT" sz="900" b="0" dirty="0">
                <a:latin typeface="Calibri" panose="020F0502020204030204" pitchFamily="34" charset="0"/>
              </a:rPr>
              <a:t> </a:t>
            </a:r>
            <a:r>
              <a:rPr lang="it-IT" sz="900" b="1" dirty="0">
                <a:latin typeface="Calibri" panose="020F0502020204030204" pitchFamily="34" charset="0"/>
              </a:rPr>
              <a:t>I dati sono riportati all’universo.</a:t>
            </a:r>
          </a:p>
        </p:txBody>
      </p:sp>
      <p:sp>
        <p:nvSpPr>
          <p:cNvPr id="56" name="CasellaDiTesto 58"/>
          <p:cNvSpPr txBox="1">
            <a:spLocks noChangeArrowheads="1"/>
          </p:cNvSpPr>
          <p:nvPr/>
        </p:nvSpPr>
        <p:spPr bwMode="auto">
          <a:xfrm>
            <a:off x="1060614" y="4488699"/>
            <a:ext cx="2063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800" b="0" dirty="0">
                <a:latin typeface="Calibri" panose="020F0502020204030204" pitchFamily="34" charset="0"/>
              </a:rPr>
              <a:t>Silvio Berlusconi (FI)</a:t>
            </a:r>
          </a:p>
        </p:txBody>
      </p:sp>
      <p:pic>
        <p:nvPicPr>
          <p:cNvPr id="57" name="Immagine 56"/>
          <p:cNvPicPr>
            <a:picLocks noChangeAspect="1"/>
          </p:cNvPicPr>
          <p:nvPr/>
        </p:nvPicPr>
        <p:blipFill>
          <a:blip r:embed="rId9"/>
          <a:stretch>
            <a:fillRect/>
          </a:stretch>
        </p:blipFill>
        <p:spPr>
          <a:xfrm>
            <a:off x="410013" y="4416566"/>
            <a:ext cx="616888" cy="513599"/>
          </a:xfrm>
          <a:prstGeom prst="rect">
            <a:avLst/>
          </a:prstGeom>
        </p:spPr>
      </p:pic>
      <p:sp>
        <p:nvSpPr>
          <p:cNvPr id="58" name="CasellaDiTesto 57"/>
          <p:cNvSpPr txBox="1">
            <a:spLocks noChangeArrowheads="1"/>
          </p:cNvSpPr>
          <p:nvPr/>
        </p:nvSpPr>
        <p:spPr bwMode="auto">
          <a:xfrm>
            <a:off x="4938726" y="4473310"/>
            <a:ext cx="732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dirty="0">
                <a:latin typeface="Calibri" panose="020F0502020204030204" pitchFamily="34" charset="0"/>
              </a:rPr>
              <a:t>21,</a:t>
            </a:r>
            <a:r>
              <a:rPr lang="it-IT" sz="1400" dirty="0">
                <a:latin typeface="Calibri" panose="020F0502020204030204" pitchFamily="34" charset="0"/>
              </a:rPr>
              <a:t>0%</a:t>
            </a:r>
            <a:endParaRPr lang="it-IT" sz="2000" dirty="0">
              <a:latin typeface="Calibri" panose="020F0502020204030204" pitchFamily="34" charset="0"/>
            </a:endParaRPr>
          </a:p>
        </p:txBody>
      </p:sp>
      <p:sp>
        <p:nvSpPr>
          <p:cNvPr id="59" name="CasellaDiTesto 58"/>
          <p:cNvSpPr txBox="1">
            <a:spLocks noChangeArrowheads="1"/>
          </p:cNvSpPr>
          <p:nvPr/>
        </p:nvSpPr>
        <p:spPr bwMode="auto">
          <a:xfrm>
            <a:off x="6732523" y="4473310"/>
            <a:ext cx="728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a:solidFill>
                  <a:schemeClr val="bg1">
                    <a:lumMod val="50000"/>
                  </a:schemeClr>
                </a:solidFill>
                <a:latin typeface="Calibri" panose="020F0502020204030204" pitchFamily="34" charset="0"/>
              </a:rPr>
              <a:t>17,</a:t>
            </a:r>
            <a:r>
              <a:rPr lang="it-IT" sz="1400" b="0" i="1" dirty="0">
                <a:solidFill>
                  <a:schemeClr val="bg1">
                    <a:lumMod val="50000"/>
                  </a:schemeClr>
                </a:solidFill>
                <a:latin typeface="Calibri" panose="020F0502020204030204" pitchFamily="34" charset="0"/>
              </a:rPr>
              <a:t>6%</a:t>
            </a:r>
            <a:endParaRPr lang="it-IT" sz="2000" b="0" i="1" dirty="0">
              <a:solidFill>
                <a:schemeClr val="bg1">
                  <a:lumMod val="50000"/>
                </a:schemeClr>
              </a:solidFill>
              <a:latin typeface="Calibri" panose="020F0502020204030204" pitchFamily="34" charset="0"/>
            </a:endParaRPr>
          </a:p>
        </p:txBody>
      </p:sp>
      <p:sp>
        <p:nvSpPr>
          <p:cNvPr id="82" name="CasellaDiTesto 58"/>
          <p:cNvSpPr txBox="1">
            <a:spLocks noChangeArrowheads="1"/>
          </p:cNvSpPr>
          <p:nvPr/>
        </p:nvSpPr>
        <p:spPr bwMode="auto">
          <a:xfrm>
            <a:off x="1060614" y="4992755"/>
            <a:ext cx="2842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800" b="0" dirty="0">
                <a:latin typeface="Calibri" panose="020F0502020204030204" pitchFamily="34" charset="0"/>
              </a:rPr>
              <a:t>Alessandro Di Battista (M5S)</a:t>
            </a:r>
          </a:p>
        </p:txBody>
      </p:sp>
      <p:sp>
        <p:nvSpPr>
          <p:cNvPr id="126" name="CasellaDiTesto 125"/>
          <p:cNvSpPr txBox="1">
            <a:spLocks noChangeArrowheads="1"/>
          </p:cNvSpPr>
          <p:nvPr/>
        </p:nvSpPr>
        <p:spPr bwMode="auto">
          <a:xfrm>
            <a:off x="4938726" y="4977366"/>
            <a:ext cx="732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dirty="0">
                <a:latin typeface="Calibri" panose="020F0502020204030204" pitchFamily="34" charset="0"/>
              </a:rPr>
              <a:t>20,</a:t>
            </a:r>
            <a:r>
              <a:rPr lang="it-IT" sz="1400" dirty="0">
                <a:latin typeface="Calibri" panose="020F0502020204030204" pitchFamily="34" charset="0"/>
              </a:rPr>
              <a:t>0%</a:t>
            </a:r>
            <a:endParaRPr lang="it-IT" sz="2000" dirty="0">
              <a:latin typeface="Calibri" panose="020F0502020204030204" pitchFamily="34" charset="0"/>
            </a:endParaRPr>
          </a:p>
        </p:txBody>
      </p:sp>
      <p:sp>
        <p:nvSpPr>
          <p:cNvPr id="127" name="CasellaDiTesto 126"/>
          <p:cNvSpPr txBox="1">
            <a:spLocks noChangeArrowheads="1"/>
          </p:cNvSpPr>
          <p:nvPr/>
        </p:nvSpPr>
        <p:spPr bwMode="auto">
          <a:xfrm>
            <a:off x="6872786" y="4977366"/>
            <a:ext cx="447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err="1">
                <a:solidFill>
                  <a:schemeClr val="bg1">
                    <a:lumMod val="50000"/>
                  </a:schemeClr>
                </a:solidFill>
                <a:latin typeface="Calibri" panose="020F0502020204030204" pitchFamily="34" charset="0"/>
              </a:rPr>
              <a:t>nd</a:t>
            </a:r>
            <a:endParaRPr lang="it-IT" sz="2000" b="0" i="1" dirty="0">
              <a:solidFill>
                <a:schemeClr val="bg1">
                  <a:lumMod val="50000"/>
                </a:schemeClr>
              </a:solidFill>
              <a:latin typeface="Calibri" panose="020F0502020204030204" pitchFamily="34" charset="0"/>
            </a:endParaRPr>
          </a:p>
        </p:txBody>
      </p:sp>
      <p:pic>
        <p:nvPicPr>
          <p:cNvPr id="2052" name="Picture 4" descr="Risultati immagini per alessandro di battista"/>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267" t="1" r="16853" b="-1646"/>
          <a:stretch/>
        </p:blipFill>
        <p:spPr bwMode="auto">
          <a:xfrm>
            <a:off x="479109" y="5007755"/>
            <a:ext cx="474244" cy="344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9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
          <p:cNvSpPr txBox="1">
            <a:spLocks noChangeArrowheads="1"/>
          </p:cNvSpPr>
          <p:nvPr/>
        </p:nvSpPr>
        <p:spPr bwMode="auto">
          <a:xfrm>
            <a:off x="395288" y="188913"/>
            <a:ext cx="8748712"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2pPr>
            <a:lvl3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3pPr>
            <a:lvl4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4pPr>
            <a:lvl5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priorità del governo |</a:t>
            </a:r>
            <a:r>
              <a:rPr lang="it-IT" altLang="it-IT" kern="0" dirty="0">
                <a:solidFill>
                  <a:schemeClr val="tx1"/>
                </a:solidFill>
                <a:latin typeface="Calibri" panose="020F0502020204030204" pitchFamily="34" charset="0"/>
                <a:cs typeface="Arial" panose="020B0604020202020204" pitchFamily="34" charset="0"/>
              </a:rPr>
              <a:t> interventi per il </a:t>
            </a:r>
            <a:r>
              <a:rPr lang="it-IT" altLang="it-IT" u="sng" kern="0" dirty="0">
                <a:solidFill>
                  <a:schemeClr val="tx1"/>
                </a:solidFill>
                <a:latin typeface="Calibri" panose="020F0502020204030204" pitchFamily="34" charset="0"/>
                <a:cs typeface="Arial" panose="020B0604020202020204" pitchFamily="34" charset="0"/>
              </a:rPr>
              <a:t>contenimento dell’immigrazione</a:t>
            </a:r>
            <a:r>
              <a:rPr lang="it-IT" altLang="it-IT" kern="0" dirty="0">
                <a:solidFill>
                  <a:schemeClr val="tx1"/>
                </a:solidFill>
                <a:latin typeface="Calibri" panose="020F0502020204030204" pitchFamily="34" charset="0"/>
                <a:cs typeface="Arial" panose="020B0604020202020204" pitchFamily="34" charset="0"/>
              </a:rPr>
              <a:t>, messa in </a:t>
            </a:r>
            <a:r>
              <a:rPr lang="it-IT" altLang="it-IT" u="sng" kern="0" dirty="0">
                <a:solidFill>
                  <a:schemeClr val="tx1"/>
                </a:solidFill>
                <a:latin typeface="Calibri" panose="020F0502020204030204" pitchFamily="34" charset="0"/>
                <a:cs typeface="Arial" panose="020B0604020202020204" pitchFamily="34" charset="0"/>
              </a:rPr>
              <a:t>sicurezza del territorio</a:t>
            </a:r>
            <a:r>
              <a:rPr lang="it-IT" altLang="it-IT" kern="0" dirty="0">
                <a:solidFill>
                  <a:schemeClr val="tx1"/>
                </a:solidFill>
                <a:latin typeface="Calibri" panose="020F0502020204030204" pitchFamily="34" charset="0"/>
                <a:cs typeface="Arial" panose="020B0604020202020204" pitchFamily="34" charset="0"/>
              </a:rPr>
              <a:t>, intensificazione della </a:t>
            </a:r>
            <a:r>
              <a:rPr lang="it-IT" altLang="it-IT" u="sng" kern="0" dirty="0">
                <a:solidFill>
                  <a:schemeClr val="tx1"/>
                </a:solidFill>
                <a:latin typeface="Calibri" panose="020F0502020204030204" pitchFamily="34" charset="0"/>
                <a:cs typeface="Arial" panose="020B0604020202020204" pitchFamily="34" charset="0"/>
              </a:rPr>
              <a:t>pubblica sicurezza</a:t>
            </a:r>
            <a:r>
              <a:rPr lang="it-IT" altLang="it-IT" kern="0" dirty="0">
                <a:solidFill>
                  <a:schemeClr val="tx1"/>
                </a:solidFill>
                <a:latin typeface="Calibri" panose="020F0502020204030204" pitchFamily="34" charset="0"/>
                <a:cs typeface="Arial" panose="020B0604020202020204" pitchFamily="34" charset="0"/>
              </a:rPr>
              <a:t> e </a:t>
            </a:r>
            <a:r>
              <a:rPr lang="it-IT" altLang="it-IT" u="sng" kern="0" dirty="0">
                <a:solidFill>
                  <a:schemeClr val="tx1"/>
                </a:solidFill>
                <a:latin typeface="Calibri" panose="020F0502020204030204" pitchFamily="34" charset="0"/>
                <a:cs typeface="Arial" panose="020B0604020202020204" pitchFamily="34" charset="0"/>
              </a:rPr>
              <a:t>miglioramento del quadro occupazionale</a:t>
            </a:r>
            <a:r>
              <a:rPr lang="it-IT" altLang="it-IT" kern="0" dirty="0">
                <a:solidFill>
                  <a:schemeClr val="tx1"/>
                </a:solidFill>
                <a:latin typeface="Calibri" panose="020F0502020204030204" pitchFamily="34" charset="0"/>
                <a:cs typeface="Arial" panose="020B0604020202020204" pitchFamily="34" charset="0"/>
              </a:rPr>
              <a:t> sono i provvedimenti ritenuti più urgenti… </a:t>
            </a:r>
            <a:endParaRPr lang="it-IT" altLang="it-IT" b="0" i="1" kern="0" dirty="0">
              <a:solidFill>
                <a:schemeClr val="tx1"/>
              </a:solidFill>
              <a:latin typeface="Calibri" panose="020F0502020204030204" pitchFamily="34" charset="0"/>
              <a:cs typeface="Arial" panose="020B0604020202020204" pitchFamily="34" charset="0"/>
            </a:endParaRPr>
          </a:p>
        </p:txBody>
      </p:sp>
      <p:sp>
        <p:nvSpPr>
          <p:cNvPr id="50" name="Rettangolo 49"/>
          <p:cNvSpPr/>
          <p:nvPr/>
        </p:nvSpPr>
        <p:spPr>
          <a:xfrm>
            <a:off x="395287" y="1337632"/>
            <a:ext cx="8404915" cy="363176"/>
          </a:xfrm>
          <a:prstGeom prst="rect">
            <a:avLst/>
          </a:prstGeom>
        </p:spPr>
        <p:txBody>
          <a:bodyPr wrap="square">
            <a:spAutoFit/>
          </a:bodyPr>
          <a:lstStyle/>
          <a:p>
            <a:pPr algn="just" eaLnBrk="1" hangingPunct="1">
              <a:lnSpc>
                <a:spcPct val="110000"/>
              </a:lnSpc>
              <a:spcBef>
                <a:spcPts val="600"/>
              </a:spcBef>
            </a:pPr>
            <a:r>
              <a:rPr lang="it-IT" altLang="ja-JP" sz="1600" b="0" dirty="0">
                <a:latin typeface="Calibri" panose="020F0502020204030204" pitchFamily="34" charset="0"/>
              </a:rPr>
              <a:t>A Suo giudizio, quali sono oggi </a:t>
            </a:r>
            <a:r>
              <a:rPr lang="it-IT" altLang="ja-JP" sz="1600" u="sng" dirty="0">
                <a:latin typeface="Calibri" panose="020F0502020204030204" pitchFamily="34" charset="0"/>
              </a:rPr>
              <a:t>i provvedimenti che il Governo dovrebbe attuare in via urgente</a:t>
            </a:r>
            <a:r>
              <a:rPr lang="it-IT" altLang="ja-JP" sz="1600" b="0" dirty="0">
                <a:latin typeface="Calibri" panose="020F0502020204030204" pitchFamily="34" charset="0"/>
              </a:rPr>
              <a:t>? </a:t>
            </a:r>
          </a:p>
        </p:txBody>
      </p:sp>
      <p:pic>
        <p:nvPicPr>
          <p:cNvPr id="3076" name="Picture 4" descr="Risultati immagini per processo penale"/>
          <p:cNvPicPr>
            <a:picLocks noChangeAspect="1" noChangeArrowheads="1"/>
          </p:cNvPicPr>
          <p:nvPr/>
        </p:nvPicPr>
        <p:blipFill rotWithShape="1">
          <a:blip r:embed="rId2">
            <a:extLst>
              <a:ext uri="{28A0092B-C50C-407E-A947-70E740481C1C}">
                <a14:useLocalDpi xmlns:a14="http://schemas.microsoft.com/office/drawing/2010/main" val="0"/>
              </a:ext>
            </a:extLst>
          </a:blip>
          <a:srcRect t="24287" r="2468"/>
          <a:stretch/>
        </p:blipFill>
        <p:spPr bwMode="auto">
          <a:xfrm>
            <a:off x="1683989" y="4242561"/>
            <a:ext cx="1685533" cy="872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ttangolo 7"/>
          <p:cNvSpPr/>
          <p:nvPr/>
        </p:nvSpPr>
        <p:spPr>
          <a:xfrm>
            <a:off x="1569322" y="5154950"/>
            <a:ext cx="1914867" cy="769441"/>
          </a:xfrm>
          <a:prstGeom prst="rect">
            <a:avLst/>
          </a:prstGeom>
        </p:spPr>
        <p:txBody>
          <a:bodyPr wrap="square">
            <a:spAutoFit/>
          </a:bodyPr>
          <a:lstStyle/>
          <a:p>
            <a:pPr algn="ctr" eaLnBrk="1" hangingPunct="1">
              <a:lnSpc>
                <a:spcPct val="110000"/>
              </a:lnSpc>
              <a:spcBef>
                <a:spcPts val="600"/>
              </a:spcBef>
            </a:pPr>
            <a:r>
              <a:rPr lang="it-IT" altLang="ja-JP" sz="1600" b="1" dirty="0">
                <a:latin typeface="Calibri" panose="020F0502020204030204" pitchFamily="34" charset="0"/>
              </a:rPr>
              <a:t>G</a:t>
            </a:r>
            <a:r>
              <a:rPr lang="it-IT" altLang="ja-JP" sz="1200" b="1" dirty="0">
                <a:latin typeface="Calibri" panose="020F0502020204030204" pitchFamily="34" charset="0"/>
              </a:rPr>
              <a:t>IUSTIZIA</a:t>
            </a:r>
            <a:br>
              <a:rPr lang="it-IT" altLang="ja-JP" sz="1200" b="1" dirty="0">
                <a:latin typeface="Calibri" panose="020F0502020204030204" pitchFamily="34" charset="0"/>
              </a:rPr>
            </a:br>
            <a:r>
              <a:rPr lang="it-IT" altLang="ja-JP" sz="1200" b="0" dirty="0">
                <a:latin typeface="Calibri" panose="020F0502020204030204" pitchFamily="34" charset="0"/>
              </a:rPr>
              <a:t>Riforma del processo penale</a:t>
            </a:r>
            <a:endParaRPr lang="it-IT" altLang="ja-JP" sz="1600" b="0" dirty="0">
              <a:latin typeface="Calibri" panose="020F0502020204030204" pitchFamily="34" charset="0"/>
            </a:endParaRPr>
          </a:p>
        </p:txBody>
      </p:sp>
      <p:sp>
        <p:nvSpPr>
          <p:cNvPr id="28" name="Rettangolo 27"/>
          <p:cNvSpPr/>
          <p:nvPr/>
        </p:nvSpPr>
        <p:spPr>
          <a:xfrm>
            <a:off x="2067253" y="5811911"/>
            <a:ext cx="919005" cy="397032"/>
          </a:xfrm>
          <a:prstGeom prst="rect">
            <a:avLst/>
          </a:prstGeom>
        </p:spPr>
        <p:txBody>
          <a:bodyPr wrap="square">
            <a:spAutoFit/>
          </a:bodyPr>
          <a:lstStyle/>
          <a:p>
            <a:pPr algn="ctr" eaLnBrk="1" hangingPunct="1">
              <a:lnSpc>
                <a:spcPct val="110000"/>
              </a:lnSpc>
              <a:spcBef>
                <a:spcPts val="600"/>
              </a:spcBef>
            </a:pPr>
            <a:r>
              <a:rPr lang="it-IT" altLang="ja-JP" sz="1800" b="1" dirty="0">
                <a:latin typeface="Calibri" panose="020F0502020204030204" pitchFamily="34" charset="0"/>
              </a:rPr>
              <a:t>68,</a:t>
            </a:r>
            <a:r>
              <a:rPr lang="it-IT" altLang="ja-JP" sz="1400" b="1" dirty="0">
                <a:latin typeface="Calibri" panose="020F0502020204030204" pitchFamily="34" charset="0"/>
              </a:rPr>
              <a:t>1%</a:t>
            </a:r>
            <a:endParaRPr lang="it-IT" altLang="ja-JP" sz="1800" dirty="0">
              <a:latin typeface="Calibri" panose="020F0502020204030204" pitchFamily="34" charset="0"/>
            </a:endParaRPr>
          </a:p>
        </p:txBody>
      </p:sp>
      <p:sp>
        <p:nvSpPr>
          <p:cNvPr id="36" name="Rettangolo con angoli arrotondati 35"/>
          <p:cNvSpPr/>
          <p:nvPr/>
        </p:nvSpPr>
        <p:spPr bwMode="auto">
          <a:xfrm>
            <a:off x="1556286" y="4132280"/>
            <a:ext cx="1940938" cy="2049948"/>
          </a:xfrm>
          <a:prstGeom prst="round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3078" name="Picture 6" descr="Risultati immagini per terroris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546" y="2024868"/>
            <a:ext cx="1655432" cy="877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Rettangolo 9"/>
          <p:cNvSpPr/>
          <p:nvPr/>
        </p:nvSpPr>
        <p:spPr>
          <a:xfrm>
            <a:off x="4457333" y="2936003"/>
            <a:ext cx="2346915" cy="769441"/>
          </a:xfrm>
          <a:prstGeom prst="rect">
            <a:avLst/>
          </a:prstGeom>
        </p:spPr>
        <p:txBody>
          <a:bodyPr wrap="square">
            <a:spAutoFit/>
          </a:bodyPr>
          <a:lstStyle/>
          <a:p>
            <a:pPr algn="ctr" eaLnBrk="1" hangingPunct="1">
              <a:lnSpc>
                <a:spcPct val="110000"/>
              </a:lnSpc>
              <a:spcBef>
                <a:spcPts val="600"/>
              </a:spcBef>
            </a:pPr>
            <a:r>
              <a:rPr lang="it-IT" altLang="ja-JP" sz="1600" b="1" dirty="0">
                <a:latin typeface="Calibri" panose="020F0502020204030204" pitchFamily="34" charset="0"/>
              </a:rPr>
              <a:t>P</a:t>
            </a:r>
            <a:r>
              <a:rPr lang="it-IT" altLang="ja-JP" sz="1200" b="1" dirty="0">
                <a:latin typeface="Calibri" panose="020F0502020204030204" pitchFamily="34" charset="0"/>
              </a:rPr>
              <a:t>UBBLICA </a:t>
            </a:r>
            <a:r>
              <a:rPr lang="it-IT" altLang="ja-JP" sz="1600" b="1" dirty="0">
                <a:latin typeface="Calibri" panose="020F0502020204030204" pitchFamily="34" charset="0"/>
              </a:rPr>
              <a:t>S</a:t>
            </a:r>
            <a:r>
              <a:rPr lang="it-IT" altLang="ja-JP" sz="1200" b="1" dirty="0">
                <a:latin typeface="Calibri" panose="020F0502020204030204" pitchFamily="34" charset="0"/>
              </a:rPr>
              <a:t>ICUREZZA</a:t>
            </a:r>
            <a:br>
              <a:rPr lang="it-IT" altLang="ja-JP" sz="1200" b="1" dirty="0">
                <a:latin typeface="Calibri" panose="020F0502020204030204" pitchFamily="34" charset="0"/>
              </a:rPr>
            </a:br>
            <a:r>
              <a:rPr lang="it-IT" altLang="ja-JP" sz="1200" b="0" dirty="0">
                <a:latin typeface="Calibri" panose="020F0502020204030204" pitchFamily="34" charset="0"/>
              </a:rPr>
              <a:t>Interventi per minimizzare il rischio terrorismo</a:t>
            </a:r>
            <a:endParaRPr lang="it-IT" altLang="ja-JP" sz="1600" b="0" dirty="0">
              <a:latin typeface="Calibri" panose="020F0502020204030204" pitchFamily="34" charset="0"/>
            </a:endParaRPr>
          </a:p>
        </p:txBody>
      </p:sp>
      <p:sp>
        <p:nvSpPr>
          <p:cNvPr id="29" name="Rettangolo 28"/>
          <p:cNvSpPr/>
          <p:nvPr/>
        </p:nvSpPr>
        <p:spPr>
          <a:xfrm>
            <a:off x="5189760" y="3592964"/>
            <a:ext cx="919005" cy="397032"/>
          </a:xfrm>
          <a:prstGeom prst="rect">
            <a:avLst/>
          </a:prstGeom>
        </p:spPr>
        <p:txBody>
          <a:bodyPr wrap="square">
            <a:spAutoFit/>
          </a:bodyPr>
          <a:lstStyle/>
          <a:p>
            <a:pPr algn="ctr" eaLnBrk="1" hangingPunct="1">
              <a:lnSpc>
                <a:spcPct val="110000"/>
              </a:lnSpc>
              <a:spcBef>
                <a:spcPts val="600"/>
              </a:spcBef>
            </a:pPr>
            <a:r>
              <a:rPr lang="it-IT" altLang="ja-JP" sz="1800" b="1" dirty="0">
                <a:latin typeface="Calibri" panose="020F0502020204030204" pitchFamily="34" charset="0"/>
              </a:rPr>
              <a:t>78,</a:t>
            </a:r>
            <a:r>
              <a:rPr lang="it-IT" altLang="ja-JP" sz="1400" b="1" dirty="0">
                <a:latin typeface="Calibri" panose="020F0502020204030204" pitchFamily="34" charset="0"/>
              </a:rPr>
              <a:t>1%</a:t>
            </a:r>
            <a:endParaRPr lang="it-IT" altLang="ja-JP" sz="1800" dirty="0">
              <a:latin typeface="Calibri" panose="020F0502020204030204" pitchFamily="34" charset="0"/>
            </a:endParaRPr>
          </a:p>
        </p:txBody>
      </p:sp>
      <p:sp>
        <p:nvSpPr>
          <p:cNvPr id="37" name="Rettangolo con angoli arrotondati 36"/>
          <p:cNvSpPr/>
          <p:nvPr/>
        </p:nvSpPr>
        <p:spPr bwMode="auto">
          <a:xfrm>
            <a:off x="4678793" y="1913333"/>
            <a:ext cx="1940938" cy="2049948"/>
          </a:xfrm>
          <a:prstGeom prst="round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3080" name="Picture 8" descr="Risultati immagini per lavoro su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592"/>
          <a:stretch/>
        </p:blipFill>
        <p:spPr bwMode="auto">
          <a:xfrm>
            <a:off x="6928235" y="2024913"/>
            <a:ext cx="1646799" cy="872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Rettangolo 11"/>
          <p:cNvSpPr/>
          <p:nvPr/>
        </p:nvSpPr>
        <p:spPr>
          <a:xfrm>
            <a:off x="6590673" y="2937302"/>
            <a:ext cx="2331283" cy="769441"/>
          </a:xfrm>
          <a:prstGeom prst="rect">
            <a:avLst/>
          </a:prstGeom>
        </p:spPr>
        <p:txBody>
          <a:bodyPr wrap="square">
            <a:spAutoFit/>
          </a:bodyPr>
          <a:lstStyle/>
          <a:p>
            <a:pPr algn="ctr" eaLnBrk="1" hangingPunct="1">
              <a:lnSpc>
                <a:spcPct val="110000"/>
              </a:lnSpc>
              <a:spcBef>
                <a:spcPts val="600"/>
              </a:spcBef>
            </a:pPr>
            <a:r>
              <a:rPr lang="it-IT" altLang="ja-JP" sz="1600" b="1" dirty="0">
                <a:latin typeface="Calibri" panose="020F0502020204030204" pitchFamily="34" charset="0"/>
              </a:rPr>
              <a:t>L</a:t>
            </a:r>
            <a:r>
              <a:rPr lang="it-IT" altLang="ja-JP" sz="1200" b="1" dirty="0">
                <a:latin typeface="Calibri" panose="020F0502020204030204" pitchFamily="34" charset="0"/>
              </a:rPr>
              <a:t>AVORO</a:t>
            </a:r>
            <a:br>
              <a:rPr lang="it-IT" altLang="ja-JP" sz="1200" b="1" dirty="0">
                <a:latin typeface="Calibri" panose="020F0502020204030204" pitchFamily="34" charset="0"/>
              </a:rPr>
            </a:br>
            <a:r>
              <a:rPr lang="it-IT" altLang="ja-JP" sz="1200" b="0" dirty="0">
                <a:latin typeface="Calibri" panose="020F0502020204030204" pitchFamily="34" charset="0"/>
              </a:rPr>
              <a:t>Azioni a sostegno dell’</a:t>
            </a:r>
            <a:br>
              <a:rPr lang="it-IT" altLang="ja-JP" sz="1200" b="0" dirty="0">
                <a:latin typeface="Calibri" panose="020F0502020204030204" pitchFamily="34" charset="0"/>
              </a:rPr>
            </a:br>
            <a:r>
              <a:rPr lang="it-IT" altLang="ja-JP" sz="1200" b="0" dirty="0">
                <a:latin typeface="Calibri" panose="020F0502020204030204" pitchFamily="34" charset="0"/>
              </a:rPr>
              <a:t>occupazione nel Mezzogiorno</a:t>
            </a:r>
            <a:endParaRPr lang="it-IT" altLang="ja-JP" sz="1600" b="0" dirty="0">
              <a:latin typeface="Calibri" panose="020F0502020204030204" pitchFamily="34" charset="0"/>
            </a:endParaRPr>
          </a:p>
        </p:txBody>
      </p:sp>
      <p:sp>
        <p:nvSpPr>
          <p:cNvPr id="30" name="Rettangolo 29"/>
          <p:cNvSpPr/>
          <p:nvPr/>
        </p:nvSpPr>
        <p:spPr>
          <a:xfrm>
            <a:off x="7292132" y="3594263"/>
            <a:ext cx="919005" cy="397032"/>
          </a:xfrm>
          <a:prstGeom prst="rect">
            <a:avLst/>
          </a:prstGeom>
        </p:spPr>
        <p:txBody>
          <a:bodyPr wrap="square">
            <a:spAutoFit/>
          </a:bodyPr>
          <a:lstStyle/>
          <a:p>
            <a:pPr algn="ctr" eaLnBrk="1" hangingPunct="1">
              <a:lnSpc>
                <a:spcPct val="110000"/>
              </a:lnSpc>
              <a:spcBef>
                <a:spcPts val="600"/>
              </a:spcBef>
            </a:pPr>
            <a:r>
              <a:rPr lang="it-IT" altLang="ja-JP" sz="1800" b="1" dirty="0">
                <a:latin typeface="Calibri" panose="020F0502020204030204" pitchFamily="34" charset="0"/>
              </a:rPr>
              <a:t>78,</a:t>
            </a:r>
            <a:r>
              <a:rPr lang="it-IT" altLang="ja-JP" sz="1400" b="1" dirty="0">
                <a:latin typeface="Calibri" panose="020F0502020204030204" pitchFamily="34" charset="0"/>
              </a:rPr>
              <a:t>0%</a:t>
            </a:r>
            <a:endParaRPr lang="it-IT" altLang="ja-JP" sz="1800" dirty="0">
              <a:latin typeface="Calibri" panose="020F0502020204030204" pitchFamily="34" charset="0"/>
            </a:endParaRPr>
          </a:p>
        </p:txBody>
      </p:sp>
      <p:sp>
        <p:nvSpPr>
          <p:cNvPr id="38" name="Rettangolo con angoli arrotondati 37"/>
          <p:cNvSpPr/>
          <p:nvPr/>
        </p:nvSpPr>
        <p:spPr bwMode="auto">
          <a:xfrm>
            <a:off x="6781165" y="1914632"/>
            <a:ext cx="1940938" cy="2049948"/>
          </a:xfrm>
          <a:prstGeom prst="round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3084" name="Picture 12" descr="Risultati immagini per flussi migratori"/>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630" b="16503"/>
          <a:stretch/>
        </p:blipFill>
        <p:spPr bwMode="auto">
          <a:xfrm>
            <a:off x="589325" y="2013955"/>
            <a:ext cx="1674899" cy="859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Rettangolo 14"/>
          <p:cNvSpPr/>
          <p:nvPr/>
        </p:nvSpPr>
        <p:spPr>
          <a:xfrm>
            <a:off x="441789" y="2885182"/>
            <a:ext cx="1969971" cy="769441"/>
          </a:xfrm>
          <a:prstGeom prst="rect">
            <a:avLst/>
          </a:prstGeom>
        </p:spPr>
        <p:txBody>
          <a:bodyPr wrap="square">
            <a:spAutoFit/>
          </a:bodyPr>
          <a:lstStyle/>
          <a:p>
            <a:pPr algn="ctr" eaLnBrk="1" hangingPunct="1">
              <a:lnSpc>
                <a:spcPct val="110000"/>
              </a:lnSpc>
              <a:spcBef>
                <a:spcPts val="600"/>
              </a:spcBef>
            </a:pPr>
            <a:r>
              <a:rPr lang="it-IT" altLang="ja-JP" sz="1600" b="1" dirty="0">
                <a:latin typeface="Calibri" panose="020F0502020204030204" pitchFamily="34" charset="0"/>
              </a:rPr>
              <a:t>I</a:t>
            </a:r>
            <a:r>
              <a:rPr lang="it-IT" altLang="ja-JP" sz="1200" b="1" dirty="0">
                <a:latin typeface="Calibri" panose="020F0502020204030204" pitchFamily="34" charset="0"/>
              </a:rPr>
              <a:t>MMIGRAZIONE</a:t>
            </a:r>
            <a:br>
              <a:rPr lang="it-IT" altLang="ja-JP" sz="1200" b="1" dirty="0">
                <a:latin typeface="Calibri" panose="020F0502020204030204" pitchFamily="34" charset="0"/>
              </a:rPr>
            </a:br>
            <a:r>
              <a:rPr lang="it-IT" altLang="ja-JP" sz="1200" b="0" dirty="0">
                <a:latin typeface="Calibri" panose="020F0502020204030204" pitchFamily="34" charset="0"/>
              </a:rPr>
              <a:t>Interventi per regolare i flussi migratori</a:t>
            </a:r>
            <a:endParaRPr lang="it-IT" altLang="ja-JP" sz="1600" b="0" dirty="0">
              <a:latin typeface="Calibri" panose="020F0502020204030204" pitchFamily="34" charset="0"/>
            </a:endParaRPr>
          </a:p>
        </p:txBody>
      </p:sp>
      <p:sp>
        <p:nvSpPr>
          <p:cNvPr id="31" name="Rettangolo 30"/>
          <p:cNvSpPr/>
          <p:nvPr/>
        </p:nvSpPr>
        <p:spPr>
          <a:xfrm>
            <a:off x="967272" y="3572007"/>
            <a:ext cx="919005" cy="397032"/>
          </a:xfrm>
          <a:prstGeom prst="rect">
            <a:avLst/>
          </a:prstGeom>
        </p:spPr>
        <p:txBody>
          <a:bodyPr wrap="square">
            <a:spAutoFit/>
          </a:bodyPr>
          <a:lstStyle/>
          <a:p>
            <a:pPr algn="ctr" eaLnBrk="1" hangingPunct="1">
              <a:lnSpc>
                <a:spcPct val="110000"/>
              </a:lnSpc>
              <a:spcBef>
                <a:spcPts val="600"/>
              </a:spcBef>
            </a:pPr>
            <a:r>
              <a:rPr lang="it-IT" altLang="ja-JP" sz="1800" b="1" dirty="0">
                <a:latin typeface="Calibri" panose="020F0502020204030204" pitchFamily="34" charset="0"/>
              </a:rPr>
              <a:t>90,</a:t>
            </a:r>
            <a:r>
              <a:rPr lang="it-IT" altLang="ja-JP" sz="1400" b="1" dirty="0">
                <a:latin typeface="Calibri" panose="020F0502020204030204" pitchFamily="34" charset="0"/>
              </a:rPr>
              <a:t>0%</a:t>
            </a:r>
            <a:endParaRPr lang="it-IT" altLang="ja-JP" sz="1800" dirty="0">
              <a:latin typeface="Calibri" panose="020F0502020204030204" pitchFamily="34" charset="0"/>
            </a:endParaRPr>
          </a:p>
        </p:txBody>
      </p:sp>
      <p:sp>
        <p:nvSpPr>
          <p:cNvPr id="39" name="Rettangolo con angoli arrotondati 38"/>
          <p:cNvSpPr/>
          <p:nvPr/>
        </p:nvSpPr>
        <p:spPr bwMode="auto">
          <a:xfrm>
            <a:off x="456305" y="1912328"/>
            <a:ext cx="1940938" cy="2049948"/>
          </a:xfrm>
          <a:prstGeom prst="round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3086" name="Picture 14" descr="Risultati immagini per legge elettora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1" t="11249" r="-1" b="13723"/>
          <a:stretch/>
        </p:blipFill>
        <p:spPr bwMode="auto">
          <a:xfrm>
            <a:off x="3835001" y="4248132"/>
            <a:ext cx="1664266" cy="849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Rettangolo 15"/>
          <p:cNvSpPr/>
          <p:nvPr/>
        </p:nvSpPr>
        <p:spPr>
          <a:xfrm>
            <a:off x="3709701" y="5110861"/>
            <a:ext cx="1914867" cy="769441"/>
          </a:xfrm>
          <a:prstGeom prst="rect">
            <a:avLst/>
          </a:prstGeom>
        </p:spPr>
        <p:txBody>
          <a:bodyPr wrap="square">
            <a:spAutoFit/>
          </a:bodyPr>
          <a:lstStyle/>
          <a:p>
            <a:pPr algn="ctr" eaLnBrk="1" hangingPunct="1">
              <a:lnSpc>
                <a:spcPct val="110000"/>
              </a:lnSpc>
              <a:spcBef>
                <a:spcPts val="600"/>
              </a:spcBef>
            </a:pPr>
            <a:r>
              <a:rPr lang="it-IT" altLang="ja-JP" sz="1600" b="1" dirty="0">
                <a:latin typeface="Calibri" panose="020F0502020204030204" pitchFamily="34" charset="0"/>
              </a:rPr>
              <a:t>I</a:t>
            </a:r>
            <a:r>
              <a:rPr lang="it-IT" altLang="ja-JP" sz="1200" b="1" dirty="0">
                <a:latin typeface="Calibri" panose="020F0502020204030204" pitchFamily="34" charset="0"/>
              </a:rPr>
              <a:t>STITUZIONI</a:t>
            </a:r>
            <a:br>
              <a:rPr lang="it-IT" altLang="ja-JP" sz="1200" b="1" dirty="0">
                <a:latin typeface="Calibri" panose="020F0502020204030204" pitchFamily="34" charset="0"/>
              </a:rPr>
            </a:br>
            <a:r>
              <a:rPr lang="it-IT" altLang="ja-JP" sz="1200" b="0" dirty="0">
                <a:latin typeface="Calibri" panose="020F0502020204030204" pitchFamily="34" charset="0"/>
              </a:rPr>
              <a:t>Accordo definitivo sulla legge elettorale</a:t>
            </a:r>
            <a:endParaRPr lang="it-IT" altLang="ja-JP" sz="1600" b="0" dirty="0">
              <a:latin typeface="Calibri" panose="020F0502020204030204" pitchFamily="34" charset="0"/>
            </a:endParaRPr>
          </a:p>
        </p:txBody>
      </p:sp>
      <p:sp>
        <p:nvSpPr>
          <p:cNvPr id="32" name="Rettangolo 31"/>
          <p:cNvSpPr/>
          <p:nvPr/>
        </p:nvSpPr>
        <p:spPr>
          <a:xfrm>
            <a:off x="4207632" y="5797686"/>
            <a:ext cx="919005" cy="397032"/>
          </a:xfrm>
          <a:prstGeom prst="rect">
            <a:avLst/>
          </a:prstGeom>
        </p:spPr>
        <p:txBody>
          <a:bodyPr wrap="square">
            <a:spAutoFit/>
          </a:bodyPr>
          <a:lstStyle/>
          <a:p>
            <a:pPr algn="ctr" eaLnBrk="1" hangingPunct="1">
              <a:lnSpc>
                <a:spcPct val="110000"/>
              </a:lnSpc>
              <a:spcBef>
                <a:spcPts val="600"/>
              </a:spcBef>
            </a:pPr>
            <a:r>
              <a:rPr lang="it-IT" altLang="ja-JP" sz="1800" b="1" dirty="0">
                <a:latin typeface="Calibri" panose="020F0502020204030204" pitchFamily="34" charset="0"/>
              </a:rPr>
              <a:t>40,</a:t>
            </a:r>
            <a:r>
              <a:rPr lang="it-IT" altLang="ja-JP" sz="1400" b="1" dirty="0">
                <a:latin typeface="Calibri" panose="020F0502020204030204" pitchFamily="34" charset="0"/>
              </a:rPr>
              <a:t>0%</a:t>
            </a:r>
            <a:endParaRPr lang="it-IT" altLang="ja-JP" sz="1800" dirty="0">
              <a:latin typeface="Calibri" panose="020F0502020204030204" pitchFamily="34" charset="0"/>
            </a:endParaRPr>
          </a:p>
        </p:txBody>
      </p:sp>
      <p:sp>
        <p:nvSpPr>
          <p:cNvPr id="40" name="Rettangolo con angoli arrotondati 39"/>
          <p:cNvSpPr/>
          <p:nvPr/>
        </p:nvSpPr>
        <p:spPr bwMode="auto">
          <a:xfrm>
            <a:off x="3696665" y="4138007"/>
            <a:ext cx="1940938" cy="2049948"/>
          </a:xfrm>
          <a:prstGeom prst="round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3090" name="Picture 18" descr="Risultati immagini per banche in crisi"/>
          <p:cNvPicPr>
            <a:picLocks noChangeAspect="1" noChangeArrowheads="1"/>
          </p:cNvPicPr>
          <p:nvPr/>
        </p:nvPicPr>
        <p:blipFill rotWithShape="1">
          <a:blip r:embed="rId7">
            <a:extLst>
              <a:ext uri="{28A0092B-C50C-407E-A947-70E740481C1C}">
                <a14:useLocalDpi xmlns:a14="http://schemas.microsoft.com/office/drawing/2010/main" val="0"/>
              </a:ext>
            </a:extLst>
          </a:blip>
          <a:srcRect t="22946" b="11256"/>
          <a:stretch/>
        </p:blipFill>
        <p:spPr bwMode="auto">
          <a:xfrm>
            <a:off x="5957405" y="4242616"/>
            <a:ext cx="1657298" cy="838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0" name="Rettangolo 19"/>
          <p:cNvSpPr/>
          <p:nvPr/>
        </p:nvSpPr>
        <p:spPr>
          <a:xfrm>
            <a:off x="5625093" y="5110861"/>
            <a:ext cx="2331283" cy="769441"/>
          </a:xfrm>
          <a:prstGeom prst="rect">
            <a:avLst/>
          </a:prstGeom>
        </p:spPr>
        <p:txBody>
          <a:bodyPr wrap="square">
            <a:spAutoFit/>
          </a:bodyPr>
          <a:lstStyle/>
          <a:p>
            <a:pPr algn="ctr" eaLnBrk="1" hangingPunct="1">
              <a:lnSpc>
                <a:spcPct val="110000"/>
              </a:lnSpc>
              <a:spcBef>
                <a:spcPts val="600"/>
              </a:spcBef>
            </a:pPr>
            <a:r>
              <a:rPr lang="it-IT" altLang="ja-JP" sz="1600" b="1" dirty="0">
                <a:latin typeface="Calibri" panose="020F0502020204030204" pitchFamily="34" charset="0"/>
              </a:rPr>
              <a:t>F</a:t>
            </a:r>
            <a:r>
              <a:rPr lang="it-IT" altLang="ja-JP" sz="1200" b="1" dirty="0">
                <a:latin typeface="Calibri" panose="020F0502020204030204" pitchFamily="34" charset="0"/>
              </a:rPr>
              <a:t>INANZA</a:t>
            </a:r>
            <a:br>
              <a:rPr lang="it-IT" altLang="ja-JP" sz="1200" b="1" dirty="0">
                <a:latin typeface="Calibri" panose="020F0502020204030204" pitchFamily="34" charset="0"/>
              </a:rPr>
            </a:br>
            <a:r>
              <a:rPr lang="it-IT" altLang="ja-JP" sz="1200" b="0" dirty="0">
                <a:latin typeface="Calibri" panose="020F0502020204030204" pitchFamily="34" charset="0"/>
              </a:rPr>
              <a:t>Interventi per il salvataggio </a:t>
            </a:r>
            <a:br>
              <a:rPr lang="it-IT" altLang="ja-JP" sz="1200" b="0" dirty="0">
                <a:latin typeface="Calibri" panose="020F0502020204030204" pitchFamily="34" charset="0"/>
              </a:rPr>
            </a:br>
            <a:r>
              <a:rPr lang="it-IT" altLang="ja-JP" sz="1200" b="0" dirty="0">
                <a:latin typeface="Calibri" panose="020F0502020204030204" pitchFamily="34" charset="0"/>
              </a:rPr>
              <a:t>delle banche in crisi</a:t>
            </a:r>
            <a:endParaRPr lang="it-IT" altLang="ja-JP" sz="1600" b="0" dirty="0">
              <a:latin typeface="Calibri" panose="020F0502020204030204" pitchFamily="34" charset="0"/>
            </a:endParaRPr>
          </a:p>
        </p:txBody>
      </p:sp>
      <p:sp>
        <p:nvSpPr>
          <p:cNvPr id="34" name="Rettangolo 33"/>
          <p:cNvSpPr/>
          <p:nvPr/>
        </p:nvSpPr>
        <p:spPr>
          <a:xfrm>
            <a:off x="6326552" y="5797686"/>
            <a:ext cx="919005" cy="381771"/>
          </a:xfrm>
          <a:prstGeom prst="rect">
            <a:avLst/>
          </a:prstGeom>
        </p:spPr>
        <p:txBody>
          <a:bodyPr wrap="square">
            <a:spAutoFit/>
          </a:bodyPr>
          <a:lstStyle/>
          <a:p>
            <a:pPr algn="ctr" eaLnBrk="1" hangingPunct="1">
              <a:lnSpc>
                <a:spcPct val="110000"/>
              </a:lnSpc>
              <a:spcBef>
                <a:spcPts val="600"/>
              </a:spcBef>
            </a:pPr>
            <a:r>
              <a:rPr lang="it-IT" altLang="ja-JP" sz="1800" b="1" dirty="0">
                <a:latin typeface="Calibri" panose="020F0502020204030204" pitchFamily="34" charset="0"/>
              </a:rPr>
              <a:t>35,</a:t>
            </a:r>
            <a:r>
              <a:rPr lang="it-IT" altLang="ja-JP" sz="1400" b="1" dirty="0">
                <a:latin typeface="Calibri" panose="020F0502020204030204" pitchFamily="34" charset="0"/>
              </a:rPr>
              <a:t>0%</a:t>
            </a:r>
            <a:endParaRPr lang="it-IT" altLang="ja-JP" sz="1400" dirty="0">
              <a:latin typeface="Calibri" panose="020F0502020204030204" pitchFamily="34" charset="0"/>
            </a:endParaRPr>
          </a:p>
        </p:txBody>
      </p:sp>
      <p:sp>
        <p:nvSpPr>
          <p:cNvPr id="42" name="Rettangolo con angoli arrotondati 41"/>
          <p:cNvSpPr/>
          <p:nvPr/>
        </p:nvSpPr>
        <p:spPr bwMode="auto">
          <a:xfrm>
            <a:off x="5815585" y="4138007"/>
            <a:ext cx="1940938" cy="2049948"/>
          </a:xfrm>
          <a:prstGeom prst="round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3" name="Text Box 49"/>
          <p:cNvSpPr txBox="1">
            <a:spLocks noChangeArrowheads="1"/>
          </p:cNvSpPr>
          <p:nvPr/>
        </p:nvSpPr>
        <p:spPr bwMode="auto">
          <a:xfrm>
            <a:off x="395288" y="6372225"/>
            <a:ext cx="8420100" cy="230832"/>
          </a:xfrm>
          <a:prstGeom prst="rect">
            <a:avLst/>
          </a:prstGeom>
          <a:noFill/>
          <a:ln w="9525">
            <a:noFill/>
            <a:miter lim="800000"/>
            <a:headEnd/>
            <a:tailEnd/>
          </a:ln>
        </p:spPr>
        <p:txBody>
          <a:bodyPr wrap="square">
            <a:spAutoFit/>
          </a:bodyPr>
          <a:lstStyle/>
          <a:p>
            <a:pPr algn="just"/>
            <a:r>
              <a:rPr lang="it-IT" sz="900" b="1" dirty="0">
                <a:latin typeface="Calibri" panose="020F0502020204030204" pitchFamily="34" charset="0"/>
              </a:rPr>
              <a:t>Base campione</a:t>
            </a:r>
            <a:r>
              <a:rPr lang="it-IT" sz="900" dirty="0">
                <a:latin typeface="Calibri" panose="020F0502020204030204" pitchFamily="34" charset="0"/>
              </a:rPr>
              <a:t>: </a:t>
            </a:r>
            <a:r>
              <a:rPr lang="it-IT" altLang="it-IT" sz="900" b="0" dirty="0">
                <a:latin typeface="Calibri" panose="020F0502020204030204" pitchFamily="34" charset="0"/>
              </a:rPr>
              <a:t>Dettaglio alimentare 2.000 casi</a:t>
            </a:r>
            <a:r>
              <a:rPr lang="it-IT" sz="900" b="0" dirty="0">
                <a:latin typeface="Calibri" panose="020F0502020204030204" pitchFamily="34" charset="0"/>
              </a:rPr>
              <a:t>. La somma delle percentuali è diversa da 100 perché erano ammesse risposte multiple.  </a:t>
            </a:r>
            <a:r>
              <a:rPr lang="it-IT" sz="900" dirty="0">
                <a:latin typeface="Calibri" panose="020F0502020204030204" pitchFamily="34" charset="0"/>
              </a:rPr>
              <a:t>I dati sono riportati all’universo.</a:t>
            </a:r>
          </a:p>
        </p:txBody>
      </p:sp>
      <p:sp>
        <p:nvSpPr>
          <p:cNvPr id="2" name="Rettangolo con angoli arrotondati 1"/>
          <p:cNvSpPr/>
          <p:nvPr/>
        </p:nvSpPr>
        <p:spPr bwMode="auto">
          <a:xfrm>
            <a:off x="2585222" y="1914632"/>
            <a:ext cx="1940938" cy="2049948"/>
          </a:xfrm>
          <a:prstGeom prst="round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3074" name="Picture 2" descr="Risultati immagini per sicurezza territori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2925" y="2024913"/>
            <a:ext cx="1685532" cy="88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ttangolo 6"/>
          <p:cNvSpPr/>
          <p:nvPr/>
        </p:nvSpPr>
        <p:spPr>
          <a:xfrm>
            <a:off x="2467374" y="2937302"/>
            <a:ext cx="2176634" cy="769441"/>
          </a:xfrm>
          <a:prstGeom prst="rect">
            <a:avLst/>
          </a:prstGeom>
        </p:spPr>
        <p:txBody>
          <a:bodyPr wrap="square">
            <a:spAutoFit/>
          </a:bodyPr>
          <a:lstStyle/>
          <a:p>
            <a:pPr algn="ctr" eaLnBrk="1" hangingPunct="1">
              <a:lnSpc>
                <a:spcPct val="110000"/>
              </a:lnSpc>
              <a:spcBef>
                <a:spcPts val="600"/>
              </a:spcBef>
            </a:pPr>
            <a:r>
              <a:rPr lang="it-IT" altLang="ja-JP" sz="1600" b="1" dirty="0">
                <a:latin typeface="Calibri" panose="020F0502020204030204" pitchFamily="34" charset="0"/>
              </a:rPr>
              <a:t>S</a:t>
            </a:r>
            <a:r>
              <a:rPr lang="it-IT" altLang="ja-JP" sz="1200" b="1" dirty="0">
                <a:latin typeface="Calibri" panose="020F0502020204030204" pitchFamily="34" charset="0"/>
              </a:rPr>
              <a:t>ICUREZZA DEL TERRITORIO</a:t>
            </a:r>
            <a:br>
              <a:rPr lang="it-IT" altLang="ja-JP" sz="1200" b="1" dirty="0">
                <a:latin typeface="Calibri" panose="020F0502020204030204" pitchFamily="34" charset="0"/>
              </a:rPr>
            </a:br>
            <a:r>
              <a:rPr lang="it-IT" altLang="ja-JP" sz="1200" b="0" dirty="0">
                <a:latin typeface="Calibri" panose="020F0502020204030204" pitchFamily="34" charset="0"/>
              </a:rPr>
              <a:t>Interventi nelle zone terremotate</a:t>
            </a:r>
            <a:endParaRPr lang="it-IT" altLang="ja-JP" sz="1600" b="0" dirty="0">
              <a:latin typeface="Calibri" panose="020F0502020204030204" pitchFamily="34" charset="0"/>
            </a:endParaRPr>
          </a:p>
        </p:txBody>
      </p:sp>
      <p:sp>
        <p:nvSpPr>
          <p:cNvPr id="27" name="Rettangolo 26"/>
          <p:cNvSpPr/>
          <p:nvPr/>
        </p:nvSpPr>
        <p:spPr>
          <a:xfrm>
            <a:off x="3096189" y="3594263"/>
            <a:ext cx="919005" cy="397032"/>
          </a:xfrm>
          <a:prstGeom prst="rect">
            <a:avLst/>
          </a:prstGeom>
        </p:spPr>
        <p:txBody>
          <a:bodyPr wrap="square">
            <a:spAutoFit/>
          </a:bodyPr>
          <a:lstStyle/>
          <a:p>
            <a:pPr algn="ctr" eaLnBrk="1" hangingPunct="1">
              <a:lnSpc>
                <a:spcPct val="110000"/>
              </a:lnSpc>
              <a:spcBef>
                <a:spcPts val="600"/>
              </a:spcBef>
            </a:pPr>
            <a:r>
              <a:rPr lang="it-IT" altLang="ja-JP" sz="1800" b="1" dirty="0">
                <a:latin typeface="Calibri" panose="020F0502020204030204" pitchFamily="34" charset="0"/>
              </a:rPr>
              <a:t>79,</a:t>
            </a:r>
            <a:r>
              <a:rPr lang="it-IT" altLang="ja-JP" sz="1400" b="1" dirty="0">
                <a:latin typeface="Calibri" panose="020F0502020204030204" pitchFamily="34" charset="0"/>
              </a:rPr>
              <a:t>1%</a:t>
            </a:r>
            <a:endParaRPr lang="it-IT" altLang="ja-JP" sz="1800" dirty="0">
              <a:latin typeface="Calibri" panose="020F0502020204030204" pitchFamily="34" charset="0"/>
            </a:endParaRPr>
          </a:p>
        </p:txBody>
      </p:sp>
    </p:spTree>
    <p:extLst>
      <p:ext uri="{BB962C8B-B14F-4D97-AF65-F5344CB8AC3E}">
        <p14:creationId xmlns:p14="http://schemas.microsoft.com/office/powerpoint/2010/main" val="310611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1F497D"/>
                </a:solidFill>
                <a:latin typeface="Calibri" panose="020F0502020204030204" pitchFamily="34" charset="0"/>
                <a:cs typeface="Arial" panose="020B0604020202020204" pitchFamily="34" charset="0"/>
              </a:rPr>
              <a:t>premessa | </a:t>
            </a:r>
            <a:r>
              <a:rPr lang="it-IT" altLang="it-IT" sz="2000" dirty="0">
                <a:latin typeface="Calibri" panose="020F0502020204030204" pitchFamily="34" charset="0"/>
                <a:cs typeface="Arial" panose="020B0604020202020204" pitchFamily="34" charset="0"/>
              </a:rPr>
              <a:t>considerazioni generali di sintesi</a:t>
            </a:r>
          </a:p>
        </p:txBody>
      </p:sp>
      <p:sp>
        <p:nvSpPr>
          <p:cNvPr id="9" name="CasellaDiTesto 8"/>
          <p:cNvSpPr txBox="1"/>
          <p:nvPr/>
        </p:nvSpPr>
        <p:spPr>
          <a:xfrm>
            <a:off x="404341" y="774329"/>
            <a:ext cx="8353176" cy="5529719"/>
          </a:xfrm>
          <a:prstGeom prst="rect">
            <a:avLst/>
          </a:prstGeom>
          <a:noFill/>
        </p:spPr>
        <p:txBody>
          <a:bodyPr wrap="square" rtlCol="0">
            <a:spAutoFit/>
          </a:bodyPr>
          <a:lstStyle/>
          <a:p>
            <a:pPr algn="just">
              <a:spcAft>
                <a:spcPts val="800"/>
              </a:spcAft>
              <a:tabLst>
                <a:tab pos="457200" algn="l"/>
              </a:tabLst>
            </a:pPr>
            <a:r>
              <a:rPr lang="it-IT" sz="1500" u="sng" dirty="0">
                <a:solidFill>
                  <a:srgbClr val="FF6600"/>
                </a:solidFill>
                <a:latin typeface="Calibri" panose="020F0502020204030204" pitchFamily="34" charset="0"/>
                <a:ea typeface="Calibri" panose="020F0502020204030204" pitchFamily="34" charset="0"/>
                <a:cs typeface="Times New Roman" panose="02020603050405020304" pitchFamily="18" charset="0"/>
              </a:rPr>
              <a:t>SIAMO FUORI DAL PERIODO DI DEFLAZIONE, MA I PREZZI FATICANO A RIPARTIRE</a:t>
            </a:r>
          </a:p>
          <a:p>
            <a:pPr lvl="0" algn="just">
              <a:spcAft>
                <a:spcPts val="800"/>
              </a:spcAft>
              <a:tabLst>
                <a:tab pos="457200" algn="l"/>
              </a:tabLst>
            </a:pPr>
            <a:r>
              <a:rPr lang="it-IT" sz="1500" b="0" dirty="0">
                <a:latin typeface="Calibri" panose="020F0502020204030204" pitchFamily="34" charset="0"/>
                <a:ea typeface="Calibri" panose="020F0502020204030204" pitchFamily="34" charset="0"/>
                <a:cs typeface="Times New Roman" panose="02020603050405020304" pitchFamily="18" charset="0"/>
              </a:rPr>
              <a:t>Dopo il </a:t>
            </a:r>
            <a:r>
              <a:rPr lang="it-IT" sz="1500" dirty="0">
                <a:latin typeface="Calibri" panose="020F0502020204030204" pitchFamily="34" charset="0"/>
                <a:ea typeface="Calibri" panose="020F0502020204030204" pitchFamily="34" charset="0"/>
                <a:cs typeface="Times New Roman" panose="02020603050405020304" pitchFamily="18" charset="0"/>
              </a:rPr>
              <a:t>persistente periodo di deflazione </a:t>
            </a:r>
            <a:r>
              <a:rPr lang="it-IT" sz="1500" b="0" dirty="0">
                <a:latin typeface="Calibri" panose="020F0502020204030204" pitchFamily="34" charset="0"/>
                <a:ea typeface="Calibri" panose="020F0502020204030204" pitchFamily="34" charset="0"/>
                <a:cs typeface="Times New Roman" panose="02020603050405020304" pitchFamily="18" charset="0"/>
              </a:rPr>
              <a:t>(che ha caratterizzato tutto il 2016), nella prima parte del 2017 si è assistito ad un </a:t>
            </a:r>
            <a:r>
              <a:rPr lang="it-IT" sz="1500" dirty="0">
                <a:latin typeface="Calibri" panose="020F0502020204030204" pitchFamily="34" charset="0"/>
                <a:ea typeface="Calibri" panose="020F0502020204030204" pitchFamily="34" charset="0"/>
                <a:cs typeface="Times New Roman" panose="02020603050405020304" pitchFamily="18" charset="0"/>
              </a:rPr>
              <a:t>rialzo dei prezzi praticati dai fornitori</a:t>
            </a:r>
            <a:r>
              <a:rPr lang="it-IT" sz="1500" b="0" dirty="0">
                <a:latin typeface="Calibri" panose="020F0502020204030204" pitchFamily="34" charset="0"/>
                <a:ea typeface="Calibri" panose="020F0502020204030204" pitchFamily="34" charset="0"/>
                <a:cs typeface="Times New Roman" panose="02020603050405020304" pitchFamily="18" charset="0"/>
              </a:rPr>
              <a:t>. Il </a:t>
            </a:r>
            <a:r>
              <a:rPr lang="it-IT" sz="1500" b="0" i="1" dirty="0">
                <a:latin typeface="Calibri" panose="020F0502020204030204" pitchFamily="34" charset="0"/>
                <a:ea typeface="Calibri" panose="020F0502020204030204" pitchFamily="34" charset="0"/>
                <a:cs typeface="Times New Roman" panose="02020603050405020304" pitchFamily="18" charset="0"/>
              </a:rPr>
              <a:t>trend</a:t>
            </a:r>
            <a:r>
              <a:rPr lang="it-IT" sz="1500" b="0" dirty="0">
                <a:latin typeface="Calibri" panose="020F0502020204030204" pitchFamily="34" charset="0"/>
                <a:ea typeface="Calibri" panose="020F0502020204030204" pitchFamily="34" charset="0"/>
                <a:cs typeface="Times New Roman" panose="02020603050405020304" pitchFamily="18" charset="0"/>
              </a:rPr>
              <a:t> è comunque visto in rallentamento nel breve termine (</a:t>
            </a:r>
            <a:r>
              <a:rPr lang="it-IT" sz="1500" dirty="0">
                <a:latin typeface="Calibri" panose="020F0502020204030204" pitchFamily="34" charset="0"/>
                <a:ea typeface="Calibri" panose="020F0502020204030204" pitchFamily="34" charset="0"/>
                <a:cs typeface="Times New Roman" panose="02020603050405020304" pitchFamily="18" charset="0"/>
              </a:rPr>
              <a:t>i prezzi «miglioreranno», quindi si abbasseranno di nuovo</a:t>
            </a:r>
            <a:r>
              <a:rPr lang="it-IT" sz="1500" b="0" dirty="0">
                <a:latin typeface="Calibri" panose="020F0502020204030204" pitchFamily="34" charset="0"/>
                <a:ea typeface="Calibri" panose="020F0502020204030204" pitchFamily="34" charset="0"/>
                <a:cs typeface="Times New Roman" panose="02020603050405020304" pitchFamily="18" charset="0"/>
              </a:rPr>
              <a:t>). In ogni caso, sette imprese del comparto ogni dieci ritengono che i comportamenti di spesa dei consumatori siano in qualche modo influenzati dalla dinamica dei prezzi stessi, con conseguenti ricadute sui ricavi delle imprese (es. in momenti di deflazione, il consumatore ritarda gli acquisti in attesa che i prezzi calino ulteriormente).</a:t>
            </a:r>
          </a:p>
          <a:p>
            <a:pPr algn="just">
              <a:spcAft>
                <a:spcPts val="800"/>
              </a:spcAft>
              <a:tabLst>
                <a:tab pos="457200" algn="l"/>
              </a:tabLst>
            </a:pPr>
            <a:endParaRPr lang="it-IT" sz="1500" u="sng" dirty="0">
              <a:solidFill>
                <a:srgbClr val="FF66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457200" algn="l"/>
              </a:tabLst>
            </a:pPr>
            <a:r>
              <a:rPr lang="it-IT" sz="1500" u="sng" dirty="0">
                <a:solidFill>
                  <a:srgbClr val="FF6600"/>
                </a:solidFill>
                <a:latin typeface="Calibri" panose="020F0502020204030204" pitchFamily="34" charset="0"/>
                <a:ea typeface="Calibri" panose="020F0502020204030204" pitchFamily="34" charset="0"/>
                <a:cs typeface="Times New Roman" panose="02020603050405020304" pitchFamily="18" charset="0"/>
              </a:rPr>
              <a:t>STABILE LA SITUAZIONE DELLA LIQUIDITA’, MA LA PRESSIONE FISCALE NON SEMBRA DARE TREGUA</a:t>
            </a:r>
          </a:p>
          <a:p>
            <a:pPr lvl="0" algn="just">
              <a:spcAft>
                <a:spcPts val="800"/>
              </a:spcAft>
              <a:tabLst>
                <a:tab pos="457200" algn="l"/>
              </a:tabLst>
            </a:pPr>
            <a:r>
              <a:rPr lang="it-IT" sz="1500" dirty="0">
                <a:latin typeface="Calibri" panose="020F0502020204030204" pitchFamily="34" charset="0"/>
                <a:ea typeface="Calibri" panose="020F0502020204030204" pitchFamily="34" charset="0"/>
                <a:cs typeface="Times New Roman" panose="02020603050405020304" pitchFamily="18" charset="0"/>
              </a:rPr>
              <a:t>Resta stabile </a:t>
            </a:r>
            <a:r>
              <a:rPr lang="it-IT" sz="1500" b="0" dirty="0">
                <a:latin typeface="Calibri" panose="020F0502020204030204" pitchFamily="34" charset="0"/>
                <a:ea typeface="Calibri" panose="020F0502020204030204" pitchFamily="34" charset="0"/>
                <a:cs typeface="Times New Roman" panose="02020603050405020304" pitchFamily="18" charset="0"/>
              </a:rPr>
              <a:t>la capacità delle imprese del dettaglio alimentare di </a:t>
            </a:r>
            <a:r>
              <a:rPr lang="it-IT" sz="1500" dirty="0">
                <a:latin typeface="Calibri" panose="020F0502020204030204" pitchFamily="34" charset="0"/>
                <a:ea typeface="Calibri" panose="020F0502020204030204" pitchFamily="34" charset="0"/>
                <a:cs typeface="Times New Roman" panose="02020603050405020304" pitchFamily="18" charset="0"/>
              </a:rPr>
              <a:t>far fronte al proprio fabbisogno finanziario</a:t>
            </a:r>
            <a:r>
              <a:rPr lang="it-IT" sz="1500" b="0" dirty="0">
                <a:latin typeface="Calibri" panose="020F0502020204030204" pitchFamily="34" charset="0"/>
                <a:ea typeface="Calibri" panose="020F0502020204030204" pitchFamily="34" charset="0"/>
                <a:cs typeface="Times New Roman" panose="02020603050405020304" pitchFamily="18" charset="0"/>
              </a:rPr>
              <a:t>, sebbene la tendenza sia ancora </a:t>
            </a:r>
            <a:r>
              <a:rPr lang="it-IT" sz="1500" dirty="0">
                <a:latin typeface="Calibri" panose="020F0502020204030204" pitchFamily="34" charset="0"/>
                <a:ea typeface="Calibri" panose="020F0502020204030204" pitchFamily="34" charset="0"/>
                <a:cs typeface="Times New Roman" panose="02020603050405020304" pitchFamily="18" charset="0"/>
              </a:rPr>
              <a:t>meno performante della totalità delle imprese del terziario </a:t>
            </a:r>
            <a:r>
              <a:rPr lang="it-IT" sz="1500" b="0" dirty="0">
                <a:latin typeface="Calibri" panose="020F0502020204030204" pitchFamily="34" charset="0"/>
                <a:ea typeface="Calibri" panose="020F0502020204030204" pitchFamily="34" charset="0"/>
                <a:cs typeface="Times New Roman" panose="02020603050405020304" pitchFamily="18" charset="0"/>
              </a:rPr>
              <a:t>e ancora al di sotto dell’area di espansione di mercato. Ad incidere sulla liquidità delle imprese la </a:t>
            </a:r>
            <a:r>
              <a:rPr lang="it-IT" sz="1500" dirty="0">
                <a:latin typeface="Calibri" panose="020F0502020204030204" pitchFamily="34" charset="0"/>
                <a:ea typeface="Calibri" panose="020F0502020204030204" pitchFamily="34" charset="0"/>
                <a:cs typeface="Times New Roman" panose="02020603050405020304" pitchFamily="18" charset="0"/>
              </a:rPr>
              <a:t>crescente pressione fiscale</a:t>
            </a:r>
            <a:r>
              <a:rPr lang="it-IT" sz="1500" b="0" dirty="0">
                <a:latin typeface="Calibri" panose="020F0502020204030204" pitchFamily="34" charset="0"/>
                <a:ea typeface="Calibri" panose="020F0502020204030204" pitchFamily="34" charset="0"/>
                <a:cs typeface="Times New Roman" panose="02020603050405020304" pitchFamily="18" charset="0"/>
              </a:rPr>
              <a:t>, giudicata in aumento dall’85,9% degli operatori.</a:t>
            </a:r>
          </a:p>
          <a:p>
            <a:pPr lvl="0" algn="just">
              <a:spcAft>
                <a:spcPts val="800"/>
              </a:spcAft>
              <a:tabLst>
                <a:tab pos="457200" algn="l"/>
              </a:tabLst>
            </a:pPr>
            <a:endParaRPr lang="it-IT" sz="1500" b="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457200" algn="l"/>
              </a:tabLst>
            </a:pPr>
            <a:r>
              <a:rPr lang="it-IT" sz="1500" u="sng" dirty="0">
                <a:solidFill>
                  <a:srgbClr val="FF6600"/>
                </a:solidFill>
                <a:latin typeface="Calibri" panose="020F0502020204030204" pitchFamily="34" charset="0"/>
                <a:ea typeface="Calibri" panose="020F0502020204030204" pitchFamily="34" charset="0"/>
                <a:cs typeface="Times New Roman" panose="02020603050405020304" pitchFamily="18" charset="0"/>
              </a:rPr>
              <a:t>TORNA DIFFICILE IL RAPPORTO CON LE BANCHE DAL PUNTO DI VISTA DELL’OFFERTA DI CREDITO</a:t>
            </a:r>
          </a:p>
          <a:p>
            <a:pPr lvl="0" algn="just">
              <a:spcAft>
                <a:spcPts val="800"/>
              </a:spcAft>
              <a:tabLst>
                <a:tab pos="457200" algn="l"/>
              </a:tabLst>
            </a:pPr>
            <a:r>
              <a:rPr lang="it-IT" sz="1500" dirty="0">
                <a:latin typeface="Calibri" panose="020F0502020204030204" pitchFamily="34" charset="0"/>
                <a:ea typeface="Calibri" panose="020F0502020204030204" pitchFamily="34" charset="0"/>
                <a:cs typeface="Times New Roman" panose="02020603050405020304" pitchFamily="18" charset="0"/>
              </a:rPr>
              <a:t>Invariata la quota di imprese che si recano in banca </a:t>
            </a:r>
            <a:r>
              <a:rPr lang="it-IT" sz="1500" b="0" dirty="0">
                <a:latin typeface="Calibri" panose="020F0502020204030204" pitchFamily="34" charset="0"/>
                <a:ea typeface="Calibri" panose="020F0502020204030204" pitchFamily="34" charset="0"/>
                <a:cs typeface="Times New Roman" panose="02020603050405020304" pitchFamily="18" charset="0"/>
              </a:rPr>
              <a:t>per chiedere un fido, un finanziamento o la rinegoziazione di un fido o di un finanziamento. </a:t>
            </a:r>
            <a:r>
              <a:rPr lang="it-IT" sz="1500" dirty="0">
                <a:latin typeface="Calibri" panose="020F0502020204030204" pitchFamily="34" charset="0"/>
                <a:ea typeface="Calibri" panose="020F0502020204030204" pitchFamily="34" charset="0"/>
                <a:cs typeface="Times New Roman" panose="02020603050405020304" pitchFamily="18" charset="0"/>
              </a:rPr>
              <a:t>In lieve decrescita la quota di coloro che ricevono una risposta positiva </a:t>
            </a:r>
            <a:r>
              <a:rPr lang="it-IT" sz="1500" b="0" dirty="0">
                <a:latin typeface="Calibri" panose="020F0502020204030204" pitchFamily="34" charset="0"/>
                <a:ea typeface="Calibri" panose="020F0502020204030204" pitchFamily="34" charset="0"/>
                <a:cs typeface="Times New Roman" panose="02020603050405020304" pitchFamily="18" charset="0"/>
              </a:rPr>
              <a:t>(il 37,3% ottiene l’ammontare richiesto, il 30,6% una somma inferiore).</a:t>
            </a:r>
          </a:p>
          <a:p>
            <a:pPr lvl="0" algn="just">
              <a:spcAft>
                <a:spcPts val="800"/>
              </a:spcAft>
              <a:tabLst>
                <a:tab pos="457200" algn="l"/>
              </a:tabLst>
            </a:pPr>
            <a:r>
              <a:rPr lang="it-IT" sz="1500" b="0" dirty="0">
                <a:latin typeface="Calibri" panose="020F0502020204030204" pitchFamily="34" charset="0"/>
                <a:ea typeface="Calibri" panose="020F0502020204030204" pitchFamily="34" charset="0"/>
                <a:cs typeface="Times New Roman" panose="02020603050405020304" pitchFamily="18" charset="0"/>
              </a:rPr>
              <a:t>In questo contesto, </a:t>
            </a:r>
            <a:r>
              <a:rPr lang="it-IT" sz="1500" dirty="0">
                <a:latin typeface="Calibri" panose="020F0502020204030204" pitchFamily="34" charset="0"/>
                <a:ea typeface="Calibri" panose="020F0502020204030204" pitchFamily="34" charset="0"/>
                <a:cs typeface="Times New Roman" panose="02020603050405020304" pitchFamily="18" charset="0"/>
              </a:rPr>
              <a:t>le condizioni alle quali il credito viene concesso </a:t>
            </a:r>
            <a:r>
              <a:rPr lang="it-IT" sz="1500" b="0" dirty="0">
                <a:latin typeface="Calibri" panose="020F0502020204030204" pitchFamily="34" charset="0"/>
                <a:ea typeface="Calibri" panose="020F0502020204030204" pitchFamily="34" charset="0"/>
                <a:cs typeface="Times New Roman" panose="02020603050405020304" pitchFamily="18" charset="0"/>
              </a:rPr>
              <a:t>subiscono un </a:t>
            </a:r>
            <a:r>
              <a:rPr lang="it-IT" sz="1500" dirty="0">
                <a:latin typeface="Calibri" panose="020F0502020204030204" pitchFamily="34" charset="0"/>
                <a:ea typeface="Calibri" panose="020F0502020204030204" pitchFamily="34" charset="0"/>
                <a:cs typeface="Times New Roman" panose="02020603050405020304" pitchFamily="18" charset="0"/>
              </a:rPr>
              <a:t>leggero inasprimento</a:t>
            </a:r>
            <a:r>
              <a:rPr lang="it-IT" sz="1500" b="0" dirty="0">
                <a:latin typeface="Calibri" panose="020F0502020204030204" pitchFamily="34" charset="0"/>
                <a:ea typeface="Calibri" panose="020F0502020204030204" pitchFamily="34" charset="0"/>
                <a:cs typeface="Times New Roman" panose="02020603050405020304" pitchFamily="18" charset="0"/>
              </a:rPr>
              <a:t>, al di là dei tassi di interesse (ormai quasi al minimo storico) che restano sostanzialmente invariati.</a:t>
            </a:r>
          </a:p>
        </p:txBody>
      </p:sp>
    </p:spTree>
    <p:extLst>
      <p:ext uri="{BB962C8B-B14F-4D97-AF65-F5344CB8AC3E}">
        <p14:creationId xmlns:p14="http://schemas.microsoft.com/office/powerpoint/2010/main" val="4199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con angoli arrotondati 27"/>
          <p:cNvSpPr/>
          <p:nvPr/>
        </p:nvSpPr>
        <p:spPr bwMode="auto">
          <a:xfrm rot="5400000">
            <a:off x="2720183" y="3459287"/>
            <a:ext cx="759395" cy="1808288"/>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9" name="Rectangle 4"/>
          <p:cNvSpPr txBox="1">
            <a:spLocks noChangeArrowheads="1"/>
          </p:cNvSpPr>
          <p:nvPr/>
        </p:nvSpPr>
        <p:spPr bwMode="auto">
          <a:xfrm>
            <a:off x="395288" y="188913"/>
            <a:ext cx="8509910" cy="76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2pPr>
            <a:lvl3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3pPr>
            <a:lvl4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4pPr>
            <a:lvl5pPr algn="l" rtl="0" eaLnBrk="0" fontAlgn="base" hangingPunct="0">
              <a:spcBef>
                <a:spcPct val="0"/>
              </a:spcBef>
              <a:spcAft>
                <a:spcPct val="0"/>
              </a:spcAft>
              <a:defRPr sz="2000" b="1">
                <a:solidFill>
                  <a:schemeClr val="accent2"/>
                </a:solidFill>
                <a:latin typeface="Arial" charset="0"/>
                <a:ea typeface="ＭＳ Ｐゴシック" charset="0"/>
                <a:cs typeface="ＭＳ Ｐゴシック"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futuro del governo |</a:t>
            </a:r>
            <a:r>
              <a:rPr lang="it-IT" altLang="it-IT" kern="0" dirty="0">
                <a:solidFill>
                  <a:schemeClr val="tx1"/>
                </a:solidFill>
                <a:latin typeface="Calibri" panose="020F0502020204030204" pitchFamily="34" charset="0"/>
                <a:cs typeface="Arial" panose="020B0604020202020204" pitchFamily="34" charset="0"/>
              </a:rPr>
              <a:t> le imprese del commercio al dettaglio alimentare ritengono che </a:t>
            </a:r>
            <a:r>
              <a:rPr lang="it-IT" altLang="it-IT" u="sng" kern="0" dirty="0">
                <a:solidFill>
                  <a:schemeClr val="tx1"/>
                </a:solidFill>
                <a:latin typeface="Calibri" panose="020F0502020204030204" pitchFamily="34" charset="0"/>
                <a:cs typeface="Arial" panose="020B0604020202020204" pitchFamily="34" charset="0"/>
              </a:rPr>
              <a:t>l’attuale governo</a:t>
            </a:r>
            <a:r>
              <a:rPr lang="it-IT" altLang="it-IT" kern="0" dirty="0">
                <a:solidFill>
                  <a:schemeClr val="tx1"/>
                </a:solidFill>
                <a:latin typeface="Calibri" panose="020F0502020204030204" pitchFamily="34" charset="0"/>
                <a:cs typeface="Arial" panose="020B0604020202020204" pitchFamily="34" charset="0"/>
              </a:rPr>
              <a:t> resterà </a:t>
            </a:r>
            <a:r>
              <a:rPr lang="it-IT" altLang="it-IT" u="sng" kern="0" dirty="0">
                <a:solidFill>
                  <a:schemeClr val="tx1"/>
                </a:solidFill>
                <a:latin typeface="Calibri" panose="020F0502020204030204" pitchFamily="34" charset="0"/>
                <a:cs typeface="Arial" panose="020B0604020202020204" pitchFamily="34" charset="0"/>
              </a:rPr>
              <a:t>in carica fino al termine naturale della legislatura</a:t>
            </a:r>
            <a:r>
              <a:rPr lang="it-IT" altLang="it-IT" kern="0" dirty="0">
                <a:solidFill>
                  <a:schemeClr val="tx1"/>
                </a:solidFill>
                <a:latin typeface="Calibri" panose="020F0502020204030204" pitchFamily="34" charset="0"/>
                <a:cs typeface="Arial" panose="020B0604020202020204" pitchFamily="34" charset="0"/>
              </a:rPr>
              <a:t>… è così per il 78% degli operatori, in forte crescita rispetto a sei mesi fa…</a:t>
            </a:r>
            <a:endParaRPr lang="it-IT" altLang="it-IT" b="0" i="1" kern="0" dirty="0">
              <a:solidFill>
                <a:schemeClr val="tx1"/>
              </a:solidFill>
              <a:latin typeface="Calibri" panose="020F0502020204030204" pitchFamily="34" charset="0"/>
              <a:cs typeface="Arial" panose="020B0604020202020204" pitchFamily="34" charset="0"/>
            </a:endParaRPr>
          </a:p>
        </p:txBody>
      </p:sp>
      <p:sp>
        <p:nvSpPr>
          <p:cNvPr id="6" name="Rettangolo 5"/>
          <p:cNvSpPr/>
          <p:nvPr/>
        </p:nvSpPr>
        <p:spPr>
          <a:xfrm>
            <a:off x="395288" y="1908929"/>
            <a:ext cx="6696992" cy="430887"/>
          </a:xfrm>
          <a:prstGeom prst="rect">
            <a:avLst/>
          </a:prstGeom>
        </p:spPr>
        <p:txBody>
          <a:bodyPr wrap="square">
            <a:spAutoFit/>
          </a:bodyPr>
          <a:lstStyle/>
          <a:p>
            <a:pPr algn="just" eaLnBrk="1" hangingPunct="1">
              <a:lnSpc>
                <a:spcPct val="110000"/>
              </a:lnSpc>
              <a:spcBef>
                <a:spcPts val="600"/>
              </a:spcBef>
            </a:pPr>
            <a:r>
              <a:rPr lang="it-IT" altLang="ja-JP" sz="2000" b="0" dirty="0">
                <a:latin typeface="Calibri" panose="020F0502020204030204" pitchFamily="34" charset="0"/>
              </a:rPr>
              <a:t>A Suo giudizio, il </a:t>
            </a:r>
            <a:r>
              <a:rPr lang="it-IT" altLang="ja-JP" sz="2000" u="sng" dirty="0">
                <a:latin typeface="Calibri" panose="020F0502020204030204" pitchFamily="34" charset="0"/>
              </a:rPr>
              <a:t>Governo </a:t>
            </a:r>
            <a:r>
              <a:rPr lang="it-IT" altLang="ja-JP" sz="2000" u="sng" dirty="0" err="1">
                <a:latin typeface="Calibri" panose="020F0502020204030204" pitchFamily="34" charset="0"/>
              </a:rPr>
              <a:t>Gentiloni</a:t>
            </a:r>
            <a:r>
              <a:rPr lang="it-IT" altLang="ja-JP" sz="2000" b="0" dirty="0">
                <a:latin typeface="Calibri" panose="020F0502020204030204" pitchFamily="34" charset="0"/>
              </a:rPr>
              <a:t>…? </a:t>
            </a:r>
          </a:p>
        </p:txBody>
      </p:sp>
      <p:sp>
        <p:nvSpPr>
          <p:cNvPr id="15" name="Rettangolo 14"/>
          <p:cNvSpPr/>
          <p:nvPr/>
        </p:nvSpPr>
        <p:spPr>
          <a:xfrm>
            <a:off x="6043224" y="2708920"/>
            <a:ext cx="2861974" cy="1057212"/>
          </a:xfrm>
          <a:prstGeom prst="rect">
            <a:avLst/>
          </a:prstGeom>
        </p:spPr>
        <p:txBody>
          <a:bodyPr wrap="square">
            <a:spAutoFit/>
          </a:bodyPr>
          <a:lstStyle/>
          <a:p>
            <a:pPr eaLnBrk="1" hangingPunct="1">
              <a:lnSpc>
                <a:spcPct val="110000"/>
              </a:lnSpc>
              <a:spcBef>
                <a:spcPts val="600"/>
              </a:spcBef>
            </a:pPr>
            <a:r>
              <a:rPr lang="it-IT" altLang="ja-JP" sz="1900" dirty="0">
                <a:latin typeface="Calibri" panose="020F0502020204030204" pitchFamily="34" charset="0"/>
              </a:rPr>
              <a:t>…non terminerà la legislatura (ci saranno elezioni anticipate)</a:t>
            </a:r>
          </a:p>
        </p:txBody>
      </p:sp>
      <p:sp>
        <p:nvSpPr>
          <p:cNvPr id="16" name="Rettangolo 15"/>
          <p:cNvSpPr/>
          <p:nvPr/>
        </p:nvSpPr>
        <p:spPr>
          <a:xfrm>
            <a:off x="539552" y="4743129"/>
            <a:ext cx="2736325" cy="1294200"/>
          </a:xfrm>
          <a:prstGeom prst="rect">
            <a:avLst/>
          </a:prstGeom>
        </p:spPr>
        <p:txBody>
          <a:bodyPr wrap="square">
            <a:spAutoFit/>
          </a:bodyPr>
          <a:lstStyle/>
          <a:p>
            <a:pPr algn="r" eaLnBrk="1" hangingPunct="1">
              <a:lnSpc>
                <a:spcPct val="110000"/>
              </a:lnSpc>
              <a:spcBef>
                <a:spcPts val="600"/>
              </a:spcBef>
            </a:pPr>
            <a:r>
              <a:rPr lang="it-IT" altLang="ja-JP" sz="1900" dirty="0">
                <a:latin typeface="Calibri" panose="020F0502020204030204" pitchFamily="34" charset="0"/>
              </a:rPr>
              <a:t>…resterà in carica </a:t>
            </a:r>
            <a:r>
              <a:rPr lang="it-IT" altLang="ja-JP" sz="1900" b="1" dirty="0">
                <a:latin typeface="Calibri" panose="020F0502020204030204" pitchFamily="34" charset="0"/>
              </a:rPr>
              <a:t>fino al termine naturale della legislatura</a:t>
            </a:r>
            <a:r>
              <a:rPr lang="it-IT" altLang="ja-JP" sz="1900" dirty="0">
                <a:latin typeface="Calibri" panose="020F0502020204030204" pitchFamily="34" charset="0"/>
              </a:rPr>
              <a:t> </a:t>
            </a:r>
            <a:br>
              <a:rPr lang="it-IT" altLang="ja-JP" sz="1900" dirty="0">
                <a:latin typeface="Calibri" panose="020F0502020204030204" pitchFamily="34" charset="0"/>
              </a:rPr>
            </a:br>
            <a:r>
              <a:rPr lang="it-IT" altLang="ja-JP" sz="1400" b="0" i="1" dirty="0">
                <a:latin typeface="Calibri" panose="020F0502020204030204" pitchFamily="34" charset="0"/>
              </a:rPr>
              <a:t>(+30 punti rispetto a sei mesi fa)</a:t>
            </a:r>
            <a:endParaRPr lang="it-IT" altLang="ja-JP" sz="1900" b="0" i="1" dirty="0">
              <a:latin typeface="Calibri" panose="020F0502020204030204" pitchFamily="34" charset="0"/>
            </a:endParaRPr>
          </a:p>
        </p:txBody>
      </p:sp>
      <p:sp>
        <p:nvSpPr>
          <p:cNvPr id="35" name="Text Box 49"/>
          <p:cNvSpPr txBox="1">
            <a:spLocks noChangeArrowheads="1"/>
          </p:cNvSpPr>
          <p:nvPr/>
        </p:nvSpPr>
        <p:spPr bwMode="auto">
          <a:xfrm>
            <a:off x="395288" y="6372225"/>
            <a:ext cx="8420100" cy="230832"/>
          </a:xfrm>
          <a:prstGeom prst="rect">
            <a:avLst/>
          </a:prstGeom>
          <a:noFill/>
          <a:ln w="9525">
            <a:noFill/>
            <a:miter lim="800000"/>
            <a:headEnd/>
            <a:tailEnd/>
          </a:ln>
        </p:spPr>
        <p:txBody>
          <a:bodyPr wrap="square">
            <a:spAutoFit/>
          </a:bodyPr>
          <a:lstStyle/>
          <a:p>
            <a:pPr algn="just"/>
            <a:r>
              <a:rPr lang="it-IT" sz="900" b="1" dirty="0">
                <a:latin typeface="Calibri" panose="020F0502020204030204" pitchFamily="34" charset="0"/>
              </a:rPr>
              <a:t>Base campione</a:t>
            </a:r>
            <a:r>
              <a:rPr lang="it-IT" sz="900" dirty="0">
                <a:latin typeface="Calibri" panose="020F0502020204030204" pitchFamily="34" charset="0"/>
              </a:rPr>
              <a:t>: </a:t>
            </a:r>
            <a:r>
              <a:rPr lang="it-IT" altLang="it-IT" sz="900" b="0" dirty="0">
                <a:latin typeface="Calibri" panose="020F0502020204030204" pitchFamily="34" charset="0"/>
              </a:rPr>
              <a:t>Dettaglio alimentare 2.000 casi</a:t>
            </a:r>
            <a:r>
              <a:rPr lang="it-IT" sz="900" b="0" dirty="0">
                <a:latin typeface="Calibri" panose="020F0502020204030204" pitchFamily="34" charset="0"/>
              </a:rPr>
              <a:t>. </a:t>
            </a:r>
            <a:r>
              <a:rPr lang="it-IT" sz="900" dirty="0">
                <a:latin typeface="Calibri" panose="020F0502020204030204" pitchFamily="34" charset="0"/>
              </a:rPr>
              <a:t>I dati sono riportati all’universo.</a:t>
            </a:r>
          </a:p>
        </p:txBody>
      </p:sp>
      <p:pic>
        <p:nvPicPr>
          <p:cNvPr id="3" name="Immagine 2">
            <a:extLst>
              <a:ext uri="{FF2B5EF4-FFF2-40B4-BE49-F238E27FC236}">
                <a16:creationId xmlns:a16="http://schemas.microsoft.com/office/drawing/2014/main" xmlns="" id="{74FA2E3C-A0A2-421A-82F7-1AAE6FB1ECB4}"/>
              </a:ext>
            </a:extLst>
          </p:cNvPr>
          <p:cNvPicPr>
            <a:picLocks noChangeAspect="1"/>
          </p:cNvPicPr>
          <p:nvPr/>
        </p:nvPicPr>
        <p:blipFill>
          <a:blip r:embed="rId2"/>
          <a:stretch>
            <a:fillRect/>
          </a:stretch>
        </p:blipFill>
        <p:spPr>
          <a:xfrm>
            <a:off x="2568880" y="2772283"/>
            <a:ext cx="4019344" cy="2897100"/>
          </a:xfrm>
          <a:prstGeom prst="rect">
            <a:avLst/>
          </a:prstGeom>
        </p:spPr>
      </p:pic>
      <p:sp>
        <p:nvSpPr>
          <p:cNvPr id="4" name="CasellaDiTesto 3">
            <a:extLst>
              <a:ext uri="{FF2B5EF4-FFF2-40B4-BE49-F238E27FC236}">
                <a16:creationId xmlns:a16="http://schemas.microsoft.com/office/drawing/2014/main" xmlns="" id="{8CA21DAF-3C28-42D7-BC2C-6996820B426D}"/>
              </a:ext>
            </a:extLst>
          </p:cNvPr>
          <p:cNvSpPr txBox="1"/>
          <p:nvPr/>
        </p:nvSpPr>
        <p:spPr>
          <a:xfrm>
            <a:off x="3506429" y="4402052"/>
            <a:ext cx="1091966" cy="769441"/>
          </a:xfrm>
          <a:prstGeom prst="rect">
            <a:avLst/>
          </a:prstGeom>
          <a:noFill/>
        </p:spPr>
        <p:txBody>
          <a:bodyPr wrap="none" rtlCol="0">
            <a:spAutoFit/>
          </a:bodyPr>
          <a:lstStyle/>
          <a:p>
            <a:r>
              <a:rPr lang="it-IT" sz="4400" dirty="0">
                <a:solidFill>
                  <a:schemeClr val="bg1"/>
                </a:solidFill>
                <a:latin typeface="Calibri" panose="020F0502020204030204" pitchFamily="34" charset="0"/>
              </a:rPr>
              <a:t>78</a:t>
            </a:r>
            <a:r>
              <a:rPr lang="it-IT" sz="3200" dirty="0">
                <a:solidFill>
                  <a:schemeClr val="bg1"/>
                </a:solidFill>
                <a:latin typeface="Calibri" panose="020F0502020204030204" pitchFamily="34" charset="0"/>
              </a:rPr>
              <a:t>%</a:t>
            </a:r>
            <a:endParaRPr lang="it-IT" sz="1050" dirty="0">
              <a:solidFill>
                <a:schemeClr val="bg1"/>
              </a:solidFill>
              <a:latin typeface="Calibri" panose="020F0502020204030204" pitchFamily="34" charset="0"/>
            </a:endParaRPr>
          </a:p>
        </p:txBody>
      </p:sp>
      <p:sp>
        <p:nvSpPr>
          <p:cNvPr id="11" name="CasellaDiTesto 10">
            <a:extLst>
              <a:ext uri="{FF2B5EF4-FFF2-40B4-BE49-F238E27FC236}">
                <a16:creationId xmlns:a16="http://schemas.microsoft.com/office/drawing/2014/main" xmlns="" id="{CF3411B6-FE82-4F15-A158-D51AAB88D30D}"/>
              </a:ext>
            </a:extLst>
          </p:cNvPr>
          <p:cNvSpPr txBox="1"/>
          <p:nvPr/>
        </p:nvSpPr>
        <p:spPr>
          <a:xfrm>
            <a:off x="4788024" y="3044279"/>
            <a:ext cx="1055097" cy="769441"/>
          </a:xfrm>
          <a:prstGeom prst="rect">
            <a:avLst/>
          </a:prstGeom>
          <a:noFill/>
        </p:spPr>
        <p:txBody>
          <a:bodyPr wrap="none" rtlCol="0">
            <a:spAutoFit/>
          </a:bodyPr>
          <a:lstStyle/>
          <a:p>
            <a:r>
              <a:rPr lang="it-IT" sz="4400" dirty="0">
                <a:latin typeface="Calibri" panose="020F0502020204030204" pitchFamily="34" charset="0"/>
              </a:rPr>
              <a:t>22</a:t>
            </a:r>
            <a:r>
              <a:rPr lang="it-IT" sz="3200" dirty="0">
                <a:latin typeface="Calibri" panose="020F0502020204030204" pitchFamily="34" charset="0"/>
              </a:rPr>
              <a:t>%</a:t>
            </a:r>
            <a:endParaRPr lang="it-IT" sz="1050" dirty="0">
              <a:latin typeface="Calibri" panose="020F0502020204030204" pitchFamily="34" charset="0"/>
            </a:endParaRPr>
          </a:p>
        </p:txBody>
      </p:sp>
    </p:spTree>
    <p:extLst>
      <p:ext uri="{BB962C8B-B14F-4D97-AF65-F5344CB8AC3E}">
        <p14:creationId xmlns:p14="http://schemas.microsoft.com/office/powerpoint/2010/main" val="3597869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64704"/>
            <a:ext cx="2881312" cy="923330"/>
          </a:xfrm>
          <a:prstGeom prst="rect">
            <a:avLst/>
          </a:prstGeom>
          <a:noFill/>
          <a:ln>
            <a:noFill/>
          </a:ln>
          <a:extLst/>
        </p:spPr>
        <p:txBody>
          <a:bodyPr>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131840" y="1779472"/>
            <a:ext cx="5257105" cy="4595745"/>
          </a:xfrm>
          <a:prstGeom prst="rect">
            <a:avLst/>
          </a:prstGeom>
          <a:noFill/>
          <a:ln>
            <a:noFill/>
          </a:ln>
          <a:extLst/>
        </p:spPr>
        <p:txBody>
          <a:bodyPr>
            <a:spAutoFit/>
          </a:bodyPr>
          <a:lstStyle/>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premessa</a:t>
            </a:r>
          </a:p>
          <a:p>
            <a:pPr>
              <a:lnSpc>
                <a:spcPct val="70000"/>
              </a:lnSpc>
              <a:spcBef>
                <a:spcPts val="0"/>
              </a:spcBef>
              <a:defRPr/>
            </a:pPr>
            <a:endParaRPr lang="it-IT" sz="3200" b="0" dirty="0">
              <a:solidFill>
                <a:srgbClr val="008000"/>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clima di fiducia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congiuntura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sfera politica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dirty="0">
                <a:solidFill>
                  <a:srgbClr val="364E88"/>
                </a:solidFill>
                <a:latin typeface="Calibri" panose="020F0502020204030204" pitchFamily="34" charset="0"/>
                <a:ea typeface="ＭＳ Ｐゴシック" charset="0"/>
                <a:cs typeface="Arial" charset="0"/>
              </a:rPr>
              <a:t>pressione fiscale </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metodo</a:t>
            </a:r>
          </a:p>
        </p:txBody>
      </p:sp>
      <p:cxnSp>
        <p:nvCxnSpPr>
          <p:cNvPr id="3" name="Connettore diritto 2"/>
          <p:cNvCxnSpPr/>
          <p:nvPr/>
        </p:nvCxnSpPr>
        <p:spPr bwMode="auto">
          <a:xfrm>
            <a:off x="2873304" y="1629344"/>
            <a:ext cx="0" cy="4896000"/>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918842" y="1916832"/>
            <a:ext cx="1278999" cy="1198088"/>
          </a:xfrm>
          <a:prstGeom prst="rect">
            <a:avLst/>
          </a:prstGeom>
        </p:spPr>
      </p:pic>
    </p:spTree>
    <p:extLst>
      <p:ext uri="{BB962C8B-B14F-4D97-AF65-F5344CB8AC3E}">
        <p14:creationId xmlns:p14="http://schemas.microsoft.com/office/powerpoint/2010/main" val="4158372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395288" y="188913"/>
            <a:ext cx="840464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pressione fiscale | </a:t>
            </a:r>
            <a:r>
              <a:rPr lang="it-IT" altLang="it-IT" sz="2000" u="sng" dirty="0">
                <a:latin typeface="Calibri" panose="020F0502020204030204" pitchFamily="34" charset="0"/>
                <a:cs typeface="Arial" panose="020B0604020202020204" pitchFamily="34" charset="0"/>
              </a:rPr>
              <a:t>cresce la quota di imprese</a:t>
            </a:r>
            <a:r>
              <a:rPr lang="it-IT" altLang="it-IT" sz="2000" dirty="0">
                <a:latin typeface="Calibri" panose="020F0502020204030204" pitchFamily="34" charset="0"/>
                <a:cs typeface="Arial" panose="020B0604020202020204" pitchFamily="34" charset="0"/>
              </a:rPr>
              <a:t> che avverte un </a:t>
            </a:r>
            <a:r>
              <a:rPr lang="it-IT" altLang="it-IT" sz="2000" u="sng" dirty="0">
                <a:latin typeface="Calibri" panose="020F0502020204030204" pitchFamily="34" charset="0"/>
                <a:cs typeface="Arial" panose="020B0604020202020204" pitchFamily="34" charset="0"/>
              </a:rPr>
              <a:t>aumento della pressione fiscale</a:t>
            </a:r>
            <a:r>
              <a:rPr lang="it-IT" altLang="it-IT" sz="2000" dirty="0">
                <a:latin typeface="Calibri" panose="020F0502020204030204" pitchFamily="34" charset="0"/>
                <a:cs typeface="Arial" panose="020B0604020202020204" pitchFamily="34" charset="0"/>
              </a:rPr>
              <a:t> (è così per l’85,9%, pari a +3,4 punti rispetto a sei mesi fa)…</a:t>
            </a:r>
          </a:p>
        </p:txBody>
      </p:sp>
      <p:sp>
        <p:nvSpPr>
          <p:cNvPr id="14" name="CasellaDiTesto 9"/>
          <p:cNvSpPr txBox="1">
            <a:spLocks noChangeArrowheads="1"/>
          </p:cNvSpPr>
          <p:nvPr/>
        </p:nvSpPr>
        <p:spPr bwMode="auto">
          <a:xfrm>
            <a:off x="395288" y="1268760"/>
            <a:ext cx="8353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800" b="0" dirty="0">
                <a:latin typeface="Calibri" panose="020F0502020204030204" pitchFamily="34" charset="0"/>
              </a:rPr>
              <a:t>Negli ultimi due anni la </a:t>
            </a:r>
            <a:r>
              <a:rPr lang="it-IT" sz="1800" u="sng" dirty="0">
                <a:latin typeface="Calibri" panose="020F0502020204030204" pitchFamily="34" charset="0"/>
              </a:rPr>
              <a:t>pressione fiscale</a:t>
            </a:r>
            <a:r>
              <a:rPr lang="it-IT" sz="1800" dirty="0">
                <a:latin typeface="Calibri" panose="020F0502020204030204" pitchFamily="34" charset="0"/>
              </a:rPr>
              <a:t> </a:t>
            </a:r>
            <a:r>
              <a:rPr lang="it-IT" sz="1800" b="0" dirty="0">
                <a:latin typeface="Calibri" panose="020F0502020204030204" pitchFamily="34" charset="0"/>
              </a:rPr>
              <a:t>complessiva sulla Sua impresa, rispetto ai due anni precedenti è… aumentata, rimasta invariata, diminuita…? </a:t>
            </a:r>
          </a:p>
        </p:txBody>
      </p:sp>
      <p:sp>
        <p:nvSpPr>
          <p:cNvPr id="16" name="CasellaDiTesto 15"/>
          <p:cNvSpPr txBox="1"/>
          <p:nvPr/>
        </p:nvSpPr>
        <p:spPr>
          <a:xfrm>
            <a:off x="554994" y="2907716"/>
            <a:ext cx="4233030" cy="1581972"/>
          </a:xfrm>
          <a:prstGeom prst="rect">
            <a:avLst/>
          </a:prstGeom>
          <a:noFill/>
        </p:spPr>
        <p:txBody>
          <a:bodyPr wrap="square" rtlCol="0">
            <a:spAutoFit/>
          </a:bodyPr>
          <a:lstStyle/>
          <a:p>
            <a:pPr>
              <a:lnSpc>
                <a:spcPct val="110000"/>
              </a:lnSpc>
              <a:spcBef>
                <a:spcPts val="600"/>
              </a:spcBef>
            </a:pPr>
            <a:r>
              <a:rPr lang="it-IT" sz="2200" b="0" dirty="0">
                <a:latin typeface="Calibri" panose="020F0502020204030204" pitchFamily="34" charset="0"/>
              </a:rPr>
              <a:t>delle imprese considera </a:t>
            </a:r>
            <a:r>
              <a:rPr lang="it-IT" sz="2200" u="sng" dirty="0">
                <a:latin typeface="Calibri" panose="020F0502020204030204" pitchFamily="34" charset="0"/>
              </a:rPr>
              <a:t>aumentata</a:t>
            </a:r>
            <a:r>
              <a:rPr lang="it-IT" sz="2200" b="0" dirty="0">
                <a:latin typeface="Calibri" panose="020F0502020204030204" pitchFamily="34" charset="0"/>
              </a:rPr>
              <a:t> la pressione fiscale sulla propria attività negli ultimi due anni </a:t>
            </a:r>
            <a:br>
              <a:rPr lang="it-IT" sz="2200" b="0" dirty="0">
                <a:latin typeface="Calibri" panose="020F0502020204030204" pitchFamily="34" charset="0"/>
              </a:rPr>
            </a:br>
            <a:r>
              <a:rPr lang="it-IT" sz="2200" i="1" dirty="0">
                <a:solidFill>
                  <a:srgbClr val="FF6600"/>
                </a:solidFill>
                <a:latin typeface="Calibri" panose="020F0502020204030204" pitchFamily="34" charset="0"/>
              </a:rPr>
              <a:t>(+3,4% rispetto a sei mesi fa)</a:t>
            </a:r>
          </a:p>
        </p:txBody>
      </p:sp>
      <p:sp>
        <p:nvSpPr>
          <p:cNvPr id="19" name="CasellaDiTesto 18"/>
          <p:cNvSpPr txBox="1"/>
          <p:nvPr/>
        </p:nvSpPr>
        <p:spPr>
          <a:xfrm>
            <a:off x="762907" y="5691328"/>
            <a:ext cx="3248471" cy="369332"/>
          </a:xfrm>
          <a:prstGeom prst="rect">
            <a:avLst/>
          </a:prstGeom>
          <a:noFill/>
        </p:spPr>
        <p:txBody>
          <a:bodyPr wrap="square" rtlCol="0">
            <a:spAutoFit/>
          </a:bodyPr>
          <a:lstStyle/>
          <a:p>
            <a:r>
              <a:rPr lang="it-IT" sz="1800" b="0" dirty="0">
                <a:latin typeface="Calibri" panose="020F0502020204030204" pitchFamily="34" charset="0"/>
              </a:rPr>
              <a:t>ritiene che sia rimasta </a:t>
            </a:r>
            <a:r>
              <a:rPr lang="it-IT" sz="1800" u="sng" dirty="0">
                <a:latin typeface="Calibri" panose="020F0502020204030204" pitchFamily="34" charset="0"/>
              </a:rPr>
              <a:t>invariata</a:t>
            </a:r>
          </a:p>
        </p:txBody>
      </p:sp>
      <p:sp>
        <p:nvSpPr>
          <p:cNvPr id="25" name="CasellaDiTesto 24"/>
          <p:cNvSpPr txBox="1"/>
          <p:nvPr/>
        </p:nvSpPr>
        <p:spPr>
          <a:xfrm>
            <a:off x="5272438" y="5691328"/>
            <a:ext cx="3549412" cy="369332"/>
          </a:xfrm>
          <a:prstGeom prst="rect">
            <a:avLst/>
          </a:prstGeom>
          <a:noFill/>
        </p:spPr>
        <p:txBody>
          <a:bodyPr wrap="square" rtlCol="0">
            <a:spAutoFit/>
          </a:bodyPr>
          <a:lstStyle/>
          <a:p>
            <a:r>
              <a:rPr lang="it-IT" sz="1800" b="0" dirty="0">
                <a:latin typeface="Calibri" panose="020F0502020204030204" pitchFamily="34" charset="0"/>
              </a:rPr>
              <a:t>ritiene che sia </a:t>
            </a:r>
            <a:r>
              <a:rPr lang="it-IT" sz="1800" u="sng" dirty="0">
                <a:latin typeface="Calibri" panose="020F0502020204030204" pitchFamily="34" charset="0"/>
              </a:rPr>
              <a:t>diminuita</a:t>
            </a:r>
            <a:endParaRPr lang="it-IT" sz="1800" b="0" dirty="0">
              <a:latin typeface="Calibri" panose="020F0502020204030204" pitchFamily="34" charset="0"/>
            </a:endParaRPr>
          </a:p>
        </p:txBody>
      </p:sp>
      <p:cxnSp>
        <p:nvCxnSpPr>
          <p:cNvPr id="11" name="Connettore diritto 10"/>
          <p:cNvCxnSpPr/>
          <p:nvPr/>
        </p:nvCxnSpPr>
        <p:spPr bwMode="auto">
          <a:xfrm>
            <a:off x="414030" y="4797152"/>
            <a:ext cx="8262426" cy="0"/>
          </a:xfrm>
          <a:prstGeom prst="line">
            <a:avLst/>
          </a:prstGeom>
          <a:noFill/>
          <a:ln w="28575" cap="flat" cmpd="sng" algn="ctr">
            <a:solidFill>
              <a:srgbClr val="FF6600"/>
            </a:solidFill>
            <a:prstDash val="solid"/>
            <a:round/>
            <a:headEnd type="none" w="med" len="med"/>
            <a:tailEnd type="none" w="med" len="med"/>
          </a:ln>
          <a:effectLst/>
        </p:spPr>
      </p:cxnSp>
      <p:pic>
        <p:nvPicPr>
          <p:cNvPr id="34" name="Immagine 33"/>
          <p:cNvPicPr>
            <a:picLocks noChangeAspect="1"/>
          </p:cNvPicPr>
          <p:nvPr/>
        </p:nvPicPr>
        <p:blipFill>
          <a:blip r:embed="rId2"/>
          <a:stretch>
            <a:fillRect/>
          </a:stretch>
        </p:blipFill>
        <p:spPr>
          <a:xfrm>
            <a:off x="5141761" y="2111908"/>
            <a:ext cx="1044025" cy="673760"/>
          </a:xfrm>
          <a:prstGeom prst="rect">
            <a:avLst/>
          </a:prstGeom>
        </p:spPr>
      </p:pic>
      <p:pic>
        <p:nvPicPr>
          <p:cNvPr id="35" name="Immagine 34"/>
          <p:cNvPicPr>
            <a:picLocks noChangeAspect="1"/>
          </p:cNvPicPr>
          <p:nvPr/>
        </p:nvPicPr>
        <p:blipFill>
          <a:blip r:embed="rId3"/>
          <a:stretch>
            <a:fillRect/>
          </a:stretch>
        </p:blipFill>
        <p:spPr>
          <a:xfrm>
            <a:off x="5252536" y="2904166"/>
            <a:ext cx="822475" cy="649481"/>
          </a:xfrm>
          <a:prstGeom prst="rect">
            <a:avLst/>
          </a:prstGeom>
        </p:spPr>
      </p:pic>
      <p:pic>
        <p:nvPicPr>
          <p:cNvPr id="36" name="Immagine 35"/>
          <p:cNvPicPr>
            <a:picLocks noChangeAspect="1"/>
          </p:cNvPicPr>
          <p:nvPr/>
        </p:nvPicPr>
        <p:blipFill>
          <a:blip r:embed="rId4"/>
          <a:stretch>
            <a:fillRect/>
          </a:stretch>
        </p:blipFill>
        <p:spPr>
          <a:xfrm>
            <a:off x="5257440" y="3724168"/>
            <a:ext cx="812666" cy="516696"/>
          </a:xfrm>
          <a:prstGeom prst="rect">
            <a:avLst/>
          </a:prstGeom>
        </p:spPr>
      </p:pic>
      <p:sp>
        <p:nvSpPr>
          <p:cNvPr id="37" name="CasellaDiTesto 36"/>
          <p:cNvSpPr txBox="1"/>
          <p:nvPr/>
        </p:nvSpPr>
        <p:spPr>
          <a:xfrm>
            <a:off x="6311700" y="2187178"/>
            <a:ext cx="922048" cy="523220"/>
          </a:xfrm>
          <a:prstGeom prst="rect">
            <a:avLst/>
          </a:prstGeom>
          <a:noFill/>
        </p:spPr>
        <p:txBody>
          <a:bodyPr wrap="none" rtlCol="0">
            <a:spAutoFit/>
          </a:bodyPr>
          <a:lstStyle/>
          <a:p>
            <a:pPr algn="ctr"/>
            <a:r>
              <a:rPr lang="it-IT" sz="2800" dirty="0">
                <a:solidFill>
                  <a:srgbClr val="FF6600"/>
                </a:solidFill>
                <a:latin typeface="Calibri" panose="020F0502020204030204" pitchFamily="34" charset="0"/>
              </a:rPr>
              <a:t>81,</a:t>
            </a:r>
            <a:r>
              <a:rPr lang="it-IT" sz="1800" dirty="0">
                <a:solidFill>
                  <a:srgbClr val="FF6600"/>
                </a:solidFill>
                <a:latin typeface="Calibri" panose="020F0502020204030204" pitchFamily="34" charset="0"/>
              </a:rPr>
              <a:t>0%</a:t>
            </a:r>
            <a:endParaRPr lang="en-US" sz="1800" dirty="0">
              <a:solidFill>
                <a:srgbClr val="FF6600"/>
              </a:solidFill>
              <a:latin typeface="Calibri" panose="020F0502020204030204" pitchFamily="34" charset="0"/>
            </a:endParaRPr>
          </a:p>
        </p:txBody>
      </p:sp>
      <p:sp>
        <p:nvSpPr>
          <p:cNvPr id="38" name="CasellaDiTesto 37"/>
          <p:cNvSpPr txBox="1"/>
          <p:nvPr/>
        </p:nvSpPr>
        <p:spPr>
          <a:xfrm>
            <a:off x="6297276" y="2967296"/>
            <a:ext cx="950902" cy="523220"/>
          </a:xfrm>
          <a:prstGeom prst="rect">
            <a:avLst/>
          </a:prstGeom>
          <a:noFill/>
        </p:spPr>
        <p:txBody>
          <a:bodyPr wrap="none" rtlCol="0">
            <a:spAutoFit/>
          </a:bodyPr>
          <a:lstStyle/>
          <a:p>
            <a:pPr algn="ctr"/>
            <a:r>
              <a:rPr lang="it-IT" sz="2800" dirty="0">
                <a:solidFill>
                  <a:srgbClr val="FF6600"/>
                </a:solidFill>
                <a:latin typeface="Calibri" panose="020F0502020204030204" pitchFamily="34" charset="0"/>
              </a:rPr>
              <a:t>79,</a:t>
            </a:r>
            <a:r>
              <a:rPr lang="it-IT" sz="1800" dirty="0">
                <a:solidFill>
                  <a:srgbClr val="FF6600"/>
                </a:solidFill>
                <a:latin typeface="Calibri" panose="020F0502020204030204" pitchFamily="34" charset="0"/>
              </a:rPr>
              <a:t>5%</a:t>
            </a:r>
            <a:endParaRPr lang="en-US" sz="1800" dirty="0">
              <a:solidFill>
                <a:srgbClr val="FF6600"/>
              </a:solidFill>
              <a:latin typeface="Calibri" panose="020F0502020204030204" pitchFamily="34" charset="0"/>
            </a:endParaRPr>
          </a:p>
        </p:txBody>
      </p:sp>
      <p:sp>
        <p:nvSpPr>
          <p:cNvPr id="39" name="CasellaDiTesto 38"/>
          <p:cNvSpPr txBox="1"/>
          <p:nvPr/>
        </p:nvSpPr>
        <p:spPr>
          <a:xfrm>
            <a:off x="6297274" y="3720906"/>
            <a:ext cx="950902" cy="523220"/>
          </a:xfrm>
          <a:prstGeom prst="rect">
            <a:avLst/>
          </a:prstGeom>
          <a:noFill/>
        </p:spPr>
        <p:txBody>
          <a:bodyPr wrap="none" rtlCol="0">
            <a:spAutoFit/>
          </a:bodyPr>
          <a:lstStyle/>
          <a:p>
            <a:pPr algn="ctr"/>
            <a:r>
              <a:rPr lang="it-IT" sz="2800" dirty="0">
                <a:solidFill>
                  <a:srgbClr val="FF6600"/>
                </a:solidFill>
                <a:latin typeface="Calibri" panose="020F0502020204030204" pitchFamily="34" charset="0"/>
              </a:rPr>
              <a:t>87,</a:t>
            </a:r>
            <a:r>
              <a:rPr lang="it-IT" sz="1800" dirty="0">
                <a:solidFill>
                  <a:srgbClr val="FF6600"/>
                </a:solidFill>
                <a:latin typeface="Calibri" panose="020F0502020204030204" pitchFamily="34" charset="0"/>
              </a:rPr>
              <a:t>0%</a:t>
            </a:r>
            <a:endParaRPr lang="en-US" sz="1800" dirty="0">
              <a:solidFill>
                <a:srgbClr val="FF6600"/>
              </a:solidFill>
              <a:latin typeface="Calibri" panose="020F0502020204030204" pitchFamily="34" charset="0"/>
            </a:endParaRPr>
          </a:p>
        </p:txBody>
      </p:sp>
      <p:sp>
        <p:nvSpPr>
          <p:cNvPr id="22" name="CasellaDiTesto 21"/>
          <p:cNvSpPr txBox="1"/>
          <p:nvPr/>
        </p:nvSpPr>
        <p:spPr>
          <a:xfrm>
            <a:off x="370597" y="1987099"/>
            <a:ext cx="3456384" cy="1015663"/>
          </a:xfrm>
          <a:prstGeom prst="rect">
            <a:avLst/>
          </a:prstGeom>
          <a:noFill/>
        </p:spPr>
        <p:txBody>
          <a:bodyPr wrap="square" rtlCol="0">
            <a:spAutoFit/>
          </a:bodyPr>
          <a:lstStyle/>
          <a:p>
            <a:r>
              <a:rPr lang="it-IT" sz="2800" b="0" dirty="0">
                <a:latin typeface="Calibri" panose="020F0502020204030204" pitchFamily="34" charset="0"/>
              </a:rPr>
              <a:t>L’ </a:t>
            </a:r>
            <a:r>
              <a:rPr lang="it-IT" sz="6000" dirty="0">
                <a:solidFill>
                  <a:srgbClr val="FF6600"/>
                </a:solidFill>
                <a:latin typeface="Calibri" panose="020F0502020204030204" pitchFamily="34" charset="0"/>
              </a:rPr>
              <a:t>85,</a:t>
            </a:r>
            <a:r>
              <a:rPr lang="it-IT" sz="4400" dirty="0">
                <a:solidFill>
                  <a:srgbClr val="FF6600"/>
                </a:solidFill>
                <a:latin typeface="Calibri" panose="020F0502020204030204" pitchFamily="34" charset="0"/>
              </a:rPr>
              <a:t>9%</a:t>
            </a:r>
            <a:endParaRPr lang="it-IT" sz="6600" dirty="0">
              <a:solidFill>
                <a:srgbClr val="FF6600"/>
              </a:solidFill>
              <a:latin typeface="Calibri" panose="020F0502020204030204" pitchFamily="34" charset="0"/>
            </a:endParaRPr>
          </a:p>
        </p:txBody>
      </p:sp>
      <p:sp>
        <p:nvSpPr>
          <p:cNvPr id="24" name="CasellaDiTesto 23"/>
          <p:cNvSpPr txBox="1"/>
          <p:nvPr/>
        </p:nvSpPr>
        <p:spPr>
          <a:xfrm>
            <a:off x="554994" y="4941168"/>
            <a:ext cx="3456384" cy="830997"/>
          </a:xfrm>
          <a:prstGeom prst="rect">
            <a:avLst/>
          </a:prstGeom>
          <a:noFill/>
        </p:spPr>
        <p:txBody>
          <a:bodyPr wrap="square" rtlCol="0">
            <a:spAutoFit/>
          </a:bodyPr>
          <a:lstStyle/>
          <a:p>
            <a:r>
              <a:rPr lang="it-IT" sz="2000" b="0" dirty="0">
                <a:latin typeface="Calibri" panose="020F0502020204030204" pitchFamily="34" charset="0"/>
              </a:rPr>
              <a:t>Il </a:t>
            </a:r>
            <a:r>
              <a:rPr lang="it-IT" sz="4800" b="0" dirty="0">
                <a:solidFill>
                  <a:schemeClr val="tx1">
                    <a:lumMod val="95000"/>
                    <a:lumOff val="5000"/>
                  </a:schemeClr>
                </a:solidFill>
                <a:latin typeface="Calibri" panose="020F0502020204030204" pitchFamily="34" charset="0"/>
              </a:rPr>
              <a:t>12,</a:t>
            </a:r>
            <a:r>
              <a:rPr lang="it-IT" sz="3200" b="0" dirty="0">
                <a:solidFill>
                  <a:schemeClr val="tx1">
                    <a:lumMod val="95000"/>
                    <a:lumOff val="5000"/>
                  </a:schemeClr>
                </a:solidFill>
                <a:latin typeface="Calibri" panose="020F0502020204030204" pitchFamily="34" charset="0"/>
              </a:rPr>
              <a:t>0%</a:t>
            </a:r>
            <a:endParaRPr lang="it-IT" sz="2200" b="0" dirty="0">
              <a:solidFill>
                <a:schemeClr val="tx1">
                  <a:lumMod val="95000"/>
                  <a:lumOff val="5000"/>
                </a:schemeClr>
              </a:solidFill>
              <a:latin typeface="Calibri" panose="020F0502020204030204" pitchFamily="34" charset="0"/>
            </a:endParaRPr>
          </a:p>
        </p:txBody>
      </p:sp>
      <p:sp>
        <p:nvSpPr>
          <p:cNvPr id="27" name="CasellaDiTesto 26"/>
          <p:cNvSpPr txBox="1"/>
          <p:nvPr/>
        </p:nvSpPr>
        <p:spPr>
          <a:xfrm>
            <a:off x="4957620" y="4941168"/>
            <a:ext cx="3456384" cy="830997"/>
          </a:xfrm>
          <a:prstGeom prst="rect">
            <a:avLst/>
          </a:prstGeom>
          <a:noFill/>
        </p:spPr>
        <p:txBody>
          <a:bodyPr wrap="square" rtlCol="0">
            <a:spAutoFit/>
          </a:bodyPr>
          <a:lstStyle/>
          <a:p>
            <a:r>
              <a:rPr lang="it-IT" sz="2000" b="0" dirty="0">
                <a:latin typeface="Calibri" panose="020F0502020204030204" pitchFamily="34" charset="0"/>
              </a:rPr>
              <a:t>Il </a:t>
            </a:r>
            <a:r>
              <a:rPr lang="it-IT" sz="4800" b="0" dirty="0">
                <a:latin typeface="Calibri" panose="020F0502020204030204" pitchFamily="34" charset="0"/>
              </a:rPr>
              <a:t>2,</a:t>
            </a:r>
            <a:r>
              <a:rPr lang="it-IT" sz="3200" b="0" dirty="0">
                <a:latin typeface="Calibri" panose="020F0502020204030204" pitchFamily="34" charset="0"/>
              </a:rPr>
              <a:t>1%</a:t>
            </a:r>
          </a:p>
        </p:txBody>
      </p:sp>
      <p:sp>
        <p:nvSpPr>
          <p:cNvPr id="21" name="Text Box 49"/>
          <p:cNvSpPr txBox="1">
            <a:spLocks noChangeArrowheads="1"/>
          </p:cNvSpPr>
          <p:nvPr/>
        </p:nvSpPr>
        <p:spPr bwMode="auto">
          <a:xfrm>
            <a:off x="395288" y="6372225"/>
            <a:ext cx="8420100" cy="230832"/>
          </a:xfrm>
          <a:prstGeom prst="rect">
            <a:avLst/>
          </a:prstGeom>
          <a:noFill/>
          <a:ln w="9525">
            <a:noFill/>
            <a:miter lim="800000"/>
            <a:headEnd/>
            <a:tailEnd/>
          </a:ln>
        </p:spPr>
        <p:txBody>
          <a:bodyPr wrap="square">
            <a:spAutoFit/>
          </a:bodyPr>
          <a:lstStyle/>
          <a:p>
            <a:pPr algn="just">
              <a:spcBef>
                <a:spcPts val="600"/>
              </a:spcBef>
            </a:pPr>
            <a:r>
              <a:rPr lang="it-IT" sz="900" b="1" dirty="0">
                <a:latin typeface="Calibri" panose="020F0502020204030204" pitchFamily="34" charset="0"/>
              </a:rPr>
              <a:t>Base campione</a:t>
            </a:r>
            <a:r>
              <a:rPr lang="it-IT" sz="900" dirty="0">
                <a:latin typeface="Calibri" panose="020F0502020204030204" pitchFamily="34" charset="0"/>
              </a:rPr>
              <a:t>: </a:t>
            </a:r>
            <a:r>
              <a:rPr lang="it-IT" sz="900" b="0" dirty="0">
                <a:latin typeface="Calibri" panose="020F0502020204030204" pitchFamily="34" charset="0"/>
              </a:rPr>
              <a:t>2.000 casi. </a:t>
            </a:r>
            <a:r>
              <a:rPr lang="it-IT" sz="900" b="1" dirty="0">
                <a:latin typeface="Calibri" panose="020F0502020204030204" pitchFamily="34" charset="0"/>
              </a:rPr>
              <a:t>I dati sono riportati all’universo.</a:t>
            </a:r>
          </a:p>
        </p:txBody>
      </p:sp>
    </p:spTree>
    <p:extLst>
      <p:ext uri="{BB962C8B-B14F-4D97-AF65-F5344CB8AC3E}">
        <p14:creationId xmlns:p14="http://schemas.microsoft.com/office/powerpoint/2010/main" val="1648802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auto">
          <a:xfrm>
            <a:off x="395288" y="188913"/>
            <a:ext cx="840464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pressione fiscale | </a:t>
            </a:r>
            <a:r>
              <a:rPr lang="it-IT" altLang="it-IT" sz="2000" u="sng" dirty="0">
                <a:latin typeface="Calibri" panose="020F0502020204030204" pitchFamily="34" charset="0"/>
                <a:cs typeface="Arial" panose="020B0604020202020204" pitchFamily="34" charset="0"/>
              </a:rPr>
              <a:t>diminuiscono</a:t>
            </a:r>
            <a:r>
              <a:rPr lang="it-IT" altLang="it-IT" sz="2000" dirty="0">
                <a:latin typeface="Calibri" panose="020F0502020204030204" pitchFamily="34" charset="0"/>
                <a:cs typeface="Arial" panose="020B0604020202020204" pitchFamily="34" charset="0"/>
              </a:rPr>
              <a:t> ancora le </a:t>
            </a:r>
            <a:r>
              <a:rPr lang="it-IT" altLang="it-IT" sz="2000" u="sng" dirty="0">
                <a:latin typeface="Calibri" panose="020F0502020204030204" pitchFamily="34" charset="0"/>
                <a:cs typeface="Arial" panose="020B0604020202020204" pitchFamily="34" charset="0"/>
              </a:rPr>
              <a:t>imprese</a:t>
            </a:r>
            <a:r>
              <a:rPr lang="it-IT" altLang="it-IT" sz="2000" dirty="0">
                <a:latin typeface="Calibri" panose="020F0502020204030204" pitchFamily="34" charset="0"/>
                <a:cs typeface="Arial" panose="020B0604020202020204" pitchFamily="34" charset="0"/>
              </a:rPr>
              <a:t> che sono </a:t>
            </a:r>
            <a:r>
              <a:rPr lang="it-IT" altLang="it-IT" sz="2000" u="sng" dirty="0">
                <a:latin typeface="Calibri" panose="020F0502020204030204" pitchFamily="34" charset="0"/>
                <a:cs typeface="Arial" panose="020B0604020202020204" pitchFamily="34" charset="0"/>
              </a:rPr>
              <a:t>riuscite a far fronte al peso della pressione fiscale</a:t>
            </a:r>
            <a:r>
              <a:rPr lang="it-IT" altLang="it-IT" sz="2000" dirty="0">
                <a:latin typeface="Calibri" panose="020F0502020204030204" pitchFamily="34" charset="0"/>
                <a:cs typeface="Arial" panose="020B0604020202020204" pitchFamily="34" charset="0"/>
              </a:rPr>
              <a:t> (-1,4% rispetto a sei mesi fa)… </a:t>
            </a:r>
          </a:p>
          <a:p>
            <a:pPr eaLnBrk="1" hangingPunct="1"/>
            <a:r>
              <a:rPr lang="it-IT" altLang="it-IT" sz="2000" dirty="0">
                <a:latin typeface="Calibri" panose="020F0502020204030204" pitchFamily="34" charset="0"/>
                <a:cs typeface="Arial" panose="020B0604020202020204" pitchFamily="34" charset="0"/>
              </a:rPr>
              <a:t>di queste, il 32% ha incontrato più di una difficoltà…</a:t>
            </a:r>
          </a:p>
        </p:txBody>
      </p:sp>
      <p:sp>
        <p:nvSpPr>
          <p:cNvPr id="14" name="CasellaDiTesto 9"/>
          <p:cNvSpPr txBox="1">
            <a:spLocks noChangeArrowheads="1"/>
          </p:cNvSpPr>
          <p:nvPr/>
        </p:nvSpPr>
        <p:spPr bwMode="auto">
          <a:xfrm>
            <a:off x="395288" y="1321518"/>
            <a:ext cx="8353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800" b="0" dirty="0">
                <a:latin typeface="Calibri" panose="020F0502020204030204" pitchFamily="34" charset="0"/>
              </a:rPr>
              <a:t>Negli ultimi due anni la Sua impresa è riuscita a fare fronte al peso della </a:t>
            </a:r>
            <a:r>
              <a:rPr lang="it-IT" sz="1800" u="sng" dirty="0">
                <a:latin typeface="Calibri" panose="020F0502020204030204" pitchFamily="34" charset="0"/>
              </a:rPr>
              <a:t>pressione fiscale</a:t>
            </a:r>
            <a:r>
              <a:rPr lang="it-IT" sz="1800" b="0" dirty="0">
                <a:latin typeface="Calibri" panose="020F0502020204030204" pitchFamily="34" charset="0"/>
              </a:rPr>
              <a:t> dal punto di vista finanziario? </a:t>
            </a:r>
          </a:p>
        </p:txBody>
      </p:sp>
      <p:sp>
        <p:nvSpPr>
          <p:cNvPr id="8" name="CasellaDiTesto 7"/>
          <p:cNvSpPr txBox="1"/>
          <p:nvPr/>
        </p:nvSpPr>
        <p:spPr>
          <a:xfrm>
            <a:off x="596449" y="2988592"/>
            <a:ext cx="4300069" cy="1754326"/>
          </a:xfrm>
          <a:prstGeom prst="rect">
            <a:avLst/>
          </a:prstGeom>
          <a:noFill/>
        </p:spPr>
        <p:txBody>
          <a:bodyPr wrap="square" rtlCol="0">
            <a:spAutoFit/>
          </a:bodyPr>
          <a:lstStyle/>
          <a:p>
            <a:r>
              <a:rPr lang="it-IT" sz="2700" b="0" dirty="0">
                <a:latin typeface="Calibri" panose="020F0502020204030204" pitchFamily="34" charset="0"/>
              </a:rPr>
              <a:t>delle imprese è riuscita a far fronte al peso della pressione fiscale…</a:t>
            </a:r>
          </a:p>
          <a:p>
            <a:r>
              <a:rPr lang="it-IT" sz="2700" i="1" dirty="0">
                <a:solidFill>
                  <a:srgbClr val="FF6600"/>
                </a:solidFill>
                <a:latin typeface="Calibri" panose="020F0502020204030204" pitchFamily="34" charset="0"/>
              </a:rPr>
              <a:t>(-1,4% rispetto a sei mesi fa)</a:t>
            </a:r>
            <a:endParaRPr lang="it-IT" sz="2700" b="0" dirty="0">
              <a:solidFill>
                <a:srgbClr val="FF6600"/>
              </a:solidFill>
              <a:latin typeface="Calibri" panose="020F0502020204030204" pitchFamily="34" charset="0"/>
            </a:endParaRPr>
          </a:p>
        </p:txBody>
      </p:sp>
      <p:sp>
        <p:nvSpPr>
          <p:cNvPr id="10" name="CasellaDiTesto 9"/>
          <p:cNvSpPr txBox="1"/>
          <p:nvPr/>
        </p:nvSpPr>
        <p:spPr>
          <a:xfrm>
            <a:off x="5148064" y="2726694"/>
            <a:ext cx="3738507" cy="2862322"/>
          </a:xfrm>
          <a:prstGeom prst="rect">
            <a:avLst/>
          </a:prstGeom>
          <a:noFill/>
        </p:spPr>
        <p:txBody>
          <a:bodyPr wrap="square" rtlCol="0">
            <a:spAutoFit/>
          </a:bodyPr>
          <a:lstStyle/>
          <a:p>
            <a:r>
              <a:rPr lang="it-IT" sz="2400" b="0" dirty="0">
                <a:latin typeface="Calibri" panose="020F0502020204030204" pitchFamily="34" charset="0"/>
              </a:rPr>
              <a:t>…</a:t>
            </a:r>
            <a:r>
              <a:rPr lang="it-IT" sz="2400" dirty="0">
                <a:latin typeface="Calibri" panose="020F0502020204030204" pitchFamily="34" charset="0"/>
              </a:rPr>
              <a:t>ma di queste, il </a:t>
            </a:r>
            <a:r>
              <a:rPr lang="it-IT" sz="3200" dirty="0">
                <a:solidFill>
                  <a:srgbClr val="FF6600"/>
                </a:solidFill>
                <a:latin typeface="Calibri" panose="020F0502020204030204" pitchFamily="34" charset="0"/>
              </a:rPr>
              <a:t>32,</a:t>
            </a:r>
            <a:r>
              <a:rPr lang="it-IT" sz="2400" dirty="0">
                <a:solidFill>
                  <a:srgbClr val="FF6600"/>
                </a:solidFill>
                <a:latin typeface="Calibri" panose="020F0502020204030204" pitchFamily="34" charset="0"/>
              </a:rPr>
              <a:t>2%</a:t>
            </a:r>
            <a:r>
              <a:rPr lang="it-IT" sz="2400" dirty="0">
                <a:latin typeface="Calibri" panose="020F0502020204030204" pitchFamily="34" charset="0"/>
              </a:rPr>
              <a:t> </a:t>
            </a:r>
          </a:p>
          <a:p>
            <a:r>
              <a:rPr lang="it-IT" sz="2400" dirty="0">
                <a:latin typeface="Calibri" panose="020F0502020204030204" pitchFamily="34" charset="0"/>
              </a:rPr>
              <a:t>ci è riuscito </a:t>
            </a:r>
            <a:r>
              <a:rPr lang="it-IT" sz="2400" u="sng" dirty="0">
                <a:latin typeface="Calibri" panose="020F0502020204030204" pitchFamily="34" charset="0"/>
              </a:rPr>
              <a:t>con molta difficoltà</a:t>
            </a:r>
            <a:r>
              <a:rPr lang="it-IT" sz="2400" dirty="0">
                <a:latin typeface="Calibri" panose="020F0502020204030204" pitchFamily="34" charset="0"/>
              </a:rPr>
              <a:t>.</a:t>
            </a:r>
          </a:p>
          <a:p>
            <a:endParaRPr lang="it-IT" sz="1600" dirty="0">
              <a:latin typeface="Calibri" panose="020F0502020204030204" pitchFamily="34" charset="0"/>
            </a:endParaRPr>
          </a:p>
          <a:p>
            <a:r>
              <a:rPr lang="it-IT" sz="2400" b="0" dirty="0">
                <a:latin typeface="Calibri" panose="020F0502020204030204" pitchFamily="34" charset="0"/>
              </a:rPr>
              <a:t>Si tratta in prevalenza di:</a:t>
            </a:r>
          </a:p>
          <a:p>
            <a:pPr marL="342900" indent="-342900">
              <a:buFont typeface="Arial" panose="020B0604020202020204" pitchFamily="34" charset="0"/>
              <a:buChar char="•"/>
            </a:pPr>
            <a:r>
              <a:rPr lang="it-IT" sz="2000" b="0" i="1" dirty="0">
                <a:latin typeface="Calibri" panose="020F0502020204030204" pitchFamily="34" charset="0"/>
              </a:rPr>
              <a:t>Imprese fino a 9 addetti</a:t>
            </a:r>
          </a:p>
          <a:p>
            <a:pPr marL="342900" indent="-342900">
              <a:buFont typeface="Arial" panose="020B0604020202020204" pitchFamily="34" charset="0"/>
              <a:buChar char="•"/>
            </a:pPr>
            <a:r>
              <a:rPr lang="it-IT" sz="2000" b="0" i="1" dirty="0">
                <a:latin typeface="Calibri" panose="020F0502020204030204" pitchFamily="34" charset="0"/>
              </a:rPr>
              <a:t>Imprese del Mezzogiorno e del Centro Italia</a:t>
            </a:r>
          </a:p>
        </p:txBody>
      </p:sp>
      <p:sp>
        <p:nvSpPr>
          <p:cNvPr id="11" name="Freccia circolare a destra 10"/>
          <p:cNvSpPr/>
          <p:nvPr/>
        </p:nvSpPr>
        <p:spPr bwMode="auto">
          <a:xfrm rot="15604113" flipH="1">
            <a:off x="4398517" y="1960324"/>
            <a:ext cx="593667" cy="1148466"/>
          </a:xfrm>
          <a:prstGeom prst="curvedRightArrow">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5" name="CasellaDiTesto 14"/>
          <p:cNvSpPr txBox="1"/>
          <p:nvPr/>
        </p:nvSpPr>
        <p:spPr>
          <a:xfrm>
            <a:off x="370597" y="1988840"/>
            <a:ext cx="3456384" cy="1015663"/>
          </a:xfrm>
          <a:prstGeom prst="rect">
            <a:avLst/>
          </a:prstGeom>
          <a:noFill/>
        </p:spPr>
        <p:txBody>
          <a:bodyPr wrap="square" rtlCol="0">
            <a:spAutoFit/>
          </a:bodyPr>
          <a:lstStyle/>
          <a:p>
            <a:r>
              <a:rPr lang="it-IT" sz="2800" b="0" dirty="0">
                <a:latin typeface="Calibri" panose="020F0502020204030204" pitchFamily="34" charset="0"/>
              </a:rPr>
              <a:t>L’</a:t>
            </a:r>
            <a:r>
              <a:rPr lang="it-IT" sz="6000" dirty="0">
                <a:solidFill>
                  <a:srgbClr val="FF6600"/>
                </a:solidFill>
                <a:latin typeface="Calibri" panose="020F0502020204030204" pitchFamily="34" charset="0"/>
              </a:rPr>
              <a:t>86,2</a:t>
            </a:r>
            <a:r>
              <a:rPr lang="it-IT" sz="4400" dirty="0">
                <a:solidFill>
                  <a:srgbClr val="FF6600"/>
                </a:solidFill>
                <a:latin typeface="Calibri" panose="020F0502020204030204" pitchFamily="34" charset="0"/>
              </a:rPr>
              <a:t>%</a:t>
            </a:r>
            <a:endParaRPr lang="it-IT" sz="6600" dirty="0">
              <a:solidFill>
                <a:srgbClr val="FF6600"/>
              </a:solidFill>
              <a:latin typeface="Calibri" panose="020F0502020204030204" pitchFamily="34" charset="0"/>
            </a:endParaRPr>
          </a:p>
        </p:txBody>
      </p:sp>
      <p:sp>
        <p:nvSpPr>
          <p:cNvPr id="18" name="Text Box 49"/>
          <p:cNvSpPr txBox="1">
            <a:spLocks noChangeArrowheads="1"/>
          </p:cNvSpPr>
          <p:nvPr/>
        </p:nvSpPr>
        <p:spPr bwMode="auto">
          <a:xfrm>
            <a:off x="395288" y="6372225"/>
            <a:ext cx="8420100" cy="230832"/>
          </a:xfrm>
          <a:prstGeom prst="rect">
            <a:avLst/>
          </a:prstGeom>
          <a:noFill/>
          <a:ln w="9525">
            <a:noFill/>
            <a:miter lim="800000"/>
            <a:headEnd/>
            <a:tailEnd/>
          </a:ln>
        </p:spPr>
        <p:txBody>
          <a:bodyPr wrap="square">
            <a:spAutoFit/>
          </a:bodyPr>
          <a:lstStyle/>
          <a:p>
            <a:pPr algn="just">
              <a:spcBef>
                <a:spcPts val="600"/>
              </a:spcBef>
            </a:pPr>
            <a:r>
              <a:rPr lang="it-IT" sz="900" b="1" dirty="0">
                <a:latin typeface="Calibri" panose="020F0502020204030204" pitchFamily="34" charset="0"/>
              </a:rPr>
              <a:t>Base campione</a:t>
            </a:r>
            <a:r>
              <a:rPr lang="it-IT" sz="900" dirty="0">
                <a:latin typeface="Calibri" panose="020F0502020204030204" pitchFamily="34" charset="0"/>
              </a:rPr>
              <a:t>: </a:t>
            </a:r>
            <a:r>
              <a:rPr lang="it-IT" sz="900" b="0" dirty="0">
                <a:latin typeface="Calibri" panose="020F0502020204030204" pitchFamily="34" charset="0"/>
              </a:rPr>
              <a:t>2.000 casi. </a:t>
            </a:r>
            <a:r>
              <a:rPr lang="it-IT" sz="900" b="1" dirty="0">
                <a:latin typeface="Calibri" panose="020F0502020204030204" pitchFamily="34" charset="0"/>
              </a:rPr>
              <a:t>I dati sono riportati all’universo.</a:t>
            </a:r>
          </a:p>
        </p:txBody>
      </p:sp>
      <p:sp>
        <p:nvSpPr>
          <p:cNvPr id="2" name="CasellaDiTesto 1"/>
          <p:cNvSpPr txBox="1"/>
          <p:nvPr/>
        </p:nvSpPr>
        <p:spPr>
          <a:xfrm>
            <a:off x="430810" y="5041752"/>
            <a:ext cx="4501230" cy="1200329"/>
          </a:xfrm>
          <a:prstGeom prst="rect">
            <a:avLst/>
          </a:prstGeom>
          <a:solidFill>
            <a:srgbClr val="FF6600"/>
          </a:solidFill>
        </p:spPr>
        <p:txBody>
          <a:bodyPr wrap="square" rtlCol="0">
            <a:spAutoFit/>
          </a:bodyPr>
          <a:lstStyle/>
          <a:p>
            <a:pPr algn="ctr"/>
            <a:r>
              <a:rPr lang="it-IT" sz="1800" b="0" dirty="0">
                <a:solidFill>
                  <a:schemeClr val="bg1"/>
                </a:solidFill>
                <a:latin typeface="Calibri" panose="020F0502020204030204" pitchFamily="34" charset="0"/>
              </a:rPr>
              <a:t>Allo stesso tempo, </a:t>
            </a:r>
            <a:r>
              <a:rPr lang="it-IT" sz="1800" u="sng" dirty="0">
                <a:solidFill>
                  <a:schemeClr val="bg1"/>
                </a:solidFill>
                <a:latin typeface="Calibri" panose="020F0502020204030204" pitchFamily="34" charset="0"/>
              </a:rPr>
              <a:t>tre imprese su quattro</a:t>
            </a:r>
            <a:r>
              <a:rPr lang="it-IT" sz="1800" b="0" dirty="0">
                <a:solidFill>
                  <a:schemeClr val="bg1"/>
                </a:solidFill>
                <a:latin typeface="Calibri" panose="020F0502020204030204" pitchFamily="34" charset="0"/>
              </a:rPr>
              <a:t> considerano «molto» o «abbastanza» elevato il </a:t>
            </a:r>
            <a:r>
              <a:rPr lang="it-IT" sz="1800" u="sng" dirty="0">
                <a:solidFill>
                  <a:schemeClr val="bg1"/>
                </a:solidFill>
                <a:latin typeface="Calibri" panose="020F0502020204030204" pitchFamily="34" charset="0"/>
              </a:rPr>
              <a:t>costo degli adempimenti amministrativi</a:t>
            </a:r>
            <a:r>
              <a:rPr lang="it-IT" sz="1800" b="0" dirty="0">
                <a:solidFill>
                  <a:schemeClr val="bg1"/>
                </a:solidFill>
                <a:latin typeface="Calibri" panose="020F0502020204030204" pitchFamily="34" charset="0"/>
              </a:rPr>
              <a:t> legati al fisco.</a:t>
            </a:r>
          </a:p>
        </p:txBody>
      </p:sp>
    </p:spTree>
    <p:extLst>
      <p:ext uri="{BB962C8B-B14F-4D97-AF65-F5344CB8AC3E}">
        <p14:creationId xmlns:p14="http://schemas.microsoft.com/office/powerpoint/2010/main" val="3913912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64704"/>
            <a:ext cx="2881312" cy="923330"/>
          </a:xfrm>
          <a:prstGeom prst="rect">
            <a:avLst/>
          </a:prstGeom>
          <a:noFill/>
          <a:ln>
            <a:noFill/>
          </a:ln>
          <a:extLst/>
        </p:spPr>
        <p:txBody>
          <a:bodyPr>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131840" y="1779472"/>
            <a:ext cx="5257105" cy="4595745"/>
          </a:xfrm>
          <a:prstGeom prst="rect">
            <a:avLst/>
          </a:prstGeom>
          <a:noFill/>
          <a:ln>
            <a:noFill/>
          </a:ln>
          <a:extLst/>
        </p:spPr>
        <p:txBody>
          <a:bodyPr>
            <a:spAutoFit/>
          </a:bodyPr>
          <a:lstStyle/>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premessa</a:t>
            </a:r>
          </a:p>
          <a:p>
            <a:pPr>
              <a:lnSpc>
                <a:spcPct val="70000"/>
              </a:lnSpc>
              <a:spcBef>
                <a:spcPts val="0"/>
              </a:spcBef>
              <a:defRPr/>
            </a:pPr>
            <a:endParaRPr lang="it-IT" sz="3200" b="0" dirty="0">
              <a:solidFill>
                <a:srgbClr val="008000"/>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clima di fiducia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congiuntura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sfera politica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pressione fiscale </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dirty="0">
                <a:solidFill>
                  <a:srgbClr val="364E88"/>
                </a:solidFill>
                <a:latin typeface="Calibri" panose="020F0502020204030204" pitchFamily="34" charset="0"/>
                <a:ea typeface="ＭＳ Ｐゴシック" charset="0"/>
                <a:cs typeface="Arial" charset="0"/>
              </a:rPr>
              <a:t>metodo</a:t>
            </a:r>
          </a:p>
        </p:txBody>
      </p:sp>
      <p:cxnSp>
        <p:nvCxnSpPr>
          <p:cNvPr id="3" name="Connettore diritto 2"/>
          <p:cNvCxnSpPr/>
          <p:nvPr/>
        </p:nvCxnSpPr>
        <p:spPr bwMode="auto">
          <a:xfrm>
            <a:off x="2873304" y="1629344"/>
            <a:ext cx="0" cy="4896000"/>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918842" y="1916832"/>
            <a:ext cx="1278999" cy="1198088"/>
          </a:xfrm>
          <a:prstGeom prst="rect">
            <a:avLst/>
          </a:prstGeom>
        </p:spPr>
      </p:pic>
    </p:spTree>
    <p:extLst>
      <p:ext uri="{BB962C8B-B14F-4D97-AF65-F5344CB8AC3E}">
        <p14:creationId xmlns:p14="http://schemas.microsoft.com/office/powerpoint/2010/main" val="1138752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ChangeArrowheads="1"/>
          </p:cNvSpPr>
          <p:nvPr/>
        </p:nvSpPr>
        <p:spPr bwMode="auto">
          <a:xfrm>
            <a:off x="395288" y="727475"/>
            <a:ext cx="8443912"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100" dirty="0">
                <a:solidFill>
                  <a:srgbClr val="1F497D"/>
                </a:solidFill>
                <a:latin typeface="Calibri" panose="020F0502020204030204" pitchFamily="34" charset="0"/>
              </a:rPr>
              <a:t>COMMITTENTE</a:t>
            </a:r>
          </a:p>
          <a:p>
            <a:pPr algn="just" eaLnBrk="1" hangingPunct="1"/>
            <a:r>
              <a:rPr lang="it-IT" altLang="it-IT" sz="1100" b="0" dirty="0">
                <a:latin typeface="Calibri" panose="020F0502020204030204" pitchFamily="34" charset="0"/>
              </a:rPr>
              <a:t>Fida – Federazione Italiana Dettaglianti dell’Alimentazione</a:t>
            </a:r>
            <a:endParaRPr lang="it-IT" altLang="ja-JP" sz="1100" b="0" dirty="0">
              <a:latin typeface="Calibri" panose="020F0502020204030204" pitchFamily="34" charset="0"/>
            </a:endParaRPr>
          </a:p>
          <a:p>
            <a:pPr algn="just" eaLnBrk="1" hangingPunct="1"/>
            <a:endParaRPr lang="it-IT" altLang="it-IT" sz="1100" b="0" dirty="0">
              <a:solidFill>
                <a:srgbClr val="333399"/>
              </a:solidFill>
              <a:latin typeface="Calibri" panose="020F0502020204030204" pitchFamily="34" charset="0"/>
            </a:endParaRPr>
          </a:p>
          <a:p>
            <a:pPr algn="just" eaLnBrk="1" hangingPunct="1"/>
            <a:r>
              <a:rPr lang="it-IT" altLang="it-IT" sz="1100" dirty="0">
                <a:solidFill>
                  <a:srgbClr val="1F497D"/>
                </a:solidFill>
                <a:latin typeface="Calibri" panose="020F0502020204030204" pitchFamily="34" charset="0"/>
              </a:rPr>
              <a:t>AUTORE</a:t>
            </a:r>
          </a:p>
          <a:p>
            <a:pPr algn="just" eaLnBrk="1" hangingPunct="1"/>
            <a:r>
              <a:rPr lang="it-IT" altLang="it-IT" sz="1100" b="0" dirty="0">
                <a:solidFill>
                  <a:srgbClr val="000000"/>
                </a:solidFill>
                <a:latin typeface="Calibri" panose="020F0502020204030204" pitchFamily="34" charset="0"/>
              </a:rPr>
              <a:t>Format </a:t>
            </a:r>
            <a:r>
              <a:rPr lang="it-IT" altLang="it-IT" sz="1100" b="0" dirty="0" err="1">
                <a:solidFill>
                  <a:srgbClr val="000000"/>
                </a:solidFill>
                <a:latin typeface="Calibri" panose="020F0502020204030204" pitchFamily="34" charset="0"/>
              </a:rPr>
              <a:t>Research</a:t>
            </a:r>
            <a:r>
              <a:rPr lang="it-IT" altLang="it-IT" sz="1100" b="0" dirty="0">
                <a:solidFill>
                  <a:srgbClr val="000000"/>
                </a:solidFill>
                <a:latin typeface="Calibri" panose="020F0502020204030204" pitchFamily="34" charset="0"/>
              </a:rPr>
              <a:t> </a:t>
            </a:r>
            <a:r>
              <a:rPr lang="it-IT" altLang="it-IT" sz="1100" b="0" dirty="0" err="1">
                <a:solidFill>
                  <a:srgbClr val="000000"/>
                </a:solidFill>
                <a:latin typeface="Calibri" panose="020F0502020204030204" pitchFamily="34" charset="0"/>
              </a:rPr>
              <a:t>Srl</a:t>
            </a:r>
            <a:r>
              <a:rPr lang="it-IT" altLang="it-IT" sz="1100" b="0" dirty="0">
                <a:solidFill>
                  <a:srgbClr val="000000"/>
                </a:solidFill>
                <a:latin typeface="Calibri" panose="020F0502020204030204" pitchFamily="34" charset="0"/>
              </a:rPr>
              <a:t> (www.formatresearch.com)</a:t>
            </a:r>
          </a:p>
          <a:p>
            <a:pPr algn="just" eaLnBrk="1" hangingPunct="1"/>
            <a:endParaRPr lang="it-IT" altLang="it-IT" sz="1100" dirty="0">
              <a:solidFill>
                <a:srgbClr val="333399"/>
              </a:solidFill>
              <a:latin typeface="Calibri" panose="020F0502020204030204" pitchFamily="34" charset="0"/>
            </a:endParaRPr>
          </a:p>
          <a:p>
            <a:pPr algn="just" eaLnBrk="1" hangingPunct="1"/>
            <a:r>
              <a:rPr lang="it-IT" altLang="it-IT" sz="1100" dirty="0">
                <a:solidFill>
                  <a:srgbClr val="1F497D"/>
                </a:solidFill>
                <a:latin typeface="Calibri" panose="020F0502020204030204" pitchFamily="34" charset="0"/>
              </a:rPr>
              <a:t>OBIETTIVI DEL LAVORO</a:t>
            </a:r>
          </a:p>
          <a:p>
            <a:pPr algn="just" eaLnBrk="1" hangingPunct="1"/>
            <a:r>
              <a:rPr lang="it-IT" altLang="it-IT" sz="1100" b="0" dirty="0">
                <a:latin typeface="Calibri" panose="020F0502020204030204" pitchFamily="34" charset="0"/>
                <a:ea typeface="MS Mincho" panose="02020609040205080304" pitchFamily="49" charset="-128"/>
              </a:rPr>
              <a:t>Indagine congiunturale sull’</a:t>
            </a:r>
            <a:r>
              <a:rPr lang="it-IT" altLang="ja-JP" sz="1100" b="0" dirty="0">
                <a:latin typeface="Calibri" panose="020F0502020204030204" pitchFamily="34" charset="0"/>
                <a:ea typeface="MS Mincho" panose="02020609040205080304" pitchFamily="49" charset="-128"/>
              </a:rPr>
              <a:t>andamento economico e sul fabbisogno del credito delle imprese del commercio al dettaglio dell’alimentazione.</a:t>
            </a:r>
          </a:p>
          <a:p>
            <a:pPr algn="just" eaLnBrk="1" hangingPunct="1"/>
            <a:endParaRPr lang="it-IT" altLang="it-IT" sz="110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100" dirty="0">
                <a:solidFill>
                  <a:srgbClr val="1F497D"/>
                </a:solidFill>
                <a:latin typeface="Calibri" panose="020F0502020204030204" pitchFamily="34" charset="0"/>
                <a:ea typeface="MS Mincho" panose="02020609040205080304" pitchFamily="49" charset="-128"/>
              </a:rPr>
              <a:t>DISEGNO DEL CAMPIONE</a:t>
            </a:r>
          </a:p>
          <a:p>
            <a:pPr algn="just" eaLnBrk="1" hangingPunct="1"/>
            <a:r>
              <a:rPr lang="it-IT" altLang="ja-JP" sz="1100" b="0" dirty="0">
                <a:latin typeface="Calibri" panose="020F0502020204030204" pitchFamily="34" charset="0"/>
                <a:ea typeface="MS Mincho" panose="02020609040205080304" pitchFamily="49" charset="-128"/>
              </a:rPr>
              <a:t>Campione rappresentativo delle imprese </a:t>
            </a:r>
            <a:r>
              <a:rPr lang="it-IT" sz="1100" b="0" dirty="0">
                <a:latin typeface="Calibri" panose="020F0502020204030204" pitchFamily="34" charset="0"/>
                <a:cs typeface="Arial" charset="0"/>
              </a:rPr>
              <a:t>del </a:t>
            </a:r>
            <a:r>
              <a:rPr lang="it-IT" altLang="ja-JP" sz="1100" b="0" dirty="0">
                <a:latin typeface="Calibri" panose="020F0502020204030204" pitchFamily="34" charset="0"/>
                <a:ea typeface="MS Mincho" panose="02020609040205080304" pitchFamily="49" charset="-128"/>
              </a:rPr>
              <a:t>commercio al dettaglio dell’alimentazione</a:t>
            </a:r>
            <a:r>
              <a:rPr lang="it-IT" sz="1100" b="0" dirty="0">
                <a:latin typeface="Calibri" panose="020F0502020204030204" pitchFamily="34" charset="0"/>
                <a:cs typeface="Arial" charset="0"/>
              </a:rPr>
              <a:t>.</a:t>
            </a:r>
            <a:r>
              <a:rPr lang="it-IT" altLang="ja-JP" sz="1100" b="0" dirty="0">
                <a:latin typeface="Calibri" panose="020F0502020204030204" pitchFamily="34" charset="0"/>
                <a:ea typeface="MS Mincho" panose="02020609040205080304" pitchFamily="49" charset="-128"/>
              </a:rPr>
              <a:t> Domini di studio del campione: dimensione (1 addetto, 2-5 addetti, 6-9 addetti, 10-19 addetti, oltre 19 addetti), settore (alimentari, frutta e verdura, pescherie), area geografica (nord ovest, nord est, centro, sud/isole). </a:t>
            </a:r>
          </a:p>
          <a:p>
            <a:pPr algn="just" eaLnBrk="1" hangingPunct="1"/>
            <a:endParaRPr lang="it-IT" altLang="it-IT" sz="110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100" dirty="0">
                <a:solidFill>
                  <a:srgbClr val="1F497D"/>
                </a:solidFill>
                <a:latin typeface="Calibri" panose="020F0502020204030204" pitchFamily="34" charset="0"/>
                <a:ea typeface="MS Mincho" panose="02020609040205080304" pitchFamily="49" charset="-128"/>
              </a:rPr>
              <a:t>NUMEROSITA’ CAMPIONARIA</a:t>
            </a:r>
          </a:p>
          <a:p>
            <a:pPr algn="just" eaLnBrk="1" hangingPunct="1"/>
            <a:r>
              <a:rPr lang="it-IT" altLang="ja-JP" sz="1100" b="0" dirty="0">
                <a:latin typeface="Calibri" panose="020F0502020204030204" pitchFamily="34" charset="0"/>
                <a:ea typeface="MS Mincho" panose="02020609040205080304" pitchFamily="49" charset="-128"/>
              </a:rPr>
              <a:t>n. 2.000 casi (2.000 interviste a buon fine). Anagrafiche «non reperibili»: 477 (16,6%); «Rifiuti»: 401 (13,9%); «Sostituzioni»: 878 (30,5%). Intervallo di confidenza 95% (Errore </a:t>
            </a:r>
            <a:r>
              <a:rPr lang="it-IT" altLang="ja-JP" sz="1100" b="0" u="sng" dirty="0">
                <a:latin typeface="Calibri" panose="020F0502020204030204" pitchFamily="34" charset="0"/>
                <a:ea typeface="MS Mincho" panose="02020609040205080304" pitchFamily="49" charset="-128"/>
              </a:rPr>
              <a:t>+</a:t>
            </a:r>
            <a:r>
              <a:rPr lang="it-IT" altLang="ja-JP" sz="1100" b="0" dirty="0">
                <a:latin typeface="Calibri" panose="020F0502020204030204" pitchFamily="34" charset="0"/>
                <a:ea typeface="MS Mincho" panose="02020609040205080304" pitchFamily="49" charset="-128"/>
              </a:rPr>
              <a:t>2,2%). Fonte delle anagrafiche: Camere di Commercio. </a:t>
            </a:r>
            <a:endParaRPr lang="it-IT" altLang="ja-JP" sz="1100" b="0" dirty="0">
              <a:solidFill>
                <a:srgbClr val="FF3300"/>
              </a:solidFill>
              <a:latin typeface="Calibri" panose="020F0502020204030204" pitchFamily="34" charset="0"/>
              <a:ea typeface="MS Mincho" panose="02020609040205080304" pitchFamily="49" charset="-128"/>
            </a:endParaRPr>
          </a:p>
          <a:p>
            <a:pPr algn="just" eaLnBrk="1" hangingPunct="1"/>
            <a:endParaRPr lang="it-IT" altLang="it-IT" sz="1100" b="0" dirty="0">
              <a:solidFill>
                <a:srgbClr val="FF3300"/>
              </a:solidFill>
              <a:latin typeface="Calibri" panose="020F0502020204030204" pitchFamily="34" charset="0"/>
              <a:ea typeface="MS Mincho" panose="02020609040205080304" pitchFamily="49" charset="-128"/>
            </a:endParaRPr>
          </a:p>
          <a:p>
            <a:pPr algn="just" eaLnBrk="1" hangingPunct="1"/>
            <a:r>
              <a:rPr lang="it-IT" altLang="it-IT" sz="1100" dirty="0">
                <a:solidFill>
                  <a:srgbClr val="1F497D"/>
                </a:solidFill>
                <a:latin typeface="Calibri" panose="020F0502020204030204" pitchFamily="34" charset="0"/>
                <a:ea typeface="MS Mincho" panose="02020609040205080304" pitchFamily="49" charset="-128"/>
              </a:rPr>
              <a:t>METODO DI CONTATTO</a:t>
            </a:r>
          </a:p>
          <a:p>
            <a:pPr algn="just" eaLnBrk="1" hangingPunct="1"/>
            <a:r>
              <a:rPr lang="it-IT" altLang="it-IT" sz="1100" b="0" dirty="0">
                <a:solidFill>
                  <a:srgbClr val="000000"/>
                </a:solidFill>
                <a:latin typeface="Calibri" panose="020F0502020204030204" pitchFamily="34" charset="0"/>
                <a:ea typeface="MS Mincho" panose="02020609040205080304" pitchFamily="49" charset="-128"/>
              </a:rPr>
              <a:t>Interviste telefoniche somministrate con il Sistema Cati (</a:t>
            </a:r>
            <a:r>
              <a:rPr lang="it-IT" altLang="it-IT" sz="1100" b="0" i="1" dirty="0">
                <a:solidFill>
                  <a:srgbClr val="000000"/>
                </a:solidFill>
                <a:latin typeface="Calibri" panose="020F0502020204030204" pitchFamily="34" charset="0"/>
                <a:ea typeface="MS Mincho" panose="02020609040205080304" pitchFamily="49" charset="-128"/>
              </a:rPr>
              <a:t>Computer assisted telephone interview</a:t>
            </a:r>
            <a:r>
              <a:rPr lang="it-IT" altLang="it-IT" sz="1100" b="0" dirty="0">
                <a:solidFill>
                  <a:srgbClr val="000000"/>
                </a:solidFill>
                <a:latin typeface="Calibri" panose="020F0502020204030204" pitchFamily="34" charset="0"/>
                <a:ea typeface="MS Mincho" panose="02020609040205080304" pitchFamily="49" charset="-128"/>
              </a:rPr>
              <a:t>).</a:t>
            </a:r>
          </a:p>
          <a:p>
            <a:pPr algn="just" eaLnBrk="1" hangingPunct="1"/>
            <a:endParaRPr lang="it-IT" altLang="it-IT" sz="1100" b="0" dirty="0">
              <a:solidFill>
                <a:srgbClr val="333399"/>
              </a:solidFill>
              <a:latin typeface="Calibri" panose="020F0502020204030204" pitchFamily="34" charset="0"/>
              <a:ea typeface="MS Mincho" panose="02020609040205080304" pitchFamily="49" charset="-128"/>
            </a:endParaRPr>
          </a:p>
          <a:p>
            <a:pPr algn="just" eaLnBrk="1" hangingPunct="1"/>
            <a:r>
              <a:rPr lang="it-IT" altLang="it-IT" sz="1100" dirty="0">
                <a:solidFill>
                  <a:srgbClr val="1F497D"/>
                </a:solidFill>
                <a:latin typeface="Calibri" panose="020F0502020204030204" pitchFamily="34" charset="0"/>
                <a:ea typeface="MS Mincho" panose="02020609040205080304" pitchFamily="49" charset="-128"/>
              </a:rPr>
              <a:t>TECNICA DI RILEVAZIONE </a:t>
            </a:r>
          </a:p>
          <a:p>
            <a:pPr algn="just" eaLnBrk="1" hangingPunct="1"/>
            <a:r>
              <a:rPr lang="it-IT" altLang="it-IT" sz="1100" b="0" dirty="0">
                <a:solidFill>
                  <a:srgbClr val="000000"/>
                </a:solidFill>
                <a:latin typeface="Calibri" panose="020F0502020204030204" pitchFamily="34" charset="0"/>
                <a:ea typeface="MS Mincho" panose="02020609040205080304" pitchFamily="49" charset="-128"/>
              </a:rPr>
              <a:t>Questionario strutturato.</a:t>
            </a:r>
            <a:r>
              <a:rPr lang="it-IT" altLang="it-IT" sz="1100" b="0" dirty="0">
                <a:solidFill>
                  <a:srgbClr val="333399"/>
                </a:solidFill>
                <a:latin typeface="Calibri" panose="020F0502020204030204" pitchFamily="34" charset="0"/>
                <a:ea typeface="MS Mincho" panose="02020609040205080304" pitchFamily="49" charset="-128"/>
              </a:rPr>
              <a:t> </a:t>
            </a:r>
          </a:p>
          <a:p>
            <a:pPr algn="just" eaLnBrk="1" hangingPunct="1"/>
            <a:endParaRPr lang="it-IT" altLang="it-IT" sz="1100" b="0" dirty="0">
              <a:solidFill>
                <a:srgbClr val="333399"/>
              </a:solidFill>
              <a:latin typeface="Calibri" panose="020F0502020204030204" pitchFamily="34" charset="0"/>
              <a:ea typeface="MS Mincho" panose="02020609040205080304" pitchFamily="49" charset="-128"/>
            </a:endParaRPr>
          </a:p>
          <a:p>
            <a:pPr algn="just" eaLnBrk="1" hangingPunct="1"/>
            <a:r>
              <a:rPr lang="it-IT" altLang="it-IT" sz="1100" dirty="0">
                <a:solidFill>
                  <a:srgbClr val="1F497D"/>
                </a:solidFill>
                <a:latin typeface="Calibri" panose="020F0502020204030204" pitchFamily="34" charset="0"/>
                <a:ea typeface="MS Mincho" panose="02020609040205080304" pitchFamily="49" charset="-128"/>
              </a:rPr>
              <a:t>PERIODO DI EFFETTUAZIONE DELLE INTERVISTE </a:t>
            </a:r>
          </a:p>
          <a:p>
            <a:pPr algn="just"/>
            <a:r>
              <a:rPr lang="it-IT" altLang="it-IT" sz="1100" b="0" dirty="0">
                <a:latin typeface="Calibri" panose="020F0502020204030204" pitchFamily="34" charset="0"/>
                <a:ea typeface="MS Mincho" panose="02020609040205080304" pitchFamily="49" charset="-128"/>
              </a:rPr>
              <a:t>Dal 15 al 30 giugno 2017.</a:t>
            </a:r>
            <a:endParaRPr lang="it-IT" sz="1100" b="0" dirty="0">
              <a:solidFill>
                <a:srgbClr val="FF0000"/>
              </a:solidFill>
              <a:latin typeface="Calibri" panose="020F0502020204030204" pitchFamily="34" charset="0"/>
              <a:ea typeface="MS Mincho" pitchFamily="49" charset="-128"/>
            </a:endParaRPr>
          </a:p>
          <a:p>
            <a:pPr algn="just" eaLnBrk="1" hangingPunct="1"/>
            <a:endParaRPr lang="it-IT" altLang="it-IT" sz="1100" b="0" dirty="0">
              <a:solidFill>
                <a:srgbClr val="FF3300"/>
              </a:solidFill>
              <a:latin typeface="Calibri" panose="020F0502020204030204" pitchFamily="34" charset="0"/>
              <a:ea typeface="MS Mincho" panose="02020609040205080304" pitchFamily="49" charset="-128"/>
            </a:endParaRPr>
          </a:p>
          <a:p>
            <a:pPr algn="just" eaLnBrk="1" hangingPunct="1"/>
            <a:r>
              <a:rPr lang="it-IT" altLang="it-IT" sz="1100" dirty="0">
                <a:solidFill>
                  <a:srgbClr val="1F497D"/>
                </a:solidFill>
                <a:latin typeface="Calibri" panose="020F0502020204030204" pitchFamily="34" charset="0"/>
                <a:ea typeface="MS Mincho" panose="02020609040205080304" pitchFamily="49" charset="-128"/>
              </a:rPr>
              <a:t>CODICE DEONTOLOGICO  </a:t>
            </a:r>
          </a:p>
          <a:p>
            <a:pPr algn="just" eaLnBrk="1" hangingPunct="1"/>
            <a:r>
              <a:rPr lang="it-IT" altLang="it-IT" sz="1100" b="0" dirty="0">
                <a:solidFill>
                  <a:srgbClr val="000000"/>
                </a:solidFill>
                <a:latin typeface="Calibri" panose="020F0502020204030204" pitchFamily="34" charset="0"/>
                <a:ea typeface="MS Mincho" panose="02020609040205080304" pitchFamily="49" charset="-128"/>
              </a:rPr>
              <a:t>La rilevazione è stata realizzata nel rispetto del </a:t>
            </a:r>
            <a:r>
              <a:rPr lang="it-IT" altLang="it-IT" sz="1100" b="0" dirty="0">
                <a:latin typeface="Calibri" panose="020F0502020204030204" pitchFamily="34" charset="0"/>
                <a:ea typeface="MS Mincho" panose="02020609040205080304" pitchFamily="49" charset="-128"/>
              </a:rPr>
              <a:t>Codice deontologico dei ricercatori europei Esomar, del Codice deontologico Assirm (Associazione istituti di ricerca e sondaggi di opinione italiani), e della </a:t>
            </a:r>
            <a:r>
              <a:rPr lang="ja-JP" altLang="it-IT" sz="1100" b="0" dirty="0">
                <a:latin typeface="Calibri" panose="020F0502020204030204" pitchFamily="34" charset="0"/>
                <a:ea typeface="MS Mincho" panose="02020609040205080304" pitchFamily="49" charset="-128"/>
              </a:rPr>
              <a:t>“</a:t>
            </a:r>
            <a:r>
              <a:rPr lang="it-IT" altLang="ja-JP" sz="1100" b="0" dirty="0">
                <a:latin typeface="Calibri" panose="020F0502020204030204" pitchFamily="34" charset="0"/>
                <a:ea typeface="MS Mincho" panose="02020609040205080304" pitchFamily="49" charset="-128"/>
              </a:rPr>
              <a:t>Legge sulla Privacy</a:t>
            </a:r>
            <a:r>
              <a:rPr lang="ja-JP" altLang="it-IT" sz="1100" b="0" dirty="0">
                <a:latin typeface="Calibri" panose="020F0502020204030204" pitchFamily="34" charset="0"/>
                <a:ea typeface="MS Mincho" panose="02020609040205080304" pitchFamily="49" charset="-128"/>
              </a:rPr>
              <a:t>”</a:t>
            </a:r>
            <a:r>
              <a:rPr lang="it-IT" altLang="ja-JP" sz="1100" b="0" dirty="0">
                <a:latin typeface="Calibri" panose="020F0502020204030204" pitchFamily="34" charset="0"/>
                <a:ea typeface="MS Mincho" panose="02020609040205080304" pitchFamily="49" charset="-128"/>
              </a:rPr>
              <a:t> (D.lgs n. 196/03).</a:t>
            </a:r>
          </a:p>
          <a:p>
            <a:pPr algn="just" eaLnBrk="1" hangingPunct="1"/>
            <a:endParaRPr lang="it-IT" altLang="it-IT" sz="1100" b="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100" dirty="0">
                <a:solidFill>
                  <a:srgbClr val="1F497D"/>
                </a:solidFill>
                <a:latin typeface="Calibri" panose="020F0502020204030204" pitchFamily="34" charset="0"/>
                <a:ea typeface="MS Mincho" panose="02020609040205080304" pitchFamily="49" charset="-128"/>
              </a:rPr>
              <a:t>DIRETTORE DELLA RICERCA</a:t>
            </a:r>
          </a:p>
          <a:p>
            <a:pPr algn="just" eaLnBrk="1" hangingPunct="1"/>
            <a:r>
              <a:rPr lang="it-IT" altLang="it-IT" sz="1100" b="0" dirty="0">
                <a:solidFill>
                  <a:srgbClr val="000000"/>
                </a:solidFill>
                <a:latin typeface="Calibri" panose="020F0502020204030204" pitchFamily="34" charset="0"/>
                <a:ea typeface="MS Mincho" panose="02020609040205080304" pitchFamily="49" charset="-128"/>
              </a:rPr>
              <a:t>Dott. Pierluigi Ascani</a:t>
            </a:r>
          </a:p>
          <a:p>
            <a:pPr algn="just" eaLnBrk="1" hangingPunct="1"/>
            <a:r>
              <a:rPr lang="it-IT" altLang="it-IT" sz="1100" b="0" dirty="0">
                <a:solidFill>
                  <a:srgbClr val="000000"/>
                </a:solidFill>
                <a:latin typeface="Calibri" panose="020F0502020204030204" pitchFamily="34" charset="0"/>
                <a:ea typeface="MS Mincho" panose="02020609040205080304" pitchFamily="49" charset="-128"/>
              </a:rPr>
              <a:t>Dott. Daniele Serio</a:t>
            </a:r>
            <a:endParaRPr lang="it-IT" altLang="it-IT" sz="1100" b="0" dirty="0">
              <a:solidFill>
                <a:srgbClr val="333399"/>
              </a:solidFill>
              <a:latin typeface="Calibri" panose="020F0502020204030204" pitchFamily="34" charset="0"/>
              <a:ea typeface="MS Mincho" panose="02020609040205080304" pitchFamily="49" charset="-128"/>
            </a:endParaRPr>
          </a:p>
        </p:txBody>
      </p:sp>
      <p:sp>
        <p:nvSpPr>
          <p:cNvPr id="5"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dirty="0">
                <a:solidFill>
                  <a:srgbClr val="1F497D"/>
                </a:solidFill>
                <a:latin typeface="Calibri" panose="020F0502020204030204" pitchFamily="34" charset="0"/>
              </a:rPr>
              <a:t>metodo | </a:t>
            </a:r>
            <a:r>
              <a:rPr lang="it-IT" altLang="it-IT" sz="2000" dirty="0">
                <a:latin typeface="Calibri" panose="020F0502020204030204" pitchFamily="34" charset="0"/>
              </a:rPr>
              <a:t>scheda tecnica della ricerca</a:t>
            </a:r>
            <a:endParaRPr lang="it-IT" altLang="it-IT" sz="2000" dirty="0">
              <a:solidFill>
                <a:schemeClr val="accent2"/>
              </a:solidFill>
              <a:latin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dirty="0">
                <a:solidFill>
                  <a:srgbClr val="1F497D"/>
                </a:solidFill>
                <a:latin typeface="Calibri" panose="020F0502020204030204" pitchFamily="34" charset="0"/>
              </a:rPr>
              <a:t>metodo | </a:t>
            </a:r>
            <a:r>
              <a:rPr lang="it-IT" altLang="it-IT" sz="2000" dirty="0">
                <a:latin typeface="Calibri" panose="020F0502020204030204" pitchFamily="34" charset="0"/>
              </a:rPr>
              <a:t>universo rappresentato e struttura del campione</a:t>
            </a:r>
          </a:p>
        </p:txBody>
      </p:sp>
      <p:sp>
        <p:nvSpPr>
          <p:cNvPr id="6" name="CasellaDiTesto 5">
            <a:extLst>
              <a:ext uri="{FF2B5EF4-FFF2-40B4-BE49-F238E27FC236}">
                <a16:creationId xmlns:a16="http://schemas.microsoft.com/office/drawing/2014/main" xmlns="" id="{9CF598F6-499D-49B1-9925-EE87E1672C48}"/>
              </a:ext>
            </a:extLst>
          </p:cNvPr>
          <p:cNvSpPr txBox="1"/>
          <p:nvPr/>
        </p:nvSpPr>
        <p:spPr>
          <a:xfrm>
            <a:off x="384347" y="1468648"/>
            <a:ext cx="3971457" cy="461665"/>
          </a:xfrm>
          <a:prstGeom prst="rect">
            <a:avLst/>
          </a:prstGeom>
          <a:noFill/>
        </p:spPr>
        <p:txBody>
          <a:bodyPr wrap="square" rtlCol="0">
            <a:spAutoFit/>
          </a:bodyPr>
          <a:lstStyle/>
          <a:p>
            <a:pPr algn="ctr"/>
            <a:r>
              <a:rPr lang="it-IT" sz="1200" dirty="0">
                <a:latin typeface="Calibri" panose="020F0502020204030204" pitchFamily="34" charset="0"/>
              </a:rPr>
              <a:t>Universo delle </a:t>
            </a:r>
            <a:r>
              <a:rPr lang="it-IT" altLang="ja-JP" sz="1200" dirty="0">
                <a:latin typeface="Calibri" panose="020F0502020204030204" pitchFamily="34" charset="0"/>
                <a:ea typeface="MS Mincho" panose="02020609040205080304" pitchFamily="49" charset="-128"/>
              </a:rPr>
              <a:t>imprese </a:t>
            </a:r>
            <a:r>
              <a:rPr lang="it-IT" sz="1200" dirty="0">
                <a:latin typeface="Calibri" panose="020F0502020204030204" pitchFamily="34" charset="0"/>
                <a:cs typeface="Arial" charset="0"/>
              </a:rPr>
              <a:t>del commercio al dettaglio dell’alimentazione</a:t>
            </a:r>
            <a:endParaRPr lang="it-IT" sz="1200" dirty="0">
              <a:latin typeface="Calibri" panose="020F0502020204030204" pitchFamily="34" charset="0"/>
            </a:endParaRPr>
          </a:p>
        </p:txBody>
      </p:sp>
      <p:sp>
        <p:nvSpPr>
          <p:cNvPr id="7" name="CasellaDiTesto 6">
            <a:extLst>
              <a:ext uri="{FF2B5EF4-FFF2-40B4-BE49-F238E27FC236}">
                <a16:creationId xmlns:a16="http://schemas.microsoft.com/office/drawing/2014/main" xmlns="" id="{B21A8B9B-AE1A-4AC8-A65A-E3908A8821EF}"/>
              </a:ext>
            </a:extLst>
          </p:cNvPr>
          <p:cNvSpPr txBox="1"/>
          <p:nvPr/>
        </p:nvSpPr>
        <p:spPr>
          <a:xfrm>
            <a:off x="4869975" y="1468648"/>
            <a:ext cx="3991928" cy="461665"/>
          </a:xfrm>
          <a:prstGeom prst="rect">
            <a:avLst/>
          </a:prstGeom>
          <a:noFill/>
        </p:spPr>
        <p:txBody>
          <a:bodyPr wrap="square" rtlCol="0">
            <a:spAutoFit/>
          </a:bodyPr>
          <a:lstStyle/>
          <a:p>
            <a:pPr algn="ctr"/>
            <a:r>
              <a:rPr lang="it-IT" sz="1200" dirty="0">
                <a:latin typeface="Calibri" panose="020F0502020204030204" pitchFamily="34" charset="0"/>
              </a:rPr>
              <a:t>Campione delle </a:t>
            </a:r>
            <a:r>
              <a:rPr lang="it-IT" altLang="ja-JP" sz="1200" dirty="0">
                <a:latin typeface="Calibri" panose="020F0502020204030204" pitchFamily="34" charset="0"/>
                <a:ea typeface="MS Mincho" panose="02020609040205080304" pitchFamily="49" charset="-128"/>
              </a:rPr>
              <a:t>imprese </a:t>
            </a:r>
            <a:r>
              <a:rPr lang="it-IT" sz="1200" dirty="0">
                <a:latin typeface="Calibri" panose="020F0502020204030204" pitchFamily="34" charset="0"/>
                <a:cs typeface="Arial" charset="0"/>
              </a:rPr>
              <a:t>del commercio al dettaglio dell’alimentazione</a:t>
            </a:r>
            <a:endParaRPr lang="it-IT" sz="1200" dirty="0">
              <a:latin typeface="Calibri" panose="020F0502020204030204" pitchFamily="34" charset="0"/>
            </a:endParaRPr>
          </a:p>
        </p:txBody>
      </p:sp>
      <p:sp>
        <p:nvSpPr>
          <p:cNvPr id="8" name="CasellaDiTesto 7">
            <a:extLst>
              <a:ext uri="{FF2B5EF4-FFF2-40B4-BE49-F238E27FC236}">
                <a16:creationId xmlns:a16="http://schemas.microsoft.com/office/drawing/2014/main" xmlns="" id="{073ABE70-82CE-40D2-8D37-098B0B0993B6}"/>
              </a:ext>
            </a:extLst>
          </p:cNvPr>
          <p:cNvSpPr txBox="1"/>
          <p:nvPr/>
        </p:nvSpPr>
        <p:spPr>
          <a:xfrm>
            <a:off x="364168" y="5157192"/>
            <a:ext cx="4326635" cy="261610"/>
          </a:xfrm>
          <a:prstGeom prst="rect">
            <a:avLst/>
          </a:prstGeom>
          <a:noFill/>
        </p:spPr>
        <p:txBody>
          <a:bodyPr wrap="square" rtlCol="0">
            <a:spAutoFit/>
          </a:bodyPr>
          <a:lstStyle/>
          <a:p>
            <a:r>
              <a:rPr lang="it-IT" sz="1100" dirty="0">
                <a:latin typeface="Calibri" panose="020F0502020204030204" pitchFamily="34" charset="0"/>
              </a:rPr>
              <a:t>Fonte:</a:t>
            </a:r>
            <a:r>
              <a:rPr lang="it-IT" sz="1100" b="0" dirty="0">
                <a:latin typeface="Calibri" panose="020F0502020204030204" pitchFamily="34" charset="0"/>
              </a:rPr>
              <a:t> </a:t>
            </a:r>
            <a:r>
              <a:rPr lang="it-IT" sz="1100" b="0" dirty="0" err="1">
                <a:latin typeface="Calibri" panose="020F0502020204030204" pitchFamily="34" charset="0"/>
              </a:rPr>
              <a:t>I.Stat</a:t>
            </a:r>
            <a:r>
              <a:rPr lang="it-IT" sz="1100" b="0" dirty="0">
                <a:latin typeface="Calibri" panose="020F0502020204030204" pitchFamily="34" charset="0"/>
              </a:rPr>
              <a:t> 2017</a:t>
            </a:r>
          </a:p>
        </p:txBody>
      </p:sp>
      <p:pic>
        <p:nvPicPr>
          <p:cNvPr id="10" name="Immagine 9">
            <a:extLst>
              <a:ext uri="{FF2B5EF4-FFF2-40B4-BE49-F238E27FC236}">
                <a16:creationId xmlns:a16="http://schemas.microsoft.com/office/drawing/2014/main" xmlns="" id="{7D1B0463-BE6A-40D0-9DF8-1B74A3A6F28D}"/>
              </a:ext>
            </a:extLst>
          </p:cNvPr>
          <p:cNvPicPr>
            <a:picLocks noChangeAspect="1"/>
          </p:cNvPicPr>
          <p:nvPr/>
        </p:nvPicPr>
        <p:blipFill>
          <a:blip r:embed="rId2"/>
          <a:stretch>
            <a:fillRect/>
          </a:stretch>
        </p:blipFill>
        <p:spPr>
          <a:xfrm>
            <a:off x="364168" y="2043045"/>
            <a:ext cx="4011814" cy="2968254"/>
          </a:xfrm>
          <a:prstGeom prst="rect">
            <a:avLst/>
          </a:prstGeom>
        </p:spPr>
      </p:pic>
      <p:pic>
        <p:nvPicPr>
          <p:cNvPr id="12" name="Immagine 11">
            <a:extLst>
              <a:ext uri="{FF2B5EF4-FFF2-40B4-BE49-F238E27FC236}">
                <a16:creationId xmlns:a16="http://schemas.microsoft.com/office/drawing/2014/main" xmlns="" id="{47A3D122-D8B8-49F2-9F40-3FDC74EEBA5F}"/>
              </a:ext>
            </a:extLst>
          </p:cNvPr>
          <p:cNvPicPr>
            <a:picLocks noChangeAspect="1"/>
          </p:cNvPicPr>
          <p:nvPr/>
        </p:nvPicPr>
        <p:blipFill>
          <a:blip r:embed="rId3"/>
          <a:stretch>
            <a:fillRect/>
          </a:stretch>
        </p:blipFill>
        <p:spPr>
          <a:xfrm>
            <a:off x="4869976" y="2046450"/>
            <a:ext cx="3991928" cy="296144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ChangeArrowheads="1"/>
          </p:cNvSpPr>
          <p:nvPr/>
        </p:nvSpPr>
        <p:spPr bwMode="auto">
          <a:xfrm>
            <a:off x="43497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6" name="Rettangolo 11"/>
          <p:cNvSpPr>
            <a:spLocks noChangeArrowheads="1"/>
          </p:cNvSpPr>
          <p:nvPr/>
        </p:nvSpPr>
        <p:spPr bwMode="auto">
          <a:xfrm>
            <a:off x="473392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7"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dirty="0">
                <a:solidFill>
                  <a:srgbClr val="1F497D"/>
                </a:solidFill>
                <a:latin typeface="Calibri" panose="020F0502020204030204" pitchFamily="34" charset="0"/>
              </a:rPr>
              <a:t>metodo | </a:t>
            </a:r>
            <a:r>
              <a:rPr lang="it-IT" altLang="it-IT" sz="2000" dirty="0">
                <a:latin typeface="Calibri" panose="020F0502020204030204" pitchFamily="34" charset="0"/>
              </a:rPr>
              <a:t>questionario</a:t>
            </a:r>
          </a:p>
        </p:txBody>
      </p:sp>
      <p:pic>
        <p:nvPicPr>
          <p:cNvPr id="2" name="Immagine 1">
            <a:extLst>
              <a:ext uri="{FF2B5EF4-FFF2-40B4-BE49-F238E27FC236}">
                <a16:creationId xmlns:a16="http://schemas.microsoft.com/office/drawing/2014/main" xmlns="" id="{C7F75B19-EFBE-48FB-9BF6-4F06FBB930FC}"/>
              </a:ext>
            </a:extLst>
          </p:cNvPr>
          <p:cNvPicPr>
            <a:picLocks noChangeAspect="1"/>
          </p:cNvPicPr>
          <p:nvPr/>
        </p:nvPicPr>
        <p:blipFill>
          <a:blip r:embed="rId2"/>
          <a:stretch>
            <a:fillRect/>
          </a:stretch>
        </p:blipFill>
        <p:spPr>
          <a:xfrm>
            <a:off x="547099" y="849816"/>
            <a:ext cx="3736564" cy="5243480"/>
          </a:xfrm>
          <a:prstGeom prst="rect">
            <a:avLst/>
          </a:prstGeom>
        </p:spPr>
      </p:pic>
      <p:pic>
        <p:nvPicPr>
          <p:cNvPr id="3" name="Immagine 2">
            <a:extLst>
              <a:ext uri="{FF2B5EF4-FFF2-40B4-BE49-F238E27FC236}">
                <a16:creationId xmlns:a16="http://schemas.microsoft.com/office/drawing/2014/main" xmlns="" id="{91D0B7BD-2C00-4311-B355-F9836F75A7E3}"/>
              </a:ext>
            </a:extLst>
          </p:cNvPr>
          <p:cNvPicPr>
            <a:picLocks noChangeAspect="1"/>
          </p:cNvPicPr>
          <p:nvPr/>
        </p:nvPicPr>
        <p:blipFill>
          <a:blip r:embed="rId3"/>
          <a:stretch>
            <a:fillRect/>
          </a:stretch>
        </p:blipFill>
        <p:spPr>
          <a:xfrm>
            <a:off x="4845595" y="795962"/>
            <a:ext cx="3737473" cy="5401146"/>
          </a:xfrm>
          <a:prstGeom prst="rect">
            <a:avLst/>
          </a:prstGeom>
        </p:spPr>
      </p:pic>
    </p:spTree>
    <p:extLst>
      <p:ext uri="{BB962C8B-B14F-4D97-AF65-F5344CB8AC3E}">
        <p14:creationId xmlns:p14="http://schemas.microsoft.com/office/powerpoint/2010/main" val="3686821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ChangeArrowheads="1"/>
          </p:cNvSpPr>
          <p:nvPr/>
        </p:nvSpPr>
        <p:spPr bwMode="auto">
          <a:xfrm>
            <a:off x="43497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6" name="Rettangolo 11"/>
          <p:cNvSpPr>
            <a:spLocks noChangeArrowheads="1"/>
          </p:cNvSpPr>
          <p:nvPr/>
        </p:nvSpPr>
        <p:spPr bwMode="auto">
          <a:xfrm>
            <a:off x="473392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7"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dirty="0">
                <a:solidFill>
                  <a:srgbClr val="1F497D"/>
                </a:solidFill>
                <a:latin typeface="Calibri" panose="020F0502020204030204" pitchFamily="34" charset="0"/>
              </a:rPr>
              <a:t>metodo | </a:t>
            </a:r>
            <a:r>
              <a:rPr lang="it-IT" altLang="it-IT" sz="2000" dirty="0">
                <a:latin typeface="Calibri" panose="020F0502020204030204" pitchFamily="34" charset="0"/>
              </a:rPr>
              <a:t>questionario</a:t>
            </a:r>
          </a:p>
        </p:txBody>
      </p:sp>
      <p:pic>
        <p:nvPicPr>
          <p:cNvPr id="2" name="Immagine 1">
            <a:extLst>
              <a:ext uri="{FF2B5EF4-FFF2-40B4-BE49-F238E27FC236}">
                <a16:creationId xmlns:a16="http://schemas.microsoft.com/office/drawing/2014/main" xmlns="" id="{4B7F7A76-8E79-4619-9AD5-628BEC268A99}"/>
              </a:ext>
            </a:extLst>
          </p:cNvPr>
          <p:cNvPicPr>
            <a:picLocks noChangeAspect="1"/>
          </p:cNvPicPr>
          <p:nvPr/>
        </p:nvPicPr>
        <p:blipFill>
          <a:blip r:embed="rId2"/>
          <a:stretch>
            <a:fillRect/>
          </a:stretch>
        </p:blipFill>
        <p:spPr>
          <a:xfrm>
            <a:off x="565247" y="810283"/>
            <a:ext cx="3700269" cy="5211005"/>
          </a:xfrm>
          <a:prstGeom prst="rect">
            <a:avLst/>
          </a:prstGeom>
        </p:spPr>
      </p:pic>
      <p:pic>
        <p:nvPicPr>
          <p:cNvPr id="3" name="Immagine 2">
            <a:extLst>
              <a:ext uri="{FF2B5EF4-FFF2-40B4-BE49-F238E27FC236}">
                <a16:creationId xmlns:a16="http://schemas.microsoft.com/office/drawing/2014/main" xmlns="" id="{4735C613-6B76-4629-A7B1-0904ED8A7C70}"/>
              </a:ext>
            </a:extLst>
          </p:cNvPr>
          <p:cNvPicPr>
            <a:picLocks noChangeAspect="1"/>
          </p:cNvPicPr>
          <p:nvPr/>
        </p:nvPicPr>
        <p:blipFill>
          <a:blip r:embed="rId3"/>
          <a:stretch>
            <a:fillRect/>
          </a:stretch>
        </p:blipFill>
        <p:spPr>
          <a:xfrm>
            <a:off x="4823932" y="862916"/>
            <a:ext cx="3780798" cy="5211005"/>
          </a:xfrm>
          <a:prstGeom prst="rect">
            <a:avLst/>
          </a:prstGeom>
        </p:spPr>
      </p:pic>
    </p:spTree>
    <p:extLst>
      <p:ext uri="{BB962C8B-B14F-4D97-AF65-F5344CB8AC3E}">
        <p14:creationId xmlns:p14="http://schemas.microsoft.com/office/powerpoint/2010/main" val="2712084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ChangeArrowheads="1"/>
          </p:cNvSpPr>
          <p:nvPr/>
        </p:nvSpPr>
        <p:spPr bwMode="auto">
          <a:xfrm>
            <a:off x="43497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6" name="Rettangolo 11"/>
          <p:cNvSpPr>
            <a:spLocks noChangeArrowheads="1"/>
          </p:cNvSpPr>
          <p:nvPr/>
        </p:nvSpPr>
        <p:spPr bwMode="auto">
          <a:xfrm>
            <a:off x="473392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7"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dirty="0">
                <a:solidFill>
                  <a:srgbClr val="1F497D"/>
                </a:solidFill>
                <a:latin typeface="Calibri" panose="020F0502020204030204" pitchFamily="34" charset="0"/>
              </a:rPr>
              <a:t>metodo | </a:t>
            </a:r>
            <a:r>
              <a:rPr lang="it-IT" altLang="it-IT" sz="2000" dirty="0">
                <a:latin typeface="Calibri" panose="020F0502020204030204" pitchFamily="34" charset="0"/>
              </a:rPr>
              <a:t>questionario</a:t>
            </a:r>
          </a:p>
        </p:txBody>
      </p:sp>
      <p:pic>
        <p:nvPicPr>
          <p:cNvPr id="2" name="Immagine 1">
            <a:extLst>
              <a:ext uri="{FF2B5EF4-FFF2-40B4-BE49-F238E27FC236}">
                <a16:creationId xmlns:a16="http://schemas.microsoft.com/office/drawing/2014/main" xmlns="" id="{AD194FCD-4736-4950-A40A-24A38C921F4C}"/>
              </a:ext>
            </a:extLst>
          </p:cNvPr>
          <p:cNvPicPr>
            <a:picLocks noChangeAspect="1"/>
          </p:cNvPicPr>
          <p:nvPr/>
        </p:nvPicPr>
        <p:blipFill>
          <a:blip r:embed="rId2"/>
          <a:stretch>
            <a:fillRect/>
          </a:stretch>
        </p:blipFill>
        <p:spPr>
          <a:xfrm>
            <a:off x="634309" y="774602"/>
            <a:ext cx="3562144" cy="5535707"/>
          </a:xfrm>
          <a:prstGeom prst="rect">
            <a:avLst/>
          </a:prstGeom>
        </p:spPr>
      </p:pic>
      <p:pic>
        <p:nvPicPr>
          <p:cNvPr id="3" name="Immagine 2">
            <a:extLst>
              <a:ext uri="{FF2B5EF4-FFF2-40B4-BE49-F238E27FC236}">
                <a16:creationId xmlns:a16="http://schemas.microsoft.com/office/drawing/2014/main" xmlns="" id="{758FC484-475D-424E-BF93-0C83CD02E505}"/>
              </a:ext>
            </a:extLst>
          </p:cNvPr>
          <p:cNvPicPr>
            <a:picLocks noChangeAspect="1"/>
          </p:cNvPicPr>
          <p:nvPr/>
        </p:nvPicPr>
        <p:blipFill>
          <a:blip r:embed="rId3"/>
          <a:stretch>
            <a:fillRect/>
          </a:stretch>
        </p:blipFill>
        <p:spPr>
          <a:xfrm>
            <a:off x="4940451" y="796956"/>
            <a:ext cx="3547760" cy="5513353"/>
          </a:xfrm>
          <a:prstGeom prst="rect">
            <a:avLst/>
          </a:prstGeom>
        </p:spPr>
      </p:pic>
    </p:spTree>
    <p:extLst>
      <p:ext uri="{BB962C8B-B14F-4D97-AF65-F5344CB8AC3E}">
        <p14:creationId xmlns:p14="http://schemas.microsoft.com/office/powerpoint/2010/main" val="299447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764704"/>
            <a:ext cx="2881312" cy="923330"/>
          </a:xfrm>
          <a:prstGeom prst="rect">
            <a:avLst/>
          </a:prstGeom>
          <a:noFill/>
          <a:ln>
            <a:noFill/>
          </a:ln>
          <a:extLst/>
        </p:spPr>
        <p:txBody>
          <a:bodyPr>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131840" y="1779472"/>
            <a:ext cx="5257105" cy="4595745"/>
          </a:xfrm>
          <a:prstGeom prst="rect">
            <a:avLst/>
          </a:prstGeom>
          <a:noFill/>
          <a:ln>
            <a:noFill/>
          </a:ln>
          <a:extLst/>
        </p:spPr>
        <p:txBody>
          <a:bodyPr>
            <a:spAutoFit/>
          </a:bodyPr>
          <a:lstStyle/>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premessa</a:t>
            </a:r>
          </a:p>
          <a:p>
            <a:pPr>
              <a:lnSpc>
                <a:spcPct val="70000"/>
              </a:lnSpc>
              <a:spcBef>
                <a:spcPts val="0"/>
              </a:spcBef>
              <a:defRPr/>
            </a:pPr>
            <a:endParaRPr lang="it-IT" sz="3200" b="0" dirty="0">
              <a:solidFill>
                <a:srgbClr val="008000"/>
              </a:solidFill>
              <a:latin typeface="Calibri" panose="020F0502020204030204" pitchFamily="34" charset="0"/>
              <a:ea typeface="ＭＳ Ｐゴシック" charset="0"/>
              <a:cs typeface="Arial" charset="0"/>
            </a:endParaRPr>
          </a:p>
          <a:p>
            <a:pPr>
              <a:lnSpc>
                <a:spcPct val="70000"/>
              </a:lnSpc>
              <a:spcBef>
                <a:spcPts val="0"/>
              </a:spcBef>
              <a:defRPr/>
            </a:pPr>
            <a:r>
              <a:rPr lang="it-IT" sz="3200" dirty="0">
                <a:solidFill>
                  <a:srgbClr val="364E88"/>
                </a:solidFill>
                <a:latin typeface="Calibri" panose="020F0502020204030204" pitchFamily="34" charset="0"/>
                <a:ea typeface="ＭＳ Ｐゴシック" charset="0"/>
                <a:cs typeface="Arial" charset="0"/>
              </a:rPr>
              <a:t>clima di fiducia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congiuntura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sfera politica</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pressione fiscale </a:t>
            </a:r>
          </a:p>
          <a:p>
            <a:pPr>
              <a:lnSpc>
                <a:spcPct val="70000"/>
              </a:lnSpc>
              <a:spcBef>
                <a:spcPts val="0"/>
              </a:spcBef>
              <a:defRPr/>
            </a:pPr>
            <a:endParaRPr lang="it-IT" sz="3200" i="1" dirty="0">
              <a:solidFill>
                <a:schemeClr val="bg1">
                  <a:lumMod val="65000"/>
                </a:schemeClr>
              </a:solidFill>
              <a:latin typeface="Calibri" panose="020F0502020204030204" pitchFamily="34" charset="0"/>
              <a:ea typeface="ＭＳ Ｐゴシック" charset="0"/>
              <a:cs typeface="Arial" charset="0"/>
            </a:endParaRPr>
          </a:p>
          <a:p>
            <a:pPr>
              <a:lnSpc>
                <a:spcPct val="70000"/>
              </a:lnSpc>
              <a:spcBef>
                <a:spcPts val="0"/>
              </a:spcBef>
              <a:defRPr/>
            </a:pPr>
            <a:r>
              <a:rPr lang="it-IT" sz="3200" i="1" dirty="0">
                <a:solidFill>
                  <a:schemeClr val="bg1">
                    <a:lumMod val="65000"/>
                  </a:schemeClr>
                </a:solidFill>
                <a:latin typeface="Calibri" panose="020F0502020204030204" pitchFamily="34" charset="0"/>
                <a:ea typeface="ＭＳ Ｐゴシック" charset="0"/>
                <a:cs typeface="Arial" charset="0"/>
              </a:rPr>
              <a:t>metodo</a:t>
            </a:r>
          </a:p>
        </p:txBody>
      </p:sp>
      <p:cxnSp>
        <p:nvCxnSpPr>
          <p:cNvPr id="3" name="Connettore diritto 2"/>
          <p:cNvCxnSpPr/>
          <p:nvPr/>
        </p:nvCxnSpPr>
        <p:spPr bwMode="auto">
          <a:xfrm>
            <a:off x="2873304" y="1629344"/>
            <a:ext cx="0" cy="4896000"/>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918842" y="1916832"/>
            <a:ext cx="1278999" cy="1198088"/>
          </a:xfrm>
          <a:prstGeom prst="rect">
            <a:avLst/>
          </a:prstGeom>
        </p:spPr>
      </p:pic>
    </p:spTree>
    <p:extLst>
      <p:ext uri="{BB962C8B-B14F-4D97-AF65-F5344CB8AC3E}">
        <p14:creationId xmlns:p14="http://schemas.microsoft.com/office/powerpoint/2010/main" val="2950504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ChangeArrowheads="1"/>
          </p:cNvSpPr>
          <p:nvPr/>
        </p:nvSpPr>
        <p:spPr bwMode="auto">
          <a:xfrm>
            <a:off x="43497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6" name="Rettangolo 11"/>
          <p:cNvSpPr>
            <a:spLocks noChangeArrowheads="1"/>
          </p:cNvSpPr>
          <p:nvPr/>
        </p:nvSpPr>
        <p:spPr bwMode="auto">
          <a:xfrm>
            <a:off x="473392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7"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dirty="0">
                <a:solidFill>
                  <a:srgbClr val="1F497D"/>
                </a:solidFill>
                <a:latin typeface="Calibri" panose="020F0502020204030204" pitchFamily="34" charset="0"/>
              </a:rPr>
              <a:t>metodo | </a:t>
            </a:r>
            <a:r>
              <a:rPr lang="it-IT" altLang="it-IT" sz="2000" dirty="0">
                <a:latin typeface="Calibri" panose="020F0502020204030204" pitchFamily="34" charset="0"/>
              </a:rPr>
              <a:t>questionario</a:t>
            </a:r>
          </a:p>
        </p:txBody>
      </p:sp>
      <p:pic>
        <p:nvPicPr>
          <p:cNvPr id="2" name="Immagine 1">
            <a:extLst>
              <a:ext uri="{FF2B5EF4-FFF2-40B4-BE49-F238E27FC236}">
                <a16:creationId xmlns:a16="http://schemas.microsoft.com/office/drawing/2014/main" xmlns="" id="{7485828D-F237-43B8-8635-BF15708E4180}"/>
              </a:ext>
            </a:extLst>
          </p:cNvPr>
          <p:cNvPicPr>
            <a:picLocks noChangeAspect="1"/>
          </p:cNvPicPr>
          <p:nvPr/>
        </p:nvPicPr>
        <p:blipFill>
          <a:blip r:embed="rId2"/>
          <a:stretch>
            <a:fillRect/>
          </a:stretch>
        </p:blipFill>
        <p:spPr>
          <a:xfrm>
            <a:off x="553159" y="796374"/>
            <a:ext cx="3724445" cy="5384383"/>
          </a:xfrm>
          <a:prstGeom prst="rect">
            <a:avLst/>
          </a:prstGeom>
        </p:spPr>
      </p:pic>
      <p:pic>
        <p:nvPicPr>
          <p:cNvPr id="3" name="Immagine 2">
            <a:extLst>
              <a:ext uri="{FF2B5EF4-FFF2-40B4-BE49-F238E27FC236}">
                <a16:creationId xmlns:a16="http://schemas.microsoft.com/office/drawing/2014/main" xmlns="" id="{66F7BC29-5BB0-49FB-943E-550004465F38}"/>
              </a:ext>
            </a:extLst>
          </p:cNvPr>
          <p:cNvPicPr>
            <a:picLocks noChangeAspect="1"/>
          </p:cNvPicPr>
          <p:nvPr/>
        </p:nvPicPr>
        <p:blipFill>
          <a:blip r:embed="rId3"/>
          <a:stretch>
            <a:fillRect/>
          </a:stretch>
        </p:blipFill>
        <p:spPr>
          <a:xfrm>
            <a:off x="4834407" y="816263"/>
            <a:ext cx="3759848" cy="5316788"/>
          </a:xfrm>
          <a:prstGeom prst="rect">
            <a:avLst/>
          </a:prstGeom>
        </p:spPr>
      </p:pic>
    </p:spTree>
    <p:extLst>
      <p:ext uri="{BB962C8B-B14F-4D97-AF65-F5344CB8AC3E}">
        <p14:creationId xmlns:p14="http://schemas.microsoft.com/office/powerpoint/2010/main" val="3936701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ChangeArrowheads="1"/>
          </p:cNvSpPr>
          <p:nvPr/>
        </p:nvSpPr>
        <p:spPr bwMode="auto">
          <a:xfrm>
            <a:off x="43497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6" name="Rettangolo 11"/>
          <p:cNvSpPr>
            <a:spLocks noChangeArrowheads="1"/>
          </p:cNvSpPr>
          <p:nvPr/>
        </p:nvSpPr>
        <p:spPr bwMode="auto">
          <a:xfrm>
            <a:off x="473392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7"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dirty="0">
                <a:solidFill>
                  <a:srgbClr val="1F497D"/>
                </a:solidFill>
                <a:latin typeface="Calibri" panose="020F0502020204030204" pitchFamily="34" charset="0"/>
              </a:rPr>
              <a:t>metodo | </a:t>
            </a:r>
            <a:r>
              <a:rPr lang="it-IT" altLang="it-IT" sz="2000" dirty="0">
                <a:latin typeface="Calibri" panose="020F0502020204030204" pitchFamily="34" charset="0"/>
              </a:rPr>
              <a:t>questionario</a:t>
            </a:r>
          </a:p>
        </p:txBody>
      </p:sp>
      <p:pic>
        <p:nvPicPr>
          <p:cNvPr id="2" name="Immagine 1">
            <a:extLst>
              <a:ext uri="{FF2B5EF4-FFF2-40B4-BE49-F238E27FC236}">
                <a16:creationId xmlns:a16="http://schemas.microsoft.com/office/drawing/2014/main" xmlns="" id="{159776D0-5998-43F7-AC63-3A0E195BEDE5}"/>
              </a:ext>
            </a:extLst>
          </p:cNvPr>
          <p:cNvPicPr>
            <a:picLocks noChangeAspect="1"/>
          </p:cNvPicPr>
          <p:nvPr/>
        </p:nvPicPr>
        <p:blipFill>
          <a:blip r:embed="rId2"/>
          <a:stretch>
            <a:fillRect/>
          </a:stretch>
        </p:blipFill>
        <p:spPr>
          <a:xfrm>
            <a:off x="573706" y="852742"/>
            <a:ext cx="3683351" cy="5362738"/>
          </a:xfrm>
          <a:prstGeom prst="rect">
            <a:avLst/>
          </a:prstGeom>
        </p:spPr>
      </p:pic>
      <p:pic>
        <p:nvPicPr>
          <p:cNvPr id="3" name="Immagine 2">
            <a:extLst>
              <a:ext uri="{FF2B5EF4-FFF2-40B4-BE49-F238E27FC236}">
                <a16:creationId xmlns:a16="http://schemas.microsoft.com/office/drawing/2014/main" xmlns="" id="{ACC984E3-AC6E-49FF-B68D-DFF8942A9A06}"/>
              </a:ext>
            </a:extLst>
          </p:cNvPr>
          <p:cNvPicPr>
            <a:picLocks noChangeAspect="1"/>
          </p:cNvPicPr>
          <p:nvPr/>
        </p:nvPicPr>
        <p:blipFill>
          <a:blip r:embed="rId3"/>
          <a:stretch>
            <a:fillRect/>
          </a:stretch>
        </p:blipFill>
        <p:spPr>
          <a:xfrm>
            <a:off x="4860032" y="812986"/>
            <a:ext cx="3727932" cy="5392521"/>
          </a:xfrm>
          <a:prstGeom prst="rect">
            <a:avLst/>
          </a:prstGeom>
        </p:spPr>
      </p:pic>
    </p:spTree>
    <p:extLst>
      <p:ext uri="{BB962C8B-B14F-4D97-AF65-F5344CB8AC3E}">
        <p14:creationId xmlns:p14="http://schemas.microsoft.com/office/powerpoint/2010/main" val="139164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ChangeArrowheads="1"/>
          </p:cNvSpPr>
          <p:nvPr/>
        </p:nvSpPr>
        <p:spPr bwMode="auto">
          <a:xfrm>
            <a:off x="43497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6" name="Rettangolo 11"/>
          <p:cNvSpPr>
            <a:spLocks noChangeArrowheads="1"/>
          </p:cNvSpPr>
          <p:nvPr/>
        </p:nvSpPr>
        <p:spPr bwMode="auto">
          <a:xfrm>
            <a:off x="473392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7"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dirty="0">
                <a:solidFill>
                  <a:srgbClr val="1F497D"/>
                </a:solidFill>
                <a:latin typeface="Calibri" panose="020F0502020204030204" pitchFamily="34" charset="0"/>
              </a:rPr>
              <a:t>metodo | </a:t>
            </a:r>
            <a:r>
              <a:rPr lang="it-IT" altLang="it-IT" sz="2000" dirty="0">
                <a:latin typeface="Calibri" panose="020F0502020204030204" pitchFamily="34" charset="0"/>
              </a:rPr>
              <a:t>questionario</a:t>
            </a:r>
          </a:p>
        </p:txBody>
      </p:sp>
      <p:pic>
        <p:nvPicPr>
          <p:cNvPr id="2" name="Immagine 1">
            <a:extLst>
              <a:ext uri="{FF2B5EF4-FFF2-40B4-BE49-F238E27FC236}">
                <a16:creationId xmlns:a16="http://schemas.microsoft.com/office/drawing/2014/main" xmlns="" id="{CCEE5969-9F71-4194-8239-26CBA4675D0B}"/>
              </a:ext>
            </a:extLst>
          </p:cNvPr>
          <p:cNvPicPr>
            <a:picLocks noChangeAspect="1"/>
          </p:cNvPicPr>
          <p:nvPr/>
        </p:nvPicPr>
        <p:blipFill>
          <a:blip r:embed="rId2"/>
          <a:stretch>
            <a:fillRect/>
          </a:stretch>
        </p:blipFill>
        <p:spPr>
          <a:xfrm>
            <a:off x="555138" y="812859"/>
            <a:ext cx="3776985" cy="5361955"/>
          </a:xfrm>
          <a:prstGeom prst="rect">
            <a:avLst/>
          </a:prstGeom>
        </p:spPr>
      </p:pic>
      <p:pic>
        <p:nvPicPr>
          <p:cNvPr id="3" name="Immagine 2">
            <a:extLst>
              <a:ext uri="{FF2B5EF4-FFF2-40B4-BE49-F238E27FC236}">
                <a16:creationId xmlns:a16="http://schemas.microsoft.com/office/drawing/2014/main" xmlns="" id="{6C1EFD6B-0959-421A-B6F4-CAF8EB6DC44A}"/>
              </a:ext>
            </a:extLst>
          </p:cNvPr>
          <p:cNvPicPr>
            <a:picLocks noChangeAspect="1"/>
          </p:cNvPicPr>
          <p:nvPr/>
        </p:nvPicPr>
        <p:blipFill>
          <a:blip r:embed="rId3"/>
          <a:stretch>
            <a:fillRect/>
          </a:stretch>
        </p:blipFill>
        <p:spPr>
          <a:xfrm>
            <a:off x="4828228" y="816186"/>
            <a:ext cx="3793151" cy="5358628"/>
          </a:xfrm>
          <a:prstGeom prst="rect">
            <a:avLst/>
          </a:prstGeom>
        </p:spPr>
      </p:pic>
    </p:spTree>
    <p:extLst>
      <p:ext uri="{BB962C8B-B14F-4D97-AF65-F5344CB8AC3E}">
        <p14:creationId xmlns:p14="http://schemas.microsoft.com/office/powerpoint/2010/main" val="2088492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ChangeArrowheads="1"/>
          </p:cNvSpPr>
          <p:nvPr/>
        </p:nvSpPr>
        <p:spPr bwMode="auto">
          <a:xfrm>
            <a:off x="434975" y="692150"/>
            <a:ext cx="3960813" cy="5689600"/>
          </a:xfrm>
          <a:prstGeom prst="rect">
            <a:avLst/>
          </a:prstGeom>
          <a:noFill/>
          <a:ln w="25400" algn="ctr">
            <a:solidFill>
              <a:srgbClr val="0C4B92">
                <a:alpha val="39999"/>
              </a:srgbClr>
            </a:solidFill>
            <a:round/>
            <a:headEnd/>
            <a:tailEnd/>
          </a:ln>
        </p:spPr>
        <p:txBody>
          <a:bodyPr/>
          <a:lstStyle/>
          <a:p>
            <a:endParaRPr lang="it-IT" dirty="0"/>
          </a:p>
        </p:txBody>
      </p:sp>
      <p:sp>
        <p:nvSpPr>
          <p:cNvPr id="7"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dirty="0">
                <a:solidFill>
                  <a:srgbClr val="1F497D"/>
                </a:solidFill>
                <a:latin typeface="Calibri" panose="020F0502020204030204" pitchFamily="34" charset="0"/>
              </a:rPr>
              <a:t>metodo | </a:t>
            </a:r>
            <a:r>
              <a:rPr lang="it-IT" altLang="it-IT" sz="2000" dirty="0">
                <a:latin typeface="Calibri" panose="020F0502020204030204" pitchFamily="34" charset="0"/>
              </a:rPr>
              <a:t>questionario</a:t>
            </a:r>
          </a:p>
        </p:txBody>
      </p:sp>
      <p:sp>
        <p:nvSpPr>
          <p:cNvPr id="8" name="Rettangolo 11"/>
          <p:cNvSpPr>
            <a:spLocks noChangeArrowheads="1"/>
          </p:cNvSpPr>
          <p:nvPr/>
        </p:nvSpPr>
        <p:spPr bwMode="auto">
          <a:xfrm>
            <a:off x="4733925" y="692150"/>
            <a:ext cx="3960813" cy="5689600"/>
          </a:xfrm>
          <a:prstGeom prst="rect">
            <a:avLst/>
          </a:prstGeom>
          <a:noFill/>
          <a:ln w="25400" algn="ctr">
            <a:solidFill>
              <a:srgbClr val="0C4B92">
                <a:alpha val="39999"/>
              </a:srgbClr>
            </a:solidFill>
            <a:round/>
            <a:headEnd/>
            <a:tailEnd/>
          </a:ln>
        </p:spPr>
        <p:txBody>
          <a:bodyPr/>
          <a:lstStyle/>
          <a:p>
            <a:endParaRPr lang="it-IT" dirty="0"/>
          </a:p>
        </p:txBody>
      </p:sp>
      <p:pic>
        <p:nvPicPr>
          <p:cNvPr id="2" name="Immagine 1">
            <a:extLst>
              <a:ext uri="{FF2B5EF4-FFF2-40B4-BE49-F238E27FC236}">
                <a16:creationId xmlns:a16="http://schemas.microsoft.com/office/drawing/2014/main" xmlns="" id="{22CEC0D3-BE08-4936-B688-0841DD92D558}"/>
              </a:ext>
            </a:extLst>
          </p:cNvPr>
          <p:cNvPicPr>
            <a:picLocks noChangeAspect="1"/>
          </p:cNvPicPr>
          <p:nvPr/>
        </p:nvPicPr>
        <p:blipFill>
          <a:blip r:embed="rId2"/>
          <a:stretch>
            <a:fillRect/>
          </a:stretch>
        </p:blipFill>
        <p:spPr>
          <a:xfrm>
            <a:off x="575392" y="826288"/>
            <a:ext cx="3679978" cy="4939221"/>
          </a:xfrm>
          <a:prstGeom prst="rect">
            <a:avLst/>
          </a:prstGeom>
        </p:spPr>
      </p:pic>
      <p:pic>
        <p:nvPicPr>
          <p:cNvPr id="3" name="Immagine 2">
            <a:extLst>
              <a:ext uri="{FF2B5EF4-FFF2-40B4-BE49-F238E27FC236}">
                <a16:creationId xmlns:a16="http://schemas.microsoft.com/office/drawing/2014/main" xmlns="" id="{ACDDFA55-1A22-43AE-937E-364D2CDCB412}"/>
              </a:ext>
            </a:extLst>
          </p:cNvPr>
          <p:cNvPicPr>
            <a:picLocks noChangeAspect="1"/>
          </p:cNvPicPr>
          <p:nvPr/>
        </p:nvPicPr>
        <p:blipFill>
          <a:blip r:embed="rId3"/>
          <a:stretch>
            <a:fillRect/>
          </a:stretch>
        </p:blipFill>
        <p:spPr>
          <a:xfrm>
            <a:off x="4823019" y="834035"/>
            <a:ext cx="3782624" cy="5115245"/>
          </a:xfrm>
          <a:prstGeom prst="rect">
            <a:avLst/>
          </a:prstGeom>
        </p:spPr>
      </p:pic>
    </p:spTree>
    <p:extLst>
      <p:ext uri="{BB962C8B-B14F-4D97-AF65-F5344CB8AC3E}">
        <p14:creationId xmlns:p14="http://schemas.microsoft.com/office/powerpoint/2010/main" val="22980700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
            <a:extLst>
              <a:ext uri="{FF2B5EF4-FFF2-40B4-BE49-F238E27FC236}">
                <a16:creationId xmlns:a16="http://schemas.microsoft.com/office/drawing/2014/main" xmlns="" id="{AB15E037-595B-4B98-AD19-0454959ADAEB}"/>
              </a:ext>
            </a:extLst>
          </p:cNvPr>
          <p:cNvSpPr txBox="1">
            <a:spLocks noChangeArrowheads="1"/>
          </p:cNvSpPr>
          <p:nvPr/>
        </p:nvSpPr>
        <p:spPr bwMode="auto">
          <a:xfrm>
            <a:off x="3736816" y="4975084"/>
            <a:ext cx="4038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800" b="0" dirty="0">
                <a:solidFill>
                  <a:srgbClr val="404040"/>
                </a:solidFill>
                <a:latin typeface="Calibri" panose="020F0502020204030204" pitchFamily="34" charset="0"/>
              </a:rPr>
              <a:t>format research s.r.l. </a:t>
            </a:r>
          </a:p>
          <a:p>
            <a:pPr>
              <a:spcBef>
                <a:spcPct val="0"/>
              </a:spcBef>
              <a:buFontTx/>
              <a:buNone/>
            </a:pPr>
            <a:r>
              <a:rPr lang="it-IT" altLang="it-IT" sz="800" b="0" dirty="0">
                <a:solidFill>
                  <a:srgbClr val="404040"/>
                </a:solidFill>
                <a:latin typeface="Calibri" panose="020F0502020204030204" pitchFamily="34" charset="0"/>
              </a:rPr>
              <a:t>via ugo balzani 77, 00162 roma, italia</a:t>
            </a:r>
          </a:p>
          <a:p>
            <a:pPr>
              <a:spcBef>
                <a:spcPct val="0"/>
              </a:spcBef>
              <a:buFontTx/>
              <a:buNone/>
            </a:pPr>
            <a:r>
              <a:rPr lang="it-IT" altLang="it-IT" sz="800" b="0" dirty="0">
                <a:solidFill>
                  <a:srgbClr val="404040"/>
                </a:solidFill>
                <a:latin typeface="Calibri" panose="020F0502020204030204" pitchFamily="34" charset="0"/>
              </a:rPr>
              <a:t>tel +39.06.86.32.86.81, fax +39.06.86.38.49.96</a:t>
            </a:r>
          </a:p>
          <a:p>
            <a:pPr>
              <a:spcBef>
                <a:spcPct val="0"/>
              </a:spcBef>
              <a:buFontTx/>
              <a:buNone/>
            </a:pPr>
            <a:r>
              <a:rPr lang="it-IT" altLang="it-IT" sz="800" b="0" u="sng" dirty="0">
                <a:solidFill>
                  <a:srgbClr val="404040"/>
                </a:solidFill>
                <a:latin typeface="Calibri" panose="020F0502020204030204" pitchFamily="34" charset="0"/>
                <a:hlinkClick r:id="rId2"/>
              </a:rPr>
              <a:t>info@formatresearch.com</a:t>
            </a: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cf, p. iva e reg. imp. roma 04268451004</a:t>
            </a:r>
          </a:p>
          <a:p>
            <a:pPr>
              <a:spcBef>
                <a:spcPct val="0"/>
              </a:spcBef>
              <a:buFontTx/>
              <a:buNone/>
            </a:pPr>
            <a:r>
              <a:rPr lang="it-IT" altLang="it-IT" sz="800" b="0" dirty="0">
                <a:solidFill>
                  <a:srgbClr val="404040"/>
                </a:solidFill>
                <a:latin typeface="Calibri" panose="020F0502020204030204" pitchFamily="34" charset="0"/>
              </a:rPr>
              <a:t>rea roma 747042, cap. soc. € 10.340,00 i.v.</a:t>
            </a:r>
          </a:p>
          <a:p>
            <a:pPr>
              <a:spcBef>
                <a:spcPct val="0"/>
              </a:spcBef>
              <a:buFontTx/>
              <a:buNone/>
            </a:pP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unità operativa - via sebastiano caboto 22/a 		</a:t>
            </a:r>
          </a:p>
          <a:p>
            <a:pPr>
              <a:spcBef>
                <a:spcPct val="0"/>
              </a:spcBef>
              <a:buFontTx/>
              <a:buNone/>
            </a:pPr>
            <a:r>
              <a:rPr lang="it-IT" altLang="it-IT" sz="800" b="0" dirty="0">
                <a:solidFill>
                  <a:srgbClr val="404040"/>
                </a:solidFill>
                <a:latin typeface="Calibri" panose="020F0502020204030204" pitchFamily="34" charset="0"/>
              </a:rPr>
              <a:t>33170 pordenone, italia  - rea 99634/pn</a:t>
            </a:r>
          </a:p>
          <a:p>
            <a:pPr>
              <a:spcBef>
                <a:spcPct val="0"/>
              </a:spcBef>
              <a:buFontTx/>
              <a:buNone/>
            </a:pPr>
            <a:r>
              <a:rPr lang="it-IT" altLang="it-IT" sz="800" b="0" dirty="0">
                <a:solidFill>
                  <a:srgbClr val="404040"/>
                </a:solidFill>
                <a:latin typeface="Calibri" panose="020F0502020204030204" pitchFamily="34" charset="0"/>
              </a:rPr>
              <a:t> </a:t>
            </a:r>
          </a:p>
          <a:p>
            <a:pPr>
              <a:spcBef>
                <a:spcPct val="0"/>
              </a:spcBef>
              <a:buFontTx/>
              <a:buNone/>
            </a:pPr>
            <a:r>
              <a:rPr lang="it-IT" altLang="it-IT" sz="800" b="0" dirty="0">
                <a:solidFill>
                  <a:srgbClr val="404040"/>
                </a:solidFill>
                <a:latin typeface="Calibri" panose="020F0502020204030204" pitchFamily="34" charset="0"/>
              </a:rPr>
              <a:t>www.formatresearch.com</a:t>
            </a:r>
          </a:p>
          <a:p>
            <a:pPr eaLnBrk="1" hangingPunct="1">
              <a:lnSpc>
                <a:spcPct val="70000"/>
              </a:lnSpc>
              <a:spcBef>
                <a:spcPct val="50000"/>
              </a:spcBef>
              <a:buFontTx/>
              <a:buNone/>
            </a:pPr>
            <a:r>
              <a:rPr lang="it-IT" altLang="it-IT" sz="800" b="0" dirty="0">
                <a:solidFill>
                  <a:srgbClr val="404040"/>
                </a:solidFill>
                <a:latin typeface="Calibri" panose="020F0502020204030204" pitchFamily="34" charset="0"/>
              </a:rPr>
              <a:t>Membro: Assirm, Confcommercio, Esomar, SIS</a:t>
            </a:r>
          </a:p>
          <a:p>
            <a:pPr eaLnBrk="1" hangingPunct="1">
              <a:spcBef>
                <a:spcPct val="0"/>
              </a:spcBef>
              <a:buFontTx/>
              <a:buNone/>
            </a:pPr>
            <a:endParaRPr lang="it-IT" altLang="it-IT" sz="800" b="0" dirty="0">
              <a:solidFill>
                <a:srgbClr val="404040"/>
              </a:solidFill>
              <a:latin typeface="Calibri" panose="020F0502020204030204" pitchFamily="34" charset="0"/>
            </a:endParaRPr>
          </a:p>
        </p:txBody>
      </p:sp>
      <p:pic>
        <p:nvPicPr>
          <p:cNvPr id="9" name="Immagine 8">
            <a:extLst>
              <a:ext uri="{FF2B5EF4-FFF2-40B4-BE49-F238E27FC236}">
                <a16:creationId xmlns:a16="http://schemas.microsoft.com/office/drawing/2014/main" xmlns="" id="{66032CDB-30D2-4F32-A7BC-A505214A95C8}"/>
              </a:ext>
            </a:extLst>
          </p:cNvPr>
          <p:cNvPicPr>
            <a:picLocks noChangeAspect="1"/>
          </p:cNvPicPr>
          <p:nvPr/>
        </p:nvPicPr>
        <p:blipFill>
          <a:blip r:embed="rId3"/>
          <a:stretch>
            <a:fillRect/>
          </a:stretch>
        </p:blipFill>
        <p:spPr>
          <a:xfrm>
            <a:off x="373508" y="5108696"/>
            <a:ext cx="2900712" cy="1220264"/>
          </a:xfrm>
          <a:prstGeom prst="rect">
            <a:avLst/>
          </a:prstGeom>
        </p:spPr>
      </p:pic>
      <p:sp>
        <p:nvSpPr>
          <p:cNvPr id="10" name="Text Box 3">
            <a:extLst>
              <a:ext uri="{FF2B5EF4-FFF2-40B4-BE49-F238E27FC236}">
                <a16:creationId xmlns:a16="http://schemas.microsoft.com/office/drawing/2014/main" xmlns="" id="{77427529-E1C5-496F-8503-D7A5EAF04A81}"/>
              </a:ext>
            </a:extLst>
          </p:cNvPr>
          <p:cNvSpPr txBox="1">
            <a:spLocks noChangeArrowheads="1"/>
          </p:cNvSpPr>
          <p:nvPr/>
        </p:nvSpPr>
        <p:spPr bwMode="auto">
          <a:xfrm>
            <a:off x="3760889" y="3111000"/>
            <a:ext cx="2111779" cy="16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just"/>
            <a:r>
              <a:rPr lang="it-IT" altLang="it-IT" sz="900" dirty="0"/>
              <a:t>Questo documento è la base per una presentazione orale, senza la quale ha limitata significatività e può dare luogo a fraintendimenti. </a:t>
            </a:r>
          </a:p>
          <a:p>
            <a:r>
              <a:rPr lang="it-IT" altLang="it-IT" sz="900" dirty="0"/>
              <a:t>Sono proibite riproduzioni, anche parziali, del contenuto di questo documento, senza la previa autorizzazione scritta di Format Research.</a:t>
            </a:r>
          </a:p>
          <a:p>
            <a:r>
              <a:rPr lang="it-IT" altLang="it-IT" sz="900" dirty="0"/>
              <a:t>2017 © Copyright Format Research Srl</a:t>
            </a:r>
          </a:p>
        </p:txBody>
      </p:sp>
      <p:sp>
        <p:nvSpPr>
          <p:cNvPr id="12" name="Rettangolo 11">
            <a:extLst>
              <a:ext uri="{FF2B5EF4-FFF2-40B4-BE49-F238E27FC236}">
                <a16:creationId xmlns:a16="http://schemas.microsoft.com/office/drawing/2014/main" xmlns="" id="{842837CA-AD00-4768-9208-EC01A32E327A}"/>
              </a:ext>
            </a:extLst>
          </p:cNvPr>
          <p:cNvSpPr/>
          <p:nvPr/>
        </p:nvSpPr>
        <p:spPr>
          <a:xfrm>
            <a:off x="1450816" y="6328960"/>
            <a:ext cx="1609016" cy="649793"/>
          </a:xfrm>
          <a:prstGeom prst="rect">
            <a:avLst/>
          </a:prstGeom>
        </p:spPr>
        <p:txBody>
          <a:bodyPr wrap="square">
            <a:spAutoFit/>
          </a:bodyPr>
          <a:lstStyle/>
          <a:p>
            <a:pPr algn="ctr">
              <a:lnSpc>
                <a:spcPct val="115000"/>
              </a:lnSpc>
              <a:spcAft>
                <a:spcPts val="0"/>
              </a:spcAft>
              <a:tabLst>
                <a:tab pos="3060065" algn="ctr"/>
                <a:tab pos="6120130" algn="r"/>
              </a:tabLst>
            </a:pPr>
            <a:r>
              <a:rPr lang="x-none"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a:t>
            </a:r>
          </a:p>
          <a:p>
            <a:pPr algn="ctr">
              <a:lnSpc>
                <a:spcPct val="115000"/>
              </a:lnSpc>
              <a:spcAft>
                <a:spcPts val="0"/>
              </a:spcAft>
              <a:tabLst>
                <a:tab pos="3060065" algn="ctr"/>
                <a:tab pos="6120130" algn="r"/>
              </a:tabLst>
            </a:pPr>
            <a:endParaRPr lang="en-US" sz="1050" dirty="0">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                                                                                                                                                                   </a:t>
            </a:r>
            <a:endParaRPr lang="en-US" sz="105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87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4212000" y="2448000"/>
            <a:ext cx="4123342" cy="2617200"/>
          </a:xfrm>
          <a:prstGeom prst="rect">
            <a:avLst/>
          </a:prstGeom>
        </p:spPr>
      </p:pic>
      <p:pic>
        <p:nvPicPr>
          <p:cNvPr id="3" name="Immagine 2"/>
          <p:cNvPicPr>
            <a:picLocks noChangeAspect="1"/>
          </p:cNvPicPr>
          <p:nvPr/>
        </p:nvPicPr>
        <p:blipFill>
          <a:blip r:embed="rId4"/>
          <a:stretch>
            <a:fillRect/>
          </a:stretch>
        </p:blipFill>
        <p:spPr>
          <a:xfrm>
            <a:off x="478800" y="2376000"/>
            <a:ext cx="3196210" cy="2534400"/>
          </a:xfrm>
          <a:prstGeom prst="rect">
            <a:avLst/>
          </a:prstGeom>
        </p:spPr>
      </p:pic>
      <p:sp>
        <p:nvSpPr>
          <p:cNvPr id="33" name="CasellaDiTesto 9"/>
          <p:cNvSpPr txBox="1">
            <a:spLocks noChangeArrowheads="1"/>
          </p:cNvSpPr>
          <p:nvPr/>
        </p:nvSpPr>
        <p:spPr bwMode="auto">
          <a:xfrm>
            <a:off x="395288" y="1591200"/>
            <a:ext cx="842486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A suo giudizio la </a:t>
            </a:r>
            <a:r>
              <a:rPr lang="it-IT" altLang="ja-JP" sz="1600" u="sng" dirty="0">
                <a:latin typeface="Calibri" panose="020F0502020204030204" pitchFamily="34" charset="0"/>
              </a:rPr>
              <a:t>situazione economica generale dell’Italia</a:t>
            </a:r>
            <a:r>
              <a:rPr lang="it-IT" altLang="ja-JP" sz="1600" b="0" dirty="0">
                <a:latin typeface="Calibri" panose="020F0502020204030204" pitchFamily="34" charset="0"/>
              </a:rPr>
              <a:t>, a prescindere dalla situazione della Sua impresa e del suo settore, negli ultimi tre mesi, rispetto ai tre mesi precedenti, è…? </a:t>
            </a:r>
            <a:endParaRPr lang="it-IT" altLang="it-IT" sz="1600" b="0" dirty="0">
              <a:solidFill>
                <a:schemeClr val="accent2"/>
              </a:solidFill>
              <a:latin typeface="Calibri" panose="020F0502020204030204" pitchFamily="34" charset="0"/>
            </a:endParaRPr>
          </a:p>
        </p:txBody>
      </p:sp>
      <p:sp>
        <p:nvSpPr>
          <p:cNvPr id="35" name="Rectangle 4"/>
          <p:cNvSpPr txBox="1">
            <a:spLocks noChangeArrowheads="1"/>
          </p:cNvSpPr>
          <p:nvPr/>
        </p:nvSpPr>
        <p:spPr bwMode="auto">
          <a:xfrm>
            <a:off x="395287" y="188913"/>
            <a:ext cx="8672511"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fiducia ECONOMIA ITALIANA | </a:t>
            </a:r>
            <a:r>
              <a:rPr lang="it-IT" altLang="it-IT" sz="2000" u="sng" dirty="0">
                <a:latin typeface="Calibri" panose="020F0502020204030204" pitchFamily="34" charset="0"/>
                <a:cs typeface="Arial" panose="020B0604020202020204" pitchFamily="34" charset="0"/>
              </a:rPr>
              <a:t>aumenta leggermente</a:t>
            </a:r>
            <a:r>
              <a:rPr lang="it-IT" altLang="it-IT" sz="2000" dirty="0">
                <a:latin typeface="Calibri" panose="020F0502020204030204" pitchFamily="34" charset="0"/>
                <a:cs typeface="Arial" panose="020B0604020202020204" pitchFamily="34" charset="0"/>
              </a:rPr>
              <a:t> il </a:t>
            </a:r>
            <a:r>
              <a:rPr lang="it-IT" altLang="it-IT" sz="2000" u="sng" dirty="0">
                <a:latin typeface="Calibri" panose="020F0502020204030204" pitchFamily="34" charset="0"/>
                <a:cs typeface="Arial" panose="020B0604020202020204" pitchFamily="34" charset="0"/>
              </a:rPr>
              <a:t>livello di fiducia</a:t>
            </a:r>
            <a:r>
              <a:rPr lang="it-IT" altLang="it-IT" sz="2000" dirty="0">
                <a:latin typeface="Calibri" panose="020F0502020204030204" pitchFamily="34" charset="0"/>
                <a:cs typeface="Arial" panose="020B0604020202020204" pitchFamily="34" charset="0"/>
              </a:rPr>
              <a:t> delle imprese del dettaglio alimentare con riferimento all’</a:t>
            </a:r>
            <a:r>
              <a:rPr lang="it-IT" altLang="it-IT" sz="2000" u="sng" dirty="0">
                <a:latin typeface="Calibri" panose="020F0502020204030204" pitchFamily="34" charset="0"/>
                <a:cs typeface="Arial" panose="020B0604020202020204" pitchFamily="34" charset="0"/>
              </a:rPr>
              <a:t>andamento dell’economia italiana</a:t>
            </a:r>
            <a:r>
              <a:rPr lang="it-IT" altLang="it-IT" sz="2000" dirty="0">
                <a:latin typeface="Calibri" panose="020F0502020204030204" pitchFamily="34" charset="0"/>
                <a:cs typeface="Arial" panose="020B0604020202020204" pitchFamily="34" charset="0"/>
              </a:rPr>
              <a:t>… l’area di espansione resta tuttavia decisamente distante…</a:t>
            </a:r>
          </a:p>
        </p:txBody>
      </p:sp>
      <p:sp>
        <p:nvSpPr>
          <p:cNvPr id="36" name="Text Box 49"/>
          <p:cNvSpPr txBox="1">
            <a:spLocks noChangeArrowheads="1"/>
          </p:cNvSpPr>
          <p:nvPr/>
        </p:nvSpPr>
        <p:spPr bwMode="auto">
          <a:xfrm>
            <a:off x="395536" y="5135070"/>
            <a:ext cx="3689660" cy="397032"/>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r>
              <a:rPr lang="it-IT" altLang="it-IT" sz="900" i="1" dirty="0">
                <a:solidFill>
                  <a:srgbClr val="1F4E79"/>
                </a:solidFill>
                <a:latin typeface="Calibri" panose="020F0502020204030204" pitchFamily="34" charset="0"/>
              </a:rPr>
              <a:t/>
            </a:r>
            <a:br>
              <a:rPr lang="it-IT" altLang="it-IT" sz="900" i="1" dirty="0">
                <a:solidFill>
                  <a:srgbClr val="1F4E79"/>
                </a:solidFill>
                <a:latin typeface="Calibri" panose="020F0502020204030204" pitchFamily="34" charset="0"/>
              </a:rPr>
            </a:br>
            <a:r>
              <a:rPr lang="it-IT" altLang="it-IT" sz="900" i="1" dirty="0">
                <a:solidFill>
                  <a:srgbClr val="FF0000"/>
                </a:solidFill>
                <a:latin typeface="Calibri" panose="020F0502020204030204" pitchFamily="34" charset="0"/>
              </a:rPr>
              <a:t>In rosso è riportata la previsione relativa al semestre successivo.</a:t>
            </a:r>
          </a:p>
        </p:txBody>
      </p:sp>
      <p:cxnSp>
        <p:nvCxnSpPr>
          <p:cNvPr id="43" name="Connettore 2 42"/>
          <p:cNvCxnSpPr/>
          <p:nvPr/>
        </p:nvCxnSpPr>
        <p:spPr bwMode="auto">
          <a:xfrm>
            <a:off x="4681290" y="320398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44" name="Connettore 2 43"/>
          <p:cNvCxnSpPr/>
          <p:nvPr/>
        </p:nvCxnSpPr>
        <p:spPr bwMode="auto">
          <a:xfrm rot="10800000">
            <a:off x="5076056" y="2824120"/>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45" name="CasellaDiTesto 44"/>
          <p:cNvSpPr txBox="1"/>
          <p:nvPr/>
        </p:nvSpPr>
        <p:spPr>
          <a:xfrm>
            <a:off x="4722565" y="3127785"/>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46" name="CasellaDiTesto 45"/>
          <p:cNvSpPr txBox="1"/>
          <p:nvPr/>
        </p:nvSpPr>
        <p:spPr>
          <a:xfrm>
            <a:off x="5083993" y="2866983"/>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sp>
        <p:nvSpPr>
          <p:cNvPr id="16" name="Text Box 49"/>
          <p:cNvSpPr txBox="1">
            <a:spLocks noChangeArrowheads="1"/>
          </p:cNvSpPr>
          <p:nvPr/>
        </p:nvSpPr>
        <p:spPr bwMode="auto">
          <a:xfrm>
            <a:off x="395288" y="6070600"/>
            <a:ext cx="8672511"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5" name="Text Box 49"/>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pic>
        <p:nvPicPr>
          <p:cNvPr id="17" name="Picture 4" descr="https://image.freepik.com/icone-gratis/insegnante-che-punta-una-scheda-con-un-bastone_318-61893.png">
            <a:extLst>
              <a:ext uri="{FF2B5EF4-FFF2-40B4-BE49-F238E27FC236}">
                <a16:creationId xmlns:a16="http://schemas.microsoft.com/office/drawing/2014/main" xmlns="" id="{D6E10922-D9DA-4C23-97B8-D0F7112B3B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
        <p:nvSpPr>
          <p:cNvPr id="18" name="Segnaposto contenuto 2">
            <a:extLst>
              <a:ext uri="{FF2B5EF4-FFF2-40B4-BE49-F238E27FC236}">
                <a16:creationId xmlns:a16="http://schemas.microsoft.com/office/drawing/2014/main" xmlns="" id="{68F6AE14-246A-4E3C-A57A-FCCF0086F28E}"/>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24" name="Immagine 23">
            <a:extLst>
              <a:ext uri="{FF2B5EF4-FFF2-40B4-BE49-F238E27FC236}">
                <a16:creationId xmlns:a16="http://schemas.microsoft.com/office/drawing/2014/main" xmlns="" id="{46FB4D2C-4DCB-4584-9506-80EF07C0138E}"/>
              </a:ext>
            </a:extLst>
          </p:cNvPr>
          <p:cNvPicPr>
            <a:picLocks noChangeAspect="1"/>
          </p:cNvPicPr>
          <p:nvPr/>
        </p:nvPicPr>
        <p:blipFill>
          <a:blip r:embed="rId6"/>
          <a:stretch>
            <a:fillRect/>
          </a:stretch>
        </p:blipFill>
        <p:spPr>
          <a:xfrm>
            <a:off x="3050379" y="4119794"/>
            <a:ext cx="916061" cy="1134045"/>
          </a:xfrm>
          <a:prstGeom prst="rect">
            <a:avLst/>
          </a:prstGeom>
        </p:spPr>
      </p:pic>
      <p:cxnSp>
        <p:nvCxnSpPr>
          <p:cNvPr id="22" name="Connettore 1 36">
            <a:extLst>
              <a:ext uri="{FF2B5EF4-FFF2-40B4-BE49-F238E27FC236}">
                <a16:creationId xmlns:a16="http://schemas.microsoft.com/office/drawing/2014/main" xmlns="" id="{651A99DC-F62F-44EC-A431-4673F6F6DE2F}"/>
              </a:ext>
            </a:extLst>
          </p:cNvPr>
          <p:cNvCxnSpPr/>
          <p:nvPr/>
        </p:nvCxnSpPr>
        <p:spPr bwMode="auto">
          <a:xfrm flipV="1">
            <a:off x="7068799" y="2541051"/>
            <a:ext cx="0" cy="219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23" name="CasellaDiTesto 10">
            <a:extLst>
              <a:ext uri="{FF2B5EF4-FFF2-40B4-BE49-F238E27FC236}">
                <a16:creationId xmlns:a16="http://schemas.microsoft.com/office/drawing/2014/main" xmlns="" id="{9BA4F0BB-F844-42B3-9E3A-9080D209B3A7}"/>
              </a:ext>
            </a:extLst>
          </p:cNvPr>
          <p:cNvSpPr txBox="1">
            <a:spLocks noChangeArrowheads="1"/>
          </p:cNvSpPr>
          <p:nvPr/>
        </p:nvSpPr>
        <p:spPr bwMode="auto">
          <a:xfrm>
            <a:off x="7031827" y="2703898"/>
            <a:ext cx="927100" cy="369332"/>
          </a:xfrm>
          <a:prstGeom prst="rect">
            <a:avLst/>
          </a:prstGeom>
          <a:noFill/>
          <a:ln w="9525">
            <a:noFill/>
            <a:miter lim="800000"/>
            <a:headEnd/>
            <a:tailEnd/>
          </a:ln>
        </p:spPr>
        <p:txBody>
          <a:bodyPr>
            <a:spAutoFit/>
          </a:bodyPr>
          <a:lstStyle/>
          <a:p>
            <a:r>
              <a:rPr lang="it-IT" altLang="it-IT" sz="900" b="0" i="1" dirty="0">
                <a:solidFill>
                  <a:srgbClr val="C00000"/>
                </a:solidFill>
                <a:latin typeface="Calibri" panose="020F0502020204030204" pitchFamily="34" charset="0"/>
              </a:rPr>
              <a:t>Previsione </a:t>
            </a:r>
            <a:br>
              <a:rPr lang="it-IT" altLang="it-IT" sz="900" b="0" i="1" dirty="0">
                <a:solidFill>
                  <a:srgbClr val="C00000"/>
                </a:solidFill>
                <a:latin typeface="Calibri" panose="020F0502020204030204" pitchFamily="34" charset="0"/>
              </a:rPr>
            </a:br>
            <a:r>
              <a:rPr lang="it-IT" altLang="it-IT" sz="900" b="0" i="1" dirty="0">
                <a:solidFill>
                  <a:srgbClr val="C00000"/>
                </a:solidFill>
                <a:latin typeface="Calibri" panose="020F0502020204030204" pitchFamily="34" charset="0"/>
              </a:rPr>
              <a:t>II </a:t>
            </a:r>
            <a:r>
              <a:rPr lang="it-IT" altLang="it-IT" sz="900" b="0" i="1" dirty="0" err="1">
                <a:solidFill>
                  <a:srgbClr val="C00000"/>
                </a:solidFill>
                <a:latin typeface="Calibri" panose="020F0502020204030204" pitchFamily="34" charset="0"/>
              </a:rPr>
              <a:t>sem</a:t>
            </a:r>
            <a:r>
              <a:rPr lang="it-IT" altLang="it-IT" sz="900" b="0" i="1" dirty="0">
                <a:solidFill>
                  <a:srgbClr val="C00000"/>
                </a:solidFill>
                <a:latin typeface="Calibri" panose="020F0502020204030204" pitchFamily="34" charset="0"/>
              </a:rPr>
              <a:t> 2017</a:t>
            </a:r>
          </a:p>
        </p:txBody>
      </p:sp>
      <p:sp>
        <p:nvSpPr>
          <p:cNvPr id="25" name="CasellaDiTesto 20">
            <a:extLst>
              <a:ext uri="{FF2B5EF4-FFF2-40B4-BE49-F238E27FC236}">
                <a16:creationId xmlns:a16="http://schemas.microsoft.com/office/drawing/2014/main" xmlns="" id="{00D04D25-90AD-419D-9FC4-265960A5BC23}"/>
              </a:ext>
            </a:extLst>
          </p:cNvPr>
          <p:cNvSpPr txBox="1">
            <a:spLocks noChangeArrowheads="1"/>
          </p:cNvSpPr>
          <p:nvPr/>
        </p:nvSpPr>
        <p:spPr bwMode="auto">
          <a:xfrm>
            <a:off x="5908348" y="2703898"/>
            <a:ext cx="1190625" cy="369332"/>
          </a:xfrm>
          <a:prstGeom prst="rect">
            <a:avLst/>
          </a:prstGeom>
          <a:noFill/>
          <a:ln w="9525">
            <a:noFill/>
            <a:miter lim="800000"/>
            <a:headEnd/>
            <a:tailEnd/>
          </a:ln>
        </p:spPr>
        <p:txBody>
          <a:bodyPr>
            <a:spAutoFit/>
          </a:bodyPr>
          <a:lstStyle/>
          <a:p>
            <a:pPr algn="r"/>
            <a:r>
              <a:rPr lang="it-IT" altLang="it-IT" sz="900" b="0" i="1" dirty="0">
                <a:latin typeface="Calibri" panose="020F0502020204030204" pitchFamily="34" charset="0"/>
              </a:rPr>
              <a:t>Aggiornamento </a:t>
            </a:r>
            <a:br>
              <a:rPr lang="it-IT" altLang="it-IT" sz="900" b="0" i="1" dirty="0">
                <a:latin typeface="Calibri" panose="020F0502020204030204" pitchFamily="34" charset="0"/>
              </a:rPr>
            </a:br>
            <a:r>
              <a:rPr lang="it-IT" altLang="it-IT" sz="900" b="0" i="1" dirty="0">
                <a:latin typeface="Calibri" panose="020F0502020204030204" pitchFamily="34" charset="0"/>
              </a:rPr>
              <a:t>I </a:t>
            </a:r>
            <a:r>
              <a:rPr lang="it-IT" altLang="it-IT" sz="900" b="0" i="1" dirty="0" err="1">
                <a:latin typeface="Calibri" panose="020F0502020204030204" pitchFamily="34" charset="0"/>
              </a:rPr>
              <a:t>sem</a:t>
            </a:r>
            <a:r>
              <a:rPr lang="it-IT" altLang="it-IT" sz="900" b="0" i="1" dirty="0">
                <a:latin typeface="Calibri" panose="020F0502020204030204" pitchFamily="34" charset="0"/>
              </a:rPr>
              <a:t> 2017</a:t>
            </a:r>
          </a:p>
        </p:txBody>
      </p:sp>
    </p:spTree>
    <p:extLst>
      <p:ext uri="{BB962C8B-B14F-4D97-AF65-F5344CB8AC3E}">
        <p14:creationId xmlns:p14="http://schemas.microsoft.com/office/powerpoint/2010/main" val="18554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2"/>
          <a:stretch>
            <a:fillRect/>
          </a:stretch>
        </p:blipFill>
        <p:spPr>
          <a:xfrm>
            <a:off x="433636" y="2159360"/>
            <a:ext cx="1528558" cy="986453"/>
          </a:xfrm>
          <a:prstGeom prst="rect">
            <a:avLst/>
          </a:prstGeom>
        </p:spPr>
      </p:pic>
      <p:pic>
        <p:nvPicPr>
          <p:cNvPr id="13" name="Immagine 12"/>
          <p:cNvPicPr>
            <a:picLocks noChangeAspect="1"/>
          </p:cNvPicPr>
          <p:nvPr/>
        </p:nvPicPr>
        <p:blipFill>
          <a:blip r:embed="rId3"/>
          <a:stretch>
            <a:fillRect/>
          </a:stretch>
        </p:blipFill>
        <p:spPr>
          <a:xfrm>
            <a:off x="6071505" y="2236514"/>
            <a:ext cx="1308807" cy="832144"/>
          </a:xfrm>
          <a:prstGeom prst="rect">
            <a:avLst/>
          </a:prstGeom>
        </p:spPr>
      </p:pic>
      <p:sp>
        <p:nvSpPr>
          <p:cNvPr id="12291" name="Rectangle 4"/>
          <p:cNvSpPr>
            <a:spLocks noGrp="1" noChangeArrowheads="1"/>
          </p:cNvSpPr>
          <p:nvPr>
            <p:ph type="title" idx="4294967295"/>
          </p:nvPr>
        </p:nvSpPr>
        <p:spPr/>
        <p:txBody>
          <a:bodyPr/>
          <a:lstStyle/>
          <a:p>
            <a:pPr eaLnBrk="1" hangingPunct="1"/>
            <a:r>
              <a:rPr lang="it-IT" altLang="it-IT" dirty="0">
                <a:solidFill>
                  <a:srgbClr val="364E88"/>
                </a:solidFill>
                <a:latin typeface="Calibri" panose="020F0502020204030204" pitchFamily="34" charset="0"/>
                <a:cs typeface="Arial" panose="020B0604020202020204" pitchFamily="34" charset="0"/>
              </a:rPr>
              <a:t>fiducia ECONOMIA ITALIANA </a:t>
            </a:r>
            <a:r>
              <a:rPr lang="it-IT" dirty="0">
                <a:solidFill>
                  <a:srgbClr val="1F497D"/>
                </a:solidFill>
                <a:latin typeface="Calibri" panose="020F0502020204030204" pitchFamily="34" charset="0"/>
                <a:ea typeface="MS PGothic" charset="0"/>
                <a:cs typeface="Arial" charset="0"/>
              </a:rPr>
              <a:t>| </a:t>
            </a:r>
            <a:r>
              <a:rPr lang="it-IT" dirty="0">
                <a:solidFill>
                  <a:schemeClr val="tx1"/>
                </a:solidFill>
                <a:latin typeface="Calibri" panose="020F0502020204030204" pitchFamily="34" charset="0"/>
                <a:ea typeface="MS PGothic" charset="0"/>
              </a:rPr>
              <a:t>l’andamento dell’economia italiana</a:t>
            </a:r>
            <a:r>
              <a:rPr lang="it-IT" dirty="0">
                <a:solidFill>
                  <a:schemeClr val="tx1"/>
                </a:solidFill>
                <a:latin typeface="Calibri" panose="020F0502020204030204" pitchFamily="34" charset="0"/>
                <a:ea typeface="MS PGothic" charset="0"/>
                <a:cs typeface="Arial" charset="0"/>
              </a:rPr>
              <a:t>… </a:t>
            </a:r>
            <a:br>
              <a:rPr lang="it-IT" dirty="0">
                <a:solidFill>
                  <a:schemeClr val="tx1"/>
                </a:solidFill>
                <a:latin typeface="Calibri" panose="020F0502020204030204" pitchFamily="34" charset="0"/>
                <a:ea typeface="MS PGothic" charset="0"/>
                <a:cs typeface="Arial" charset="0"/>
              </a:rPr>
            </a:br>
            <a:r>
              <a:rPr lang="it-IT" b="0" i="1" dirty="0">
                <a:solidFill>
                  <a:schemeClr val="tx1"/>
                </a:solidFill>
                <a:latin typeface="Calibri" panose="020F0502020204030204" pitchFamily="34" charset="0"/>
                <a:ea typeface="MS PGothic" charset="0"/>
                <a:cs typeface="Arial" charset="0"/>
              </a:rPr>
              <a:t>(analisi per settore)</a:t>
            </a:r>
            <a:r>
              <a:rPr lang="it-IT" dirty="0">
                <a:solidFill>
                  <a:schemeClr val="tx1"/>
                </a:solidFill>
                <a:latin typeface="Calibri" panose="020F0502020204030204" pitchFamily="34" charset="0"/>
                <a:ea typeface="MS PGothic" charset="0"/>
                <a:cs typeface="Arial" charset="0"/>
              </a:rPr>
              <a:t> </a:t>
            </a:r>
            <a:endParaRPr lang="it-IT" b="0" i="1" dirty="0">
              <a:solidFill>
                <a:schemeClr val="tx1"/>
              </a:solidFill>
              <a:latin typeface="Calibri" panose="020F0502020204030204" pitchFamily="34" charset="0"/>
              <a:ea typeface="MS PGothic" charset="0"/>
              <a:cs typeface="Arial" charset="0"/>
            </a:endParaRPr>
          </a:p>
        </p:txBody>
      </p:sp>
      <p:sp>
        <p:nvSpPr>
          <p:cNvPr id="3" name="Rettangolo 2"/>
          <p:cNvSpPr/>
          <p:nvPr/>
        </p:nvSpPr>
        <p:spPr bwMode="auto">
          <a:xfrm>
            <a:off x="467339"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 name="Rettangolo 3"/>
          <p:cNvSpPr/>
          <p:nvPr/>
        </p:nvSpPr>
        <p:spPr bwMode="auto">
          <a:xfrm>
            <a:off x="3289607"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 name="Rettangolo 4"/>
          <p:cNvSpPr/>
          <p:nvPr/>
        </p:nvSpPr>
        <p:spPr bwMode="auto">
          <a:xfrm>
            <a:off x="6111876" y="2062866"/>
            <a:ext cx="2577781" cy="3616854"/>
          </a:xfrm>
          <a:prstGeom prst="rect">
            <a:avLst/>
          </a:prstGeom>
          <a:noFill/>
          <a:ln w="38100" cap="flat" cmpd="sng" algn="ctr">
            <a:solidFill>
              <a:schemeClr val="tx2">
                <a:lumMod val="95000"/>
                <a:lumOff val="5000"/>
                <a:alpha val="2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 name="CasellaDiTesto 9"/>
          <p:cNvSpPr txBox="1">
            <a:spLocks noChangeArrowheads="1"/>
          </p:cNvSpPr>
          <p:nvPr/>
        </p:nvSpPr>
        <p:spPr bwMode="auto">
          <a:xfrm>
            <a:off x="395288" y="1196752"/>
            <a:ext cx="842486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A suo giudizio la </a:t>
            </a:r>
            <a:r>
              <a:rPr lang="it-IT" altLang="ja-JP" sz="1600" u="sng" dirty="0">
                <a:latin typeface="Calibri" panose="020F0502020204030204" pitchFamily="34" charset="0"/>
              </a:rPr>
              <a:t>situazione economica generale dell’Italia</a:t>
            </a:r>
            <a:r>
              <a:rPr lang="it-IT" altLang="ja-JP" sz="1600" b="0" dirty="0">
                <a:latin typeface="Calibri" panose="020F0502020204030204" pitchFamily="34" charset="0"/>
              </a:rPr>
              <a:t>, a prescindere dalla situazione della Sua impresa e del suo settore, negli ultimi tre mesi, rispetto ai tre mesi precedenti, è…? </a:t>
            </a:r>
            <a:endParaRPr lang="it-IT" altLang="it-IT" sz="1600" b="0" dirty="0">
              <a:solidFill>
                <a:schemeClr val="accent2"/>
              </a:solidFill>
              <a:latin typeface="Calibri" panose="020F0502020204030204" pitchFamily="34" charset="0"/>
            </a:endParaRPr>
          </a:p>
        </p:txBody>
      </p:sp>
      <p:sp>
        <p:nvSpPr>
          <p:cNvPr id="8" name="Rettangolo 7"/>
          <p:cNvSpPr/>
          <p:nvPr/>
        </p:nvSpPr>
        <p:spPr>
          <a:xfrm>
            <a:off x="7420683" y="2491004"/>
            <a:ext cx="1072852" cy="323165"/>
          </a:xfrm>
          <a:prstGeom prst="rect">
            <a:avLst/>
          </a:prstGeom>
        </p:spPr>
        <p:txBody>
          <a:bodyPr wrap="square">
            <a:spAutoFit/>
          </a:bodyPr>
          <a:lstStyle/>
          <a:p>
            <a:pPr algn="ctr"/>
            <a:r>
              <a:rPr lang="it-IT" sz="1500" i="1" dirty="0">
                <a:latin typeface="Calibri" panose="020F0502020204030204" pitchFamily="34" charset="0"/>
              </a:rPr>
              <a:t>Pescherie</a:t>
            </a:r>
            <a:endParaRPr lang="it-IT" sz="1500" b="1" i="1" dirty="0">
              <a:latin typeface="Calibri" panose="020F0502020204030204" pitchFamily="34" charset="0"/>
            </a:endParaRPr>
          </a:p>
        </p:txBody>
      </p:sp>
      <p:sp>
        <p:nvSpPr>
          <p:cNvPr id="9" name="Rettangolo 8"/>
          <p:cNvSpPr/>
          <p:nvPr/>
        </p:nvSpPr>
        <p:spPr>
          <a:xfrm>
            <a:off x="4561136" y="2375587"/>
            <a:ext cx="1072852" cy="553998"/>
          </a:xfrm>
          <a:prstGeom prst="rect">
            <a:avLst/>
          </a:prstGeom>
        </p:spPr>
        <p:txBody>
          <a:bodyPr wrap="square">
            <a:spAutoFit/>
          </a:bodyPr>
          <a:lstStyle/>
          <a:p>
            <a:pPr algn="ctr"/>
            <a:r>
              <a:rPr lang="it-IT" sz="1500" i="1" dirty="0">
                <a:latin typeface="Calibri" panose="020F0502020204030204" pitchFamily="34" charset="0"/>
              </a:rPr>
              <a:t>Frutta e Verdura</a:t>
            </a:r>
            <a:endParaRPr lang="it-IT" sz="1500" b="1" i="1" dirty="0">
              <a:latin typeface="Calibri" panose="020F0502020204030204" pitchFamily="34" charset="0"/>
            </a:endParaRPr>
          </a:p>
        </p:txBody>
      </p:sp>
      <p:sp>
        <p:nvSpPr>
          <p:cNvPr id="10" name="Text Box 49"/>
          <p:cNvSpPr txBox="1">
            <a:spLocks noChangeArrowheads="1"/>
          </p:cNvSpPr>
          <p:nvPr/>
        </p:nvSpPr>
        <p:spPr bwMode="auto">
          <a:xfrm>
            <a:off x="395288" y="6070600"/>
            <a:ext cx="8672511"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pic>
        <p:nvPicPr>
          <p:cNvPr id="12" name="Immagine 11"/>
          <p:cNvPicPr>
            <a:picLocks noChangeAspect="1"/>
          </p:cNvPicPr>
          <p:nvPr/>
        </p:nvPicPr>
        <p:blipFill>
          <a:blip r:embed="rId4"/>
          <a:stretch>
            <a:fillRect/>
          </a:stretch>
        </p:blipFill>
        <p:spPr>
          <a:xfrm>
            <a:off x="3373264" y="2177134"/>
            <a:ext cx="1204184" cy="950905"/>
          </a:xfrm>
          <a:prstGeom prst="rect">
            <a:avLst/>
          </a:prstGeom>
        </p:spPr>
      </p:pic>
      <p:sp>
        <p:nvSpPr>
          <p:cNvPr id="7" name="Rettangolo 6"/>
          <p:cNvSpPr/>
          <p:nvPr/>
        </p:nvSpPr>
        <p:spPr>
          <a:xfrm>
            <a:off x="1848396" y="2491004"/>
            <a:ext cx="1072852" cy="323165"/>
          </a:xfrm>
          <a:prstGeom prst="rect">
            <a:avLst/>
          </a:prstGeom>
        </p:spPr>
        <p:txBody>
          <a:bodyPr wrap="square">
            <a:spAutoFit/>
          </a:bodyPr>
          <a:lstStyle/>
          <a:p>
            <a:pPr algn="ctr"/>
            <a:r>
              <a:rPr lang="it-IT" sz="1500" i="1" dirty="0">
                <a:latin typeface="Calibri" panose="020F0502020204030204" pitchFamily="34" charset="0"/>
              </a:rPr>
              <a:t>Alimentari</a:t>
            </a:r>
            <a:endParaRPr lang="it-IT" sz="1500" b="1" i="1" dirty="0">
              <a:latin typeface="Calibri" panose="020F0502020204030204" pitchFamily="34" charset="0"/>
            </a:endParaRPr>
          </a:p>
        </p:txBody>
      </p:sp>
      <p:sp>
        <p:nvSpPr>
          <p:cNvPr id="18" name="Rettangolo 17"/>
          <p:cNvSpPr/>
          <p:nvPr/>
        </p:nvSpPr>
        <p:spPr bwMode="auto">
          <a:xfrm>
            <a:off x="4898968" y="5813322"/>
            <a:ext cx="140727" cy="138932"/>
          </a:xfrm>
          <a:prstGeom prst="rect">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9" name="Rettangolo 18"/>
          <p:cNvSpPr/>
          <p:nvPr/>
        </p:nvSpPr>
        <p:spPr bwMode="auto">
          <a:xfrm>
            <a:off x="6347419" y="5813322"/>
            <a:ext cx="140727" cy="138932"/>
          </a:xfrm>
          <a:prstGeom prst="rect">
            <a:avLst/>
          </a:prstGeom>
          <a:solidFill>
            <a:schemeClr val="bg1">
              <a:lumMod val="65000"/>
            </a:schemeClr>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0" name="Rettangolo 19"/>
          <p:cNvSpPr/>
          <p:nvPr/>
        </p:nvSpPr>
        <p:spPr bwMode="auto">
          <a:xfrm>
            <a:off x="7569966" y="5813322"/>
            <a:ext cx="140727" cy="138932"/>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1" name="CasellaDiTesto 20"/>
          <p:cNvSpPr txBox="1"/>
          <p:nvPr/>
        </p:nvSpPr>
        <p:spPr>
          <a:xfrm>
            <a:off x="5024319" y="5759678"/>
            <a:ext cx="1187988" cy="261610"/>
          </a:xfrm>
          <a:prstGeom prst="rect">
            <a:avLst/>
          </a:prstGeom>
          <a:noFill/>
        </p:spPr>
        <p:txBody>
          <a:bodyPr wrap="square" rtlCol="0">
            <a:spAutoFit/>
          </a:bodyPr>
          <a:lstStyle/>
          <a:p>
            <a:r>
              <a:rPr lang="it-IT" sz="1100" dirty="0">
                <a:latin typeface="Calibri" panose="020F0502020204030204" pitchFamily="34" charset="0"/>
              </a:rPr>
              <a:t>Miglioramento</a:t>
            </a:r>
          </a:p>
        </p:txBody>
      </p:sp>
      <p:sp>
        <p:nvSpPr>
          <p:cNvPr id="22" name="CasellaDiTesto 21"/>
          <p:cNvSpPr txBox="1"/>
          <p:nvPr/>
        </p:nvSpPr>
        <p:spPr>
          <a:xfrm>
            <a:off x="6472770" y="5755830"/>
            <a:ext cx="1223544" cy="261610"/>
          </a:xfrm>
          <a:prstGeom prst="rect">
            <a:avLst/>
          </a:prstGeom>
          <a:noFill/>
        </p:spPr>
        <p:txBody>
          <a:bodyPr wrap="square" rtlCol="0">
            <a:spAutoFit/>
          </a:bodyPr>
          <a:lstStyle/>
          <a:p>
            <a:r>
              <a:rPr lang="it-IT" sz="1100" dirty="0">
                <a:latin typeface="Calibri" panose="020F0502020204030204" pitchFamily="34" charset="0"/>
              </a:rPr>
              <a:t>Invarianza</a:t>
            </a:r>
          </a:p>
        </p:txBody>
      </p:sp>
      <p:sp>
        <p:nvSpPr>
          <p:cNvPr id="23" name="CasellaDiTesto 22"/>
          <p:cNvSpPr txBox="1"/>
          <p:nvPr/>
        </p:nvSpPr>
        <p:spPr>
          <a:xfrm>
            <a:off x="7689927" y="5755830"/>
            <a:ext cx="1223544" cy="261610"/>
          </a:xfrm>
          <a:prstGeom prst="rect">
            <a:avLst/>
          </a:prstGeom>
          <a:noFill/>
        </p:spPr>
        <p:txBody>
          <a:bodyPr wrap="square" rtlCol="0">
            <a:spAutoFit/>
          </a:bodyPr>
          <a:lstStyle/>
          <a:p>
            <a:r>
              <a:rPr lang="it-IT" sz="1100" dirty="0">
                <a:latin typeface="Calibri" panose="020F0502020204030204" pitchFamily="34" charset="0"/>
              </a:rPr>
              <a:t>Peggioramento</a:t>
            </a:r>
          </a:p>
        </p:txBody>
      </p:sp>
      <p:sp>
        <p:nvSpPr>
          <p:cNvPr id="16" name="CasellaDiTesto 15"/>
          <p:cNvSpPr txBox="1"/>
          <p:nvPr/>
        </p:nvSpPr>
        <p:spPr>
          <a:xfrm>
            <a:off x="1369053"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39,0</a:t>
            </a:r>
          </a:p>
        </p:txBody>
      </p:sp>
      <p:sp>
        <p:nvSpPr>
          <p:cNvPr id="25" name="CasellaDiTesto 24"/>
          <p:cNvSpPr txBox="1"/>
          <p:nvPr/>
        </p:nvSpPr>
        <p:spPr>
          <a:xfrm>
            <a:off x="4167461"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33,8</a:t>
            </a:r>
          </a:p>
        </p:txBody>
      </p:sp>
      <p:sp>
        <p:nvSpPr>
          <p:cNvPr id="26" name="CasellaDiTesto 25"/>
          <p:cNvSpPr txBox="1"/>
          <p:nvPr/>
        </p:nvSpPr>
        <p:spPr>
          <a:xfrm>
            <a:off x="7009259" y="3942901"/>
            <a:ext cx="853274" cy="461665"/>
          </a:xfrm>
          <a:prstGeom prst="rect">
            <a:avLst/>
          </a:prstGeom>
          <a:noFill/>
        </p:spPr>
        <p:txBody>
          <a:bodyPr wrap="square" rtlCol="0">
            <a:spAutoFit/>
          </a:bodyPr>
          <a:lstStyle/>
          <a:p>
            <a:pPr algn="ctr"/>
            <a:r>
              <a:rPr lang="it-IT" sz="2400" dirty="0">
                <a:latin typeface="Calibri" panose="020F0502020204030204" pitchFamily="34" charset="0"/>
              </a:rPr>
              <a:t>41,0</a:t>
            </a:r>
          </a:p>
        </p:txBody>
      </p:sp>
      <p:sp>
        <p:nvSpPr>
          <p:cNvPr id="28" name="CasellaDiTesto 27"/>
          <p:cNvSpPr txBox="1"/>
          <p:nvPr/>
        </p:nvSpPr>
        <p:spPr>
          <a:xfrm>
            <a:off x="708985"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+1,2</a:t>
            </a:r>
            <a:r>
              <a:rPr lang="it-IT" sz="1100" i="1" dirty="0">
                <a:latin typeface="Calibri" panose="020F0502020204030204" pitchFamily="34" charset="0"/>
              </a:rPr>
              <a:t>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29" name="CasellaDiTesto 28"/>
          <p:cNvSpPr txBox="1"/>
          <p:nvPr/>
        </p:nvSpPr>
        <p:spPr>
          <a:xfrm>
            <a:off x="3507393"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+0,2 </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sp>
        <p:nvSpPr>
          <p:cNvPr id="30" name="CasellaDiTesto 29"/>
          <p:cNvSpPr txBox="1"/>
          <p:nvPr/>
        </p:nvSpPr>
        <p:spPr>
          <a:xfrm>
            <a:off x="6349191" y="5164426"/>
            <a:ext cx="2173410" cy="477054"/>
          </a:xfrm>
          <a:prstGeom prst="rect">
            <a:avLst/>
          </a:prstGeom>
          <a:noFill/>
        </p:spPr>
        <p:txBody>
          <a:bodyPr wrap="square" rtlCol="0">
            <a:spAutoFit/>
          </a:bodyPr>
          <a:lstStyle/>
          <a:p>
            <a:pPr algn="ctr"/>
            <a:r>
              <a:rPr lang="it-IT" sz="1400" i="1" dirty="0">
                <a:latin typeface="Calibri" panose="020F0502020204030204" pitchFamily="34" charset="0"/>
              </a:rPr>
              <a:t>+2,2</a:t>
            </a:r>
          </a:p>
          <a:p>
            <a:pPr algn="ctr"/>
            <a:r>
              <a:rPr lang="it-IT" sz="1100" i="1" dirty="0">
                <a:latin typeface="Calibri" panose="020F0502020204030204" pitchFamily="34" charset="0"/>
              </a:rPr>
              <a:t>rispetto al II semestre 2016</a:t>
            </a:r>
            <a:endParaRPr lang="it-IT" sz="1100" dirty="0">
              <a:latin typeface="Calibri" panose="020F0502020204030204" pitchFamily="34" charset="0"/>
            </a:endParaRPr>
          </a:p>
        </p:txBody>
      </p:sp>
      <p:pic>
        <p:nvPicPr>
          <p:cNvPr id="17" name="Immagine 16"/>
          <p:cNvPicPr>
            <a:picLocks noChangeAspect="1"/>
          </p:cNvPicPr>
          <p:nvPr/>
        </p:nvPicPr>
        <p:blipFill>
          <a:blip r:embed="rId5"/>
          <a:stretch>
            <a:fillRect/>
          </a:stretch>
        </p:blipFill>
        <p:spPr>
          <a:xfrm>
            <a:off x="36000" y="3114000"/>
            <a:ext cx="3516696" cy="2113200"/>
          </a:xfrm>
          <a:prstGeom prst="rect">
            <a:avLst/>
          </a:prstGeom>
        </p:spPr>
      </p:pic>
      <p:pic>
        <p:nvPicPr>
          <p:cNvPr id="24" name="Immagine 23"/>
          <p:cNvPicPr>
            <a:picLocks noChangeAspect="1"/>
          </p:cNvPicPr>
          <p:nvPr/>
        </p:nvPicPr>
        <p:blipFill>
          <a:blip r:embed="rId6"/>
          <a:stretch>
            <a:fillRect/>
          </a:stretch>
        </p:blipFill>
        <p:spPr>
          <a:xfrm>
            <a:off x="2836800" y="3114000"/>
            <a:ext cx="3516696" cy="2113200"/>
          </a:xfrm>
          <a:prstGeom prst="rect">
            <a:avLst/>
          </a:prstGeom>
        </p:spPr>
      </p:pic>
      <p:pic>
        <p:nvPicPr>
          <p:cNvPr id="27" name="Immagine 26"/>
          <p:cNvPicPr>
            <a:picLocks noChangeAspect="1"/>
          </p:cNvPicPr>
          <p:nvPr/>
        </p:nvPicPr>
        <p:blipFill>
          <a:blip r:embed="rId7"/>
          <a:stretch>
            <a:fillRect/>
          </a:stretch>
        </p:blipFill>
        <p:spPr>
          <a:xfrm>
            <a:off x="5677200" y="3114000"/>
            <a:ext cx="3516696" cy="2113200"/>
          </a:xfrm>
          <a:prstGeom prst="rect">
            <a:avLst/>
          </a:prstGeom>
        </p:spPr>
      </p:pic>
    </p:spTree>
    <p:extLst>
      <p:ext uri="{BB962C8B-B14F-4D97-AF65-F5344CB8AC3E}">
        <p14:creationId xmlns:p14="http://schemas.microsoft.com/office/powerpoint/2010/main" val="22705594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5FEB1BAC-02E8-4180-BE6A-465B218211D0}"/>
              </a:ext>
            </a:extLst>
          </p:cNvPr>
          <p:cNvPicPr>
            <a:picLocks noChangeAspect="1"/>
          </p:cNvPicPr>
          <p:nvPr/>
        </p:nvPicPr>
        <p:blipFill>
          <a:blip r:embed="rId2"/>
          <a:stretch>
            <a:fillRect/>
          </a:stretch>
        </p:blipFill>
        <p:spPr>
          <a:xfrm>
            <a:off x="478800" y="2376000"/>
            <a:ext cx="3196210" cy="2534400"/>
          </a:xfrm>
          <a:prstGeom prst="rect">
            <a:avLst/>
          </a:prstGeom>
        </p:spPr>
      </p:pic>
      <p:pic>
        <p:nvPicPr>
          <p:cNvPr id="4" name="Immagine 3"/>
          <p:cNvPicPr>
            <a:picLocks noChangeAspect="1"/>
          </p:cNvPicPr>
          <p:nvPr/>
        </p:nvPicPr>
        <p:blipFill>
          <a:blip r:embed="rId3"/>
          <a:stretch>
            <a:fillRect/>
          </a:stretch>
        </p:blipFill>
        <p:spPr>
          <a:xfrm>
            <a:off x="4212000" y="2448000"/>
            <a:ext cx="4123342" cy="2617200"/>
          </a:xfrm>
          <a:prstGeom prst="rect">
            <a:avLst/>
          </a:prstGeom>
        </p:spPr>
      </p:pic>
      <p:sp>
        <p:nvSpPr>
          <p:cNvPr id="46" name="CasellaDiTesto 9"/>
          <p:cNvSpPr txBox="1">
            <a:spLocks noChangeArrowheads="1"/>
          </p:cNvSpPr>
          <p:nvPr/>
        </p:nvSpPr>
        <p:spPr bwMode="auto">
          <a:xfrm>
            <a:off x="395288" y="1591200"/>
            <a:ext cx="842486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ja-JP" sz="1600" b="0" dirty="0">
                <a:latin typeface="Calibri" panose="020F0502020204030204" pitchFamily="34" charset="0"/>
              </a:rPr>
              <a:t>Come giudica </a:t>
            </a:r>
            <a:r>
              <a:rPr lang="it-IT" altLang="ja-JP" sz="1600" u="sng" dirty="0">
                <a:latin typeface="Calibri" panose="020F0502020204030204" pitchFamily="34" charset="0"/>
              </a:rPr>
              <a:t>l’andamento economico generale della Sua impresa</a:t>
            </a:r>
            <a:r>
              <a:rPr lang="it-IT" altLang="ja-JP" sz="1600" b="0" dirty="0">
                <a:latin typeface="Calibri" panose="020F0502020204030204" pitchFamily="34" charset="0"/>
              </a:rPr>
              <a:t> negli ultimi tre mesi, rispetto ai tre mesi precedenti…?</a:t>
            </a:r>
          </a:p>
        </p:txBody>
      </p:sp>
      <p:sp>
        <p:nvSpPr>
          <p:cNvPr id="47" name="Rectangle 4"/>
          <p:cNvSpPr txBox="1">
            <a:spLocks noChangeArrowheads="1"/>
          </p:cNvSpPr>
          <p:nvPr/>
        </p:nvSpPr>
        <p:spPr bwMode="auto">
          <a:xfrm>
            <a:off x="395287" y="188913"/>
            <a:ext cx="8672511"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fiducia ANDAMENTO IMPRESA | </a:t>
            </a:r>
            <a:r>
              <a:rPr lang="it-IT" altLang="it-IT" sz="2000" u="sng" dirty="0">
                <a:latin typeface="Calibri" panose="020F0502020204030204" pitchFamily="34" charset="0"/>
                <a:cs typeface="Arial" panose="020B0604020202020204" pitchFamily="34" charset="0"/>
              </a:rPr>
              <a:t>lievissimo l’incremento della fiducia</a:t>
            </a:r>
            <a:r>
              <a:rPr lang="it-IT" altLang="it-IT" sz="2000" dirty="0">
                <a:latin typeface="Calibri" panose="020F0502020204030204" pitchFamily="34" charset="0"/>
                <a:cs typeface="Arial" panose="020B0604020202020204" pitchFamily="34" charset="0"/>
              </a:rPr>
              <a:t> circa l’</a:t>
            </a:r>
            <a:r>
              <a:rPr lang="it-IT" altLang="it-IT" sz="2000" u="sng" dirty="0">
                <a:latin typeface="Calibri" panose="020F0502020204030204" pitchFamily="34" charset="0"/>
                <a:cs typeface="Arial" panose="020B0604020202020204" pitchFamily="34" charset="0"/>
              </a:rPr>
              <a:t>andamento della propria attività economica</a:t>
            </a:r>
            <a:r>
              <a:rPr lang="it-IT" altLang="it-IT" sz="2000" dirty="0">
                <a:latin typeface="Calibri" panose="020F0502020204030204" pitchFamily="34" charset="0"/>
                <a:cs typeface="Arial" panose="020B0604020202020204" pitchFamily="34" charset="0"/>
              </a:rPr>
              <a:t>… anche in questo caso, tuttavia, l’indicatore congiunturale resta al di sotto dell’area di espansione…</a:t>
            </a:r>
          </a:p>
        </p:txBody>
      </p:sp>
      <p:sp>
        <p:nvSpPr>
          <p:cNvPr id="16"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28" name="Text Box 49">
            <a:extLst>
              <a:ext uri="{FF2B5EF4-FFF2-40B4-BE49-F238E27FC236}">
                <a16:creationId xmlns:a16="http://schemas.microsoft.com/office/drawing/2014/main" xmlns="" id="{15D54D41-2C39-47F6-9552-1A664C442024}"/>
              </a:ext>
            </a:extLst>
          </p:cNvPr>
          <p:cNvSpPr txBox="1">
            <a:spLocks noChangeArrowheads="1"/>
          </p:cNvSpPr>
          <p:nvPr/>
        </p:nvSpPr>
        <p:spPr bwMode="auto">
          <a:xfrm>
            <a:off x="395536" y="5135070"/>
            <a:ext cx="3689660" cy="397032"/>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i="1" dirty="0">
                <a:latin typeface="Calibri" panose="020F0502020204030204" pitchFamily="34" charset="0"/>
              </a:rPr>
              <a:t>È riportata la serie storica dei SEMESTRI analizzati.</a:t>
            </a:r>
            <a:r>
              <a:rPr lang="it-IT" altLang="it-IT" sz="900" i="1" dirty="0">
                <a:solidFill>
                  <a:srgbClr val="1F4E79"/>
                </a:solidFill>
                <a:latin typeface="Calibri" panose="020F0502020204030204" pitchFamily="34" charset="0"/>
              </a:rPr>
              <a:t/>
            </a:r>
            <a:br>
              <a:rPr lang="it-IT" altLang="it-IT" sz="900" i="1" dirty="0">
                <a:solidFill>
                  <a:srgbClr val="1F4E79"/>
                </a:solidFill>
                <a:latin typeface="Calibri" panose="020F0502020204030204" pitchFamily="34" charset="0"/>
              </a:rPr>
            </a:br>
            <a:r>
              <a:rPr lang="it-IT" altLang="it-IT" sz="900" i="1" dirty="0">
                <a:solidFill>
                  <a:srgbClr val="FF0000"/>
                </a:solidFill>
                <a:latin typeface="Calibri" panose="020F0502020204030204" pitchFamily="34" charset="0"/>
              </a:rPr>
              <a:t>In rosso è riportata la previsione relativa al semestre successivo.</a:t>
            </a:r>
          </a:p>
        </p:txBody>
      </p:sp>
      <p:sp>
        <p:nvSpPr>
          <p:cNvPr id="29" name="Text Box 49">
            <a:extLst>
              <a:ext uri="{FF2B5EF4-FFF2-40B4-BE49-F238E27FC236}">
                <a16:creationId xmlns:a16="http://schemas.microsoft.com/office/drawing/2014/main" xmlns="" id="{CEC69174-5176-455C-8FE1-33F21E08B368}"/>
              </a:ext>
            </a:extLst>
          </p:cNvPr>
          <p:cNvSpPr txBox="1">
            <a:spLocks noChangeArrowheads="1"/>
          </p:cNvSpPr>
          <p:nvPr/>
        </p:nvSpPr>
        <p:spPr bwMode="auto">
          <a:xfrm>
            <a:off x="4302125" y="5135070"/>
            <a:ext cx="444633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buFontTx/>
              <a:buNone/>
            </a:pPr>
            <a:r>
              <a:rPr lang="it-IT" altLang="it-IT" sz="900" dirty="0">
                <a:solidFill>
                  <a:srgbClr val="1F497D"/>
                </a:solidFill>
                <a:latin typeface="Calibri" panose="020F0502020204030204" pitchFamily="34" charset="0"/>
              </a:rPr>
              <a:t>In blu le imprese italiane</a:t>
            </a:r>
            <a:r>
              <a:rPr lang="it-IT" altLang="it-IT" sz="900" dirty="0">
                <a:latin typeface="Calibri" panose="020F0502020204030204" pitchFamily="34" charset="0"/>
              </a:rPr>
              <a:t>; </a:t>
            </a:r>
            <a:r>
              <a:rPr lang="it-IT" altLang="it-IT" sz="900" dirty="0">
                <a:solidFill>
                  <a:srgbClr val="FF6600"/>
                </a:solidFill>
                <a:latin typeface="Calibri" panose="020F0502020204030204" pitchFamily="34" charset="0"/>
              </a:rPr>
              <a:t>in arancione le imprese del commercio al dettaglio alimentare.</a:t>
            </a:r>
          </a:p>
        </p:txBody>
      </p:sp>
      <p:pic>
        <p:nvPicPr>
          <p:cNvPr id="30" name="Picture 4" descr="https://image.freepik.com/icone-gratis/insegnante-che-punta-una-scheda-con-un-bastone_318-61893.png">
            <a:extLst>
              <a:ext uri="{FF2B5EF4-FFF2-40B4-BE49-F238E27FC236}">
                <a16:creationId xmlns:a16="http://schemas.microsoft.com/office/drawing/2014/main" xmlns="" id="{3FC15642-4819-4992-9BC1-C181A75D15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493" y="5489589"/>
            <a:ext cx="548569" cy="548569"/>
          </a:xfrm>
          <a:prstGeom prst="rect">
            <a:avLst/>
          </a:prstGeom>
          <a:noFill/>
          <a:extLst>
            <a:ext uri="{909E8E84-426E-40DD-AFC4-6F175D3DCCD1}">
              <a14:hiddenFill xmlns:a14="http://schemas.microsoft.com/office/drawing/2010/main">
                <a:solidFill>
                  <a:srgbClr val="FFFFFF"/>
                </a:solidFill>
              </a14:hiddenFill>
            </a:ext>
          </a:extLst>
        </p:spPr>
      </p:pic>
      <p:sp>
        <p:nvSpPr>
          <p:cNvPr id="31" name="Segnaposto contenuto 2">
            <a:extLst>
              <a:ext uri="{FF2B5EF4-FFF2-40B4-BE49-F238E27FC236}">
                <a16:creationId xmlns:a16="http://schemas.microsoft.com/office/drawing/2014/main" xmlns="" id="{C6E6D653-3945-4D9C-B24D-DAA255170265}"/>
              </a:ext>
            </a:extLst>
          </p:cNvPr>
          <p:cNvSpPr txBox="1">
            <a:spLocks/>
          </p:cNvSpPr>
          <p:nvPr/>
        </p:nvSpPr>
        <p:spPr bwMode="auto">
          <a:xfrm>
            <a:off x="5011422" y="5548430"/>
            <a:ext cx="36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100" i="1" kern="0" dirty="0">
                <a:latin typeface="Calibri" panose="020F0502020204030204" pitchFamily="34" charset="0"/>
              </a:rPr>
              <a:t>L’area di espansione è convenzionalmente fissata al di sopra del valore soglia 50 dell’indicatore congiunturale.</a:t>
            </a:r>
            <a:endParaRPr lang="it-IT" sz="1050" i="1" kern="0" dirty="0">
              <a:latin typeface="Calibri" panose="020F0502020204030204" pitchFamily="34" charset="0"/>
            </a:endParaRPr>
          </a:p>
        </p:txBody>
      </p:sp>
      <p:pic>
        <p:nvPicPr>
          <p:cNvPr id="32" name="Immagine 31">
            <a:extLst>
              <a:ext uri="{FF2B5EF4-FFF2-40B4-BE49-F238E27FC236}">
                <a16:creationId xmlns:a16="http://schemas.microsoft.com/office/drawing/2014/main" xmlns="" id="{A95062E8-345F-46E2-B296-99662D2F771B}"/>
              </a:ext>
            </a:extLst>
          </p:cNvPr>
          <p:cNvPicPr>
            <a:picLocks noChangeAspect="1"/>
          </p:cNvPicPr>
          <p:nvPr/>
        </p:nvPicPr>
        <p:blipFill>
          <a:blip r:embed="rId5"/>
          <a:stretch>
            <a:fillRect/>
          </a:stretch>
        </p:blipFill>
        <p:spPr>
          <a:xfrm>
            <a:off x="3050379" y="4119794"/>
            <a:ext cx="916061" cy="1134045"/>
          </a:xfrm>
          <a:prstGeom prst="rect">
            <a:avLst/>
          </a:prstGeom>
        </p:spPr>
      </p:pic>
      <p:cxnSp>
        <p:nvCxnSpPr>
          <p:cNvPr id="18" name="Connettore 2 17">
            <a:extLst>
              <a:ext uri="{FF2B5EF4-FFF2-40B4-BE49-F238E27FC236}">
                <a16:creationId xmlns:a16="http://schemas.microsoft.com/office/drawing/2014/main" xmlns="" id="{431ADED4-F669-4778-8722-9D6F99E8C75D}"/>
              </a:ext>
            </a:extLst>
          </p:cNvPr>
          <p:cNvCxnSpPr/>
          <p:nvPr/>
        </p:nvCxnSpPr>
        <p:spPr bwMode="auto">
          <a:xfrm>
            <a:off x="4681290" y="3203985"/>
            <a:ext cx="0" cy="215900"/>
          </a:xfrm>
          <a:prstGeom prst="straightConnector1">
            <a:avLst/>
          </a:prstGeom>
          <a:noFill/>
          <a:ln w="19050" cap="flat" cmpd="sng" algn="ctr">
            <a:solidFill>
              <a:schemeClr val="bg1">
                <a:lumMod val="50000"/>
              </a:schemeClr>
            </a:solidFill>
            <a:prstDash val="solid"/>
            <a:round/>
            <a:headEnd type="none" w="med" len="med"/>
            <a:tailEnd type="arrow"/>
          </a:ln>
          <a:effectLst/>
        </p:spPr>
      </p:cxnSp>
      <p:cxnSp>
        <p:nvCxnSpPr>
          <p:cNvPr id="19" name="Connettore 2 18">
            <a:extLst>
              <a:ext uri="{FF2B5EF4-FFF2-40B4-BE49-F238E27FC236}">
                <a16:creationId xmlns:a16="http://schemas.microsoft.com/office/drawing/2014/main" xmlns="" id="{BAC278B8-502C-4470-BA3B-D29C9EE9CD51}"/>
              </a:ext>
            </a:extLst>
          </p:cNvPr>
          <p:cNvCxnSpPr/>
          <p:nvPr/>
        </p:nvCxnSpPr>
        <p:spPr bwMode="auto">
          <a:xfrm rot="10800000">
            <a:off x="5076056" y="2824120"/>
            <a:ext cx="0" cy="217488"/>
          </a:xfrm>
          <a:prstGeom prst="straightConnector1">
            <a:avLst/>
          </a:prstGeom>
          <a:noFill/>
          <a:ln w="19050" cap="flat" cmpd="sng" algn="ctr">
            <a:solidFill>
              <a:schemeClr val="bg1">
                <a:lumMod val="50000"/>
              </a:schemeClr>
            </a:solidFill>
            <a:prstDash val="solid"/>
            <a:round/>
            <a:headEnd type="none" w="med" len="med"/>
            <a:tailEnd type="arrow"/>
          </a:ln>
          <a:effectLst/>
        </p:spPr>
      </p:cxnSp>
      <p:sp>
        <p:nvSpPr>
          <p:cNvPr id="20" name="CasellaDiTesto 19">
            <a:extLst>
              <a:ext uri="{FF2B5EF4-FFF2-40B4-BE49-F238E27FC236}">
                <a16:creationId xmlns:a16="http://schemas.microsoft.com/office/drawing/2014/main" xmlns="" id="{43D3C17F-3A79-45D9-8BD3-1DCBB57A510E}"/>
              </a:ext>
            </a:extLst>
          </p:cNvPr>
          <p:cNvSpPr txBox="1"/>
          <p:nvPr/>
        </p:nvSpPr>
        <p:spPr>
          <a:xfrm>
            <a:off x="4722565" y="3127785"/>
            <a:ext cx="793807"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contrazione</a:t>
            </a:r>
          </a:p>
        </p:txBody>
      </p:sp>
      <p:sp>
        <p:nvSpPr>
          <p:cNvPr id="22" name="CasellaDiTesto 21">
            <a:extLst>
              <a:ext uri="{FF2B5EF4-FFF2-40B4-BE49-F238E27FC236}">
                <a16:creationId xmlns:a16="http://schemas.microsoft.com/office/drawing/2014/main" xmlns="" id="{39C12936-A5CF-4F98-8D85-16A50C2CD731}"/>
              </a:ext>
            </a:extLst>
          </p:cNvPr>
          <p:cNvSpPr txBox="1"/>
          <p:nvPr/>
        </p:nvSpPr>
        <p:spPr>
          <a:xfrm>
            <a:off x="5083993" y="2866983"/>
            <a:ext cx="763351" cy="246221"/>
          </a:xfrm>
          <a:prstGeom prst="rect">
            <a:avLst/>
          </a:prstGeom>
          <a:noFill/>
        </p:spPr>
        <p:txBody>
          <a:bodyPr wrap="none">
            <a:spAutoFit/>
          </a:bodyPr>
          <a:lstStyle/>
          <a:p>
            <a:pPr>
              <a:defRPr/>
            </a:pPr>
            <a:r>
              <a:rPr lang="it-IT" sz="1000" b="0" i="1" dirty="0">
                <a:solidFill>
                  <a:schemeClr val="bg1">
                    <a:lumMod val="50000"/>
                  </a:schemeClr>
                </a:solidFill>
                <a:latin typeface="Calibri" panose="020F0502020204030204" pitchFamily="34" charset="0"/>
              </a:rPr>
              <a:t>espansione</a:t>
            </a:r>
          </a:p>
        </p:txBody>
      </p:sp>
      <p:cxnSp>
        <p:nvCxnSpPr>
          <p:cNvPr id="24" name="Connettore 1 36">
            <a:extLst>
              <a:ext uri="{FF2B5EF4-FFF2-40B4-BE49-F238E27FC236}">
                <a16:creationId xmlns:a16="http://schemas.microsoft.com/office/drawing/2014/main" xmlns="" id="{98B7C2EE-D82F-461D-8D34-73EC10D9294F}"/>
              </a:ext>
            </a:extLst>
          </p:cNvPr>
          <p:cNvCxnSpPr/>
          <p:nvPr/>
        </p:nvCxnSpPr>
        <p:spPr bwMode="auto">
          <a:xfrm flipV="1">
            <a:off x="7068799" y="2541051"/>
            <a:ext cx="0" cy="219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25" name="CasellaDiTesto 10">
            <a:extLst>
              <a:ext uri="{FF2B5EF4-FFF2-40B4-BE49-F238E27FC236}">
                <a16:creationId xmlns:a16="http://schemas.microsoft.com/office/drawing/2014/main" xmlns="" id="{5901B48D-95E8-49E0-8C8E-4DE3B3366B4C}"/>
              </a:ext>
            </a:extLst>
          </p:cNvPr>
          <p:cNvSpPr txBox="1">
            <a:spLocks noChangeArrowheads="1"/>
          </p:cNvSpPr>
          <p:nvPr/>
        </p:nvSpPr>
        <p:spPr bwMode="auto">
          <a:xfrm>
            <a:off x="7031827" y="2531759"/>
            <a:ext cx="927100" cy="369332"/>
          </a:xfrm>
          <a:prstGeom prst="rect">
            <a:avLst/>
          </a:prstGeom>
          <a:noFill/>
          <a:ln w="9525">
            <a:noFill/>
            <a:miter lim="800000"/>
            <a:headEnd/>
            <a:tailEnd/>
          </a:ln>
        </p:spPr>
        <p:txBody>
          <a:bodyPr>
            <a:spAutoFit/>
          </a:bodyPr>
          <a:lstStyle/>
          <a:p>
            <a:r>
              <a:rPr lang="it-IT" altLang="it-IT" sz="900" b="0" i="1" dirty="0">
                <a:solidFill>
                  <a:srgbClr val="C00000"/>
                </a:solidFill>
                <a:latin typeface="Calibri" panose="020F0502020204030204" pitchFamily="34" charset="0"/>
              </a:rPr>
              <a:t>Previsione </a:t>
            </a:r>
            <a:br>
              <a:rPr lang="it-IT" altLang="it-IT" sz="900" b="0" i="1" dirty="0">
                <a:solidFill>
                  <a:srgbClr val="C00000"/>
                </a:solidFill>
                <a:latin typeface="Calibri" panose="020F0502020204030204" pitchFamily="34" charset="0"/>
              </a:rPr>
            </a:br>
            <a:r>
              <a:rPr lang="it-IT" altLang="it-IT" sz="900" b="0" i="1" dirty="0">
                <a:solidFill>
                  <a:srgbClr val="C00000"/>
                </a:solidFill>
                <a:latin typeface="Calibri" panose="020F0502020204030204" pitchFamily="34" charset="0"/>
              </a:rPr>
              <a:t>II </a:t>
            </a:r>
            <a:r>
              <a:rPr lang="it-IT" altLang="it-IT" sz="900" b="0" i="1" dirty="0" err="1">
                <a:solidFill>
                  <a:srgbClr val="C00000"/>
                </a:solidFill>
                <a:latin typeface="Calibri" panose="020F0502020204030204" pitchFamily="34" charset="0"/>
              </a:rPr>
              <a:t>sem</a:t>
            </a:r>
            <a:r>
              <a:rPr lang="it-IT" altLang="it-IT" sz="900" b="0" i="1" dirty="0">
                <a:solidFill>
                  <a:srgbClr val="C00000"/>
                </a:solidFill>
                <a:latin typeface="Calibri" panose="020F0502020204030204" pitchFamily="34" charset="0"/>
              </a:rPr>
              <a:t> 2017</a:t>
            </a:r>
          </a:p>
        </p:txBody>
      </p:sp>
      <p:sp>
        <p:nvSpPr>
          <p:cNvPr id="26" name="CasellaDiTesto 20">
            <a:extLst>
              <a:ext uri="{FF2B5EF4-FFF2-40B4-BE49-F238E27FC236}">
                <a16:creationId xmlns:a16="http://schemas.microsoft.com/office/drawing/2014/main" xmlns="" id="{DEB235E5-65F8-4283-B527-CE2B1547A30B}"/>
              </a:ext>
            </a:extLst>
          </p:cNvPr>
          <p:cNvSpPr txBox="1">
            <a:spLocks noChangeArrowheads="1"/>
          </p:cNvSpPr>
          <p:nvPr/>
        </p:nvSpPr>
        <p:spPr bwMode="auto">
          <a:xfrm>
            <a:off x="5908348" y="2531759"/>
            <a:ext cx="1190625" cy="369332"/>
          </a:xfrm>
          <a:prstGeom prst="rect">
            <a:avLst/>
          </a:prstGeom>
          <a:noFill/>
          <a:ln w="9525">
            <a:noFill/>
            <a:miter lim="800000"/>
            <a:headEnd/>
            <a:tailEnd/>
          </a:ln>
        </p:spPr>
        <p:txBody>
          <a:bodyPr>
            <a:spAutoFit/>
          </a:bodyPr>
          <a:lstStyle/>
          <a:p>
            <a:pPr algn="r"/>
            <a:r>
              <a:rPr lang="it-IT" altLang="it-IT" sz="900" b="0" i="1" dirty="0">
                <a:latin typeface="Calibri" panose="020F0502020204030204" pitchFamily="34" charset="0"/>
              </a:rPr>
              <a:t>Aggiornamento </a:t>
            </a:r>
            <a:br>
              <a:rPr lang="it-IT" altLang="it-IT" sz="900" b="0" i="1" dirty="0">
                <a:latin typeface="Calibri" panose="020F0502020204030204" pitchFamily="34" charset="0"/>
              </a:rPr>
            </a:br>
            <a:r>
              <a:rPr lang="it-IT" altLang="it-IT" sz="900" b="0" i="1" dirty="0">
                <a:latin typeface="Calibri" panose="020F0502020204030204" pitchFamily="34" charset="0"/>
              </a:rPr>
              <a:t>I </a:t>
            </a:r>
            <a:r>
              <a:rPr lang="it-IT" altLang="it-IT" sz="900" b="0" i="1" dirty="0" err="1">
                <a:latin typeface="Calibri" panose="020F0502020204030204" pitchFamily="34" charset="0"/>
              </a:rPr>
              <a:t>sem</a:t>
            </a:r>
            <a:r>
              <a:rPr lang="it-IT" altLang="it-IT" sz="900" b="0" i="1" dirty="0">
                <a:latin typeface="Calibri" panose="020F0502020204030204" pitchFamily="34" charset="0"/>
              </a:rPr>
              <a:t> 2017</a:t>
            </a:r>
          </a:p>
        </p:txBody>
      </p:sp>
    </p:spTree>
    <p:extLst>
      <p:ext uri="{BB962C8B-B14F-4D97-AF65-F5344CB8AC3E}">
        <p14:creationId xmlns:p14="http://schemas.microsoft.com/office/powerpoint/2010/main" val="4240657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mMO.HZ5Mj0q16LTstkPT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92su7Pkx0uC1sB7wmJa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92su7Pkx0uC1sB7wmJa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MO.HZ5Mj0q16LTstkPTdA"/>
</p:tagLst>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R01</Template>
  <TotalTime>38486</TotalTime>
  <Words>7703</Words>
  <Application>Microsoft Office PowerPoint</Application>
  <PresentationFormat>Presentazione su schermo (4:3)</PresentationFormat>
  <Paragraphs>831</Paragraphs>
  <Slides>64</Slides>
  <Notes>18</Notes>
  <HiddenSlides>0</HiddenSlides>
  <MMClips>0</MMClips>
  <ScaleCrop>false</ScaleCrop>
  <HeadingPairs>
    <vt:vector size="4" baseType="variant">
      <vt:variant>
        <vt:lpstr>Tema</vt:lpstr>
      </vt:variant>
      <vt:variant>
        <vt:i4>1</vt:i4>
      </vt:variant>
      <vt:variant>
        <vt:lpstr>Titoli diapositive</vt:lpstr>
      </vt:variant>
      <vt:variant>
        <vt:i4>64</vt:i4>
      </vt:variant>
    </vt:vector>
  </HeadingPairs>
  <TitlesOfParts>
    <vt:vector size="65" baseType="lpstr">
      <vt:lpstr>R01</vt:lpstr>
      <vt:lpstr>Presentazione standard di PowerPoint</vt:lpstr>
      <vt:lpstr>Presentazione standard di PowerPoint</vt:lpstr>
      <vt:lpstr>premessa | il perimetro dell’analisi</vt:lpstr>
      <vt:lpstr>Presentazione standard di PowerPoint</vt:lpstr>
      <vt:lpstr>Presentazione standard di PowerPoint</vt:lpstr>
      <vt:lpstr>Presentazione standard di PowerPoint</vt:lpstr>
      <vt:lpstr>Presentazione standard di PowerPoint</vt:lpstr>
      <vt:lpstr>fiducia ECONOMIA ITALIANA | l’andamento dell’economia italiana…  (analisi per settore) </vt:lpstr>
      <vt:lpstr>Presentazione standard di PowerPoint</vt:lpstr>
      <vt:lpstr>fiducia ANDAMENTO IMPRESA | l’andamento della propria impresa... (analisi per settore)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andamento dell’OCCUPAZIONE | la percezione del livello occupazionale... (analisi per settore)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andamento dei PREZZI | la percezione dei prezzi praticati dai fornitori... (analisi per settore) </vt:lpstr>
      <vt:lpstr>Presentazione standard di PowerPoint</vt:lpstr>
      <vt:lpstr>Presentazione standard di PowerPoint</vt:lpstr>
      <vt:lpstr>Presentazione standard di PowerPoint</vt:lpstr>
      <vt:lpstr>Presentazione standard di PowerPoint</vt:lpstr>
      <vt:lpstr>andamento del FABBISOGNO FINANZIARIO | la situazione della liquidità… (analisi per settore)  </vt:lpstr>
      <vt:lpstr>Presentazione standard di PowerPoint</vt:lpstr>
      <vt:lpstr>Presentazione standard di PowerPoint</vt:lpstr>
      <vt:lpstr>Presentazione standard di PowerPoint</vt:lpstr>
      <vt:lpstr>Presentazione standard di PowerPoint</vt:lpstr>
      <vt:lpstr>osservatorio sul CREDITO | il costo del finanziamento…  (analisi per settore)  </vt:lpstr>
      <vt:lpstr>Presentazione standard di PowerPoint</vt:lpstr>
      <vt:lpstr>osservatorio sul CREDITO | il costo dell’istruttoria…  (analisi per settore)  </vt:lpstr>
      <vt:lpstr>Presentazione standard di PowerPoint</vt:lpstr>
      <vt:lpstr>osservatorio sul CREDITO | la durata temporale del credito…  (analisi per settore)  </vt:lpstr>
      <vt:lpstr>Presentazione standard di PowerPoint</vt:lpstr>
      <vt:lpstr>osservatorio sul CREDITO | le garanzie richieste…  (analisi per settore)  </vt:lpstr>
      <vt:lpstr>Presentazione standard di PowerPoint</vt:lpstr>
      <vt:lpstr>osservatorio sul CREDITO | costo dei servizi bancari…  (analisi per settore)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Fida</dc:creator>
  <cp:keywords>.</cp:keywords>
  <dc:description>.</dc:description>
  <cp:lastModifiedBy>damilano</cp:lastModifiedBy>
  <cp:revision>3385</cp:revision>
  <cp:lastPrinted>2017-07-10T14:18:27Z</cp:lastPrinted>
  <dcterms:created xsi:type="dcterms:W3CDTF">2009-02-16T05:35:06Z</dcterms:created>
  <dcterms:modified xsi:type="dcterms:W3CDTF">2017-07-27T14:52:09Z</dcterms:modified>
  <cp:category>.</cp:category>
</cp:coreProperties>
</file>