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9" r:id="rId3"/>
    <p:sldId id="260" r:id="rId4"/>
    <p:sldId id="25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9" r:id="rId20"/>
    <p:sldId id="285" r:id="rId21"/>
    <p:sldId id="286" r:id="rId22"/>
    <p:sldId id="288" r:id="rId23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5">
          <p15:clr>
            <a:srgbClr val="A4A3A4"/>
          </p15:clr>
        </p15:guide>
        <p15:guide id="2" pos="3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64" y="92"/>
      </p:cViewPr>
      <p:guideLst>
        <p:guide orient="horz" pos="815"/>
        <p:guide pos="3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204C-18BE-8340-855A-C663534480A5}" type="datetimeFigureOut">
              <a:rPr lang="it-IT" smtClean="0"/>
              <a:t>28/07/2020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F304-DA02-2947-8915-344D1FA6F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0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6656-B70E-BA4F-A477-82279F14EE72}" type="datetimeFigureOut">
              <a:rPr lang="it-IT" smtClean="0"/>
              <a:t>28/07/2020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7287B-4F65-EC43-B457-FA26FB2E6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27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7287B-4F65-EC43-B457-FA26FB2E62F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29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911-7403-5049-9CC3-17446DF7B774}" type="datetime1">
              <a:rPr lang="it-IT" smtClean="0"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8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FD3-AD4D-AD49-A0FB-4C140CCC4E04}" type="datetime1">
              <a:rPr lang="it-IT" smtClean="0"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3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9B16-102B-B448-B1B0-7CF5AADA2684}" type="datetime1">
              <a:rPr lang="it-IT" smtClean="0"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00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E56D-D90C-8541-9FE5-DFFF9111A5A0}" type="datetime1">
              <a:rPr lang="it-IT" smtClean="0"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71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20D-4E3E-E14D-85BB-1D6FEC7F6EE4}" type="datetime1">
              <a:rPr lang="it-IT" smtClean="0"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98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C550-8D14-2749-85A8-6668A1E1B0EA}" type="datetime1">
              <a:rPr lang="it-IT" smtClean="0"/>
              <a:t>28/07/2020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44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01AC-58A2-0C4E-A13F-56394C6C6E7B}" type="datetime1">
              <a:rPr lang="it-IT" smtClean="0"/>
              <a:t>28/07/2020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5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1FEC-C41C-A746-A0B6-E1A3DBBCA3F5}" type="datetime1">
              <a:rPr lang="it-IT" smtClean="0"/>
              <a:t>28/07/2020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59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8C28-EF98-AC43-87D4-DC7604480CBB}" type="datetime1">
              <a:rPr lang="it-IT" smtClean="0"/>
              <a:t>28/07/2020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72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255D-9F5E-B34D-BF88-93026BAC634D}" type="datetime1">
              <a:rPr lang="it-IT" smtClean="0"/>
              <a:t>28/07/2020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4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A933-FF32-7741-9D68-A0A3AD7A8242}" type="datetime1">
              <a:rPr lang="it-IT" smtClean="0"/>
              <a:t>28/07/2020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97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1820-35A1-4D4F-A30F-2E1BFE26FDE6}" type="datetime1">
              <a:rPr lang="it-IT" smtClean="0"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946E-31C2-6B41-B9D8-0BC29E8EC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0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"/>
            <a:ext cx="9144000" cy="514285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37242"/>
            <a:ext cx="7772400" cy="1102519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Roboto"/>
                <a:cs typeface="Roboto"/>
              </a:rPr>
              <a:t>COSA EMERGE DAL SONDAGGIO </a:t>
            </a:r>
            <a:br>
              <a:rPr lang="it-IT" sz="3200" b="1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it-IT" sz="3200" b="1" dirty="0">
                <a:solidFill>
                  <a:schemeClr val="bg1"/>
                </a:solidFill>
                <a:latin typeface="Roboto"/>
                <a:cs typeface="Roboto"/>
              </a:rPr>
              <a:t>SULLE IMPRESE</a:t>
            </a:r>
            <a:endParaRPr lang="it-IT" sz="3200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521010" y="2264179"/>
            <a:ext cx="4528072" cy="1102519"/>
            <a:chOff x="2521010" y="2264180"/>
            <a:chExt cx="4528072" cy="1102520"/>
          </a:xfrm>
        </p:grpSpPr>
        <p:sp>
          <p:nvSpPr>
            <p:cNvPr id="6" name="Titolo 1"/>
            <p:cNvSpPr txBox="1">
              <a:spLocks/>
            </p:cNvSpPr>
            <p:nvPr/>
          </p:nvSpPr>
          <p:spPr>
            <a:xfrm>
              <a:off x="2521010" y="2264180"/>
              <a:ext cx="1875296" cy="11025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1800" b="1" dirty="0">
                  <a:latin typeface="Roboto"/>
                  <a:cs typeface="Roboto"/>
                </a:rPr>
                <a:t>Andrea Granelli</a:t>
              </a:r>
            </a:p>
            <a:p>
              <a:r>
                <a:rPr lang="it-IT" sz="1800" dirty="0">
                  <a:latin typeface="Roboto Light"/>
                  <a:cs typeface="Roboto Light"/>
                </a:rPr>
                <a:t>28 luglio 2020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3420" y="2574216"/>
              <a:ext cx="2355662" cy="4824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4664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10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0760" y="1143038"/>
            <a:ext cx="39751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Aft>
                <a:spcPts val="600"/>
              </a:spcAft>
              <a:defRPr/>
            </a:pPr>
            <a:r>
              <a:rPr lang="it-IT" sz="3200" b="1" kern="50" dirty="0">
                <a:latin typeface="Roboto" charset="0"/>
                <a:ea typeface="Roboto" charset="0"/>
                <a:cs typeface="Roboto" charset="0"/>
              </a:rPr>
              <a:t>Che cosa ha</a:t>
            </a:r>
          </a:p>
          <a:p>
            <a:pPr lvl="0" fontAlgn="auto">
              <a:spcAft>
                <a:spcPts val="600"/>
              </a:spcAft>
              <a:defRPr/>
            </a:pPr>
            <a:r>
              <a:rPr lang="it-IT" sz="3200" b="1" kern="50" dirty="0">
                <a:latin typeface="Roboto" charset="0"/>
                <a:ea typeface="Roboto" charset="0"/>
                <a:cs typeface="Roboto" charset="0"/>
              </a:rPr>
              <a:t>e </a:t>
            </a:r>
            <a:r>
              <a:rPr lang="it-IT" sz="3200" b="1" kern="50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NON HA</a:t>
            </a:r>
            <a:r>
              <a:rPr lang="it-IT" sz="3200" b="1" kern="50" dirty="0"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 lvl="0" fontAlgn="auto">
              <a:spcAft>
                <a:spcPts val="600"/>
              </a:spcAft>
              <a:defRPr/>
            </a:pPr>
            <a:r>
              <a:rPr lang="it-IT" sz="3200" b="1" kern="50" dirty="0">
                <a:latin typeface="Roboto" charset="0"/>
                <a:ea typeface="Roboto" charset="0"/>
                <a:cs typeface="Roboto" charset="0"/>
              </a:rPr>
              <a:t>funzionato nell’aiutare </a:t>
            </a:r>
          </a:p>
          <a:p>
            <a:pPr lvl="0" fontAlgn="auto">
              <a:spcAft>
                <a:spcPts val="600"/>
              </a:spcAft>
              <a:defRPr/>
            </a:pPr>
            <a:r>
              <a:rPr lang="it-IT" sz="3200" b="1" kern="50" dirty="0">
                <a:latin typeface="Roboto" charset="0"/>
                <a:ea typeface="Roboto" charset="0"/>
                <a:cs typeface="Roboto" charset="0"/>
              </a:rPr>
              <a:t>le imprese </a:t>
            </a:r>
          </a:p>
          <a:p>
            <a:pPr lvl="0" fontAlgn="auto">
              <a:spcAft>
                <a:spcPts val="600"/>
              </a:spcAft>
              <a:defRPr/>
            </a:pPr>
            <a:r>
              <a:rPr lang="it-IT" sz="3200" b="1" kern="50" dirty="0">
                <a:latin typeface="Roboto" charset="0"/>
                <a:ea typeface="Roboto" charset="0"/>
                <a:cs typeface="Roboto" charset="0"/>
              </a:rPr>
              <a:t>con il  digitale </a:t>
            </a:r>
          </a:p>
        </p:txBody>
      </p:sp>
      <p:pic>
        <p:nvPicPr>
          <p:cNvPr id="14" name="Immagine 13" descr="punto interrogativo small aran.png">
            <a:extLst>
              <a:ext uri="{FF2B5EF4-FFF2-40B4-BE49-F238E27FC236}">
                <a16:creationId xmlns:a16="http://schemas.microsoft.com/office/drawing/2014/main" id="{6C2FE808-6443-45E2-A18C-59C354384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071"/>
                    </a14:imgEffect>
                    <a14:imgEffect>
                      <a14:saturation sat="400000"/>
                    </a14:imgEffect>
                    <a14:imgEffect>
                      <a14:brightnessContrast bright="-8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5793" y="867693"/>
            <a:ext cx="2815470" cy="3660113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410249E5-7451-4C3B-9986-AEDE101E9B7B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3C656BF-83ED-4742-BBBA-74F76E5FDD31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3" name="Picture 2" descr="D:\Downloads\logo_trasp.png">
              <a:extLst>
                <a:ext uri="{FF2B5EF4-FFF2-40B4-BE49-F238E27FC236}">
                  <a16:creationId xmlns:a16="http://schemas.microsoft.com/office/drawing/2014/main" id="{73C9938F-A3EF-49C0-B6E5-882E505D3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838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11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C349A2-BDBD-4CE9-B450-177A4666C270}"/>
              </a:ext>
            </a:extLst>
          </p:cNvPr>
          <p:cNvSpPr txBox="1"/>
          <p:nvPr/>
        </p:nvSpPr>
        <p:spPr>
          <a:xfrm>
            <a:off x="339520" y="1596958"/>
            <a:ext cx="468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Aft>
                <a:spcPts val="600"/>
              </a:spcAft>
              <a:defRPr/>
            </a:pPr>
            <a:r>
              <a:rPr lang="it-IT" sz="3200" b="1" kern="50" dirty="0">
                <a:latin typeface="Roboto" charset="0"/>
                <a:ea typeface="Roboto" charset="0"/>
                <a:cs typeface="Roboto" charset="0"/>
              </a:rPr>
              <a:t>Commentiamo i primi risultati della ricerca</a:t>
            </a:r>
          </a:p>
        </p:txBody>
      </p:sp>
      <p:pic>
        <p:nvPicPr>
          <p:cNvPr id="10" name="Picture 2" descr="Discussion - Free people icons">
            <a:extLst>
              <a:ext uri="{FF2B5EF4-FFF2-40B4-BE49-F238E27FC236}">
                <a16:creationId xmlns:a16="http://schemas.microsoft.com/office/drawing/2014/main" id="{1C1EBA9D-AE75-49C6-B972-C68139B0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68" y="1193865"/>
            <a:ext cx="3253111" cy="32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98499235-0C52-4B71-9DC3-F4F330008F29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0CE879E9-FE0F-459B-BFAC-286F67B05B1E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4" name="Picture 2" descr="D:\Downloads\logo_trasp.png">
              <a:extLst>
                <a:ext uri="{FF2B5EF4-FFF2-40B4-BE49-F238E27FC236}">
                  <a16:creationId xmlns:a16="http://schemas.microsoft.com/office/drawing/2014/main" id="{6C850CA6-5B62-4B0B-94D5-574CF2101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9370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5" y="1073344"/>
            <a:ext cx="8128246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Finalità del sondaggio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12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CB08154-59FA-486A-B28C-BF63E8E27B57}"/>
              </a:ext>
            </a:extLst>
          </p:cNvPr>
          <p:cNvSpPr/>
          <p:nvPr/>
        </p:nvSpPr>
        <p:spPr>
          <a:xfrm>
            <a:off x="324268" y="1720275"/>
            <a:ext cx="83625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it-IT" sz="1600" b="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Vuole essere un </a:t>
            </a:r>
            <a:r>
              <a:rPr lang="it-IT" sz="1600" b="1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modo diverso per ascoltare e dialogare con  le imprese </a:t>
            </a:r>
            <a:r>
              <a:rPr lang="it-IT" sz="1600" b="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domande più aperte e focus più sugli insuccessi e le loro cause che non sull’identificazione delle «buone pratiche»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t-IT" sz="1600" b="0" dirty="0">
              <a:solidFill>
                <a:prstClr val="black"/>
              </a:solidFill>
              <a:latin typeface="Roboto" charset="0"/>
              <a:ea typeface="Roboto" charset="0"/>
              <a:cs typeface="Roboto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1600" b="1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Non vuole essere un fatto episodico </a:t>
            </a:r>
            <a:r>
              <a:rPr lang="it-IT" sz="1600" b="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– una tantum – ma un dialogo continuativo anche per monitorare puntualmente l’impatto delle azioni lanciate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t-IT" sz="1600" b="0" dirty="0">
              <a:solidFill>
                <a:prstClr val="black"/>
              </a:solidFill>
              <a:latin typeface="Roboto" charset="0"/>
              <a:ea typeface="Roboto" charset="0"/>
              <a:cs typeface="Roboto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1600" b="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Vuole contribuire a </a:t>
            </a:r>
            <a:r>
              <a:rPr lang="it-IT" sz="1600" b="1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mettere le basi per un nuovo «patto sul digitale» </a:t>
            </a:r>
            <a:r>
              <a:rPr lang="it-IT" sz="1600" b="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fra gli associati EDI e </a:t>
            </a:r>
            <a:r>
              <a:rPr lang="it-IT" sz="1600" b="0" dirty="0" err="1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ConfCommercio</a:t>
            </a:r>
            <a:r>
              <a:rPr lang="it-IT" sz="1600" b="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 (insieme ai suoi partner), anche a valle del </a:t>
            </a:r>
            <a:r>
              <a:rPr lang="it-IT" sz="1600" b="0" dirty="0" err="1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CoVid</a:t>
            </a:r>
            <a:r>
              <a:rPr lang="it-IT" sz="1600" b="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 e in prospettiva alle misure straordinarie che il Governo Italiano lancerà nei prossimi mesi.</a:t>
            </a:r>
          </a:p>
          <a:p>
            <a:pPr>
              <a:defRPr/>
            </a:pPr>
            <a:endParaRPr lang="it-IT" sz="1600" dirty="0">
              <a:solidFill>
                <a:prstClr val="black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defRPr/>
            </a:pPr>
            <a:endParaRPr lang="it-IT" sz="1600" dirty="0">
              <a:solidFill>
                <a:prstClr val="black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C02CC95-A47C-43BA-BEF9-E5BE2C09C646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73EAE4B-E6FD-4BFB-AACB-37C95E2CC788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3" name="Picture 2" descr="D:\Downloads\logo_trasp.png">
              <a:extLst>
                <a:ext uri="{FF2B5EF4-FFF2-40B4-BE49-F238E27FC236}">
                  <a16:creationId xmlns:a16="http://schemas.microsoft.com/office/drawing/2014/main" id="{A2C9E6AB-5653-4350-8E09-CD912CDCC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8415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07017" y="853915"/>
            <a:ext cx="8128246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Il sondaggio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13</a:t>
            </a:fld>
            <a:endParaRPr lang="it-IT" dirty="0">
              <a:latin typeface="Roboto"/>
              <a:cs typeface="Roboto"/>
            </a:endParaRPr>
          </a:p>
        </p:txBody>
      </p:sp>
      <p:pic>
        <p:nvPicPr>
          <p:cNvPr id="9" name="Immagine 8" descr="Immagine che contiene volante&#10;&#10;Descrizione generata automaticamente">
            <a:extLst>
              <a:ext uri="{FF2B5EF4-FFF2-40B4-BE49-F238E27FC236}">
                <a16:creationId xmlns:a16="http://schemas.microsoft.com/office/drawing/2014/main" id="{BBCCF313-7AEE-4F69-87D5-1999C629C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78" y="652289"/>
            <a:ext cx="2906722" cy="1199860"/>
          </a:xfrm>
          <a:prstGeom prst="rect">
            <a:avLst/>
          </a:prstGeom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EF0FB78-C63D-45D5-AE96-FD729A13A256}"/>
              </a:ext>
            </a:extLst>
          </p:cNvPr>
          <p:cNvSpPr/>
          <p:nvPr/>
        </p:nvSpPr>
        <p:spPr>
          <a:xfrm>
            <a:off x="6289503" y="1113720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oltre 200 imprese</a:t>
            </a:r>
            <a:endParaRPr lang="it-IT" b="1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9C16530-CC32-4BF7-99B2-BDF06F192C7F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4329" r="2101" b="12951"/>
          <a:stretch/>
        </p:blipFill>
        <p:spPr bwMode="auto">
          <a:xfrm>
            <a:off x="307017" y="1636695"/>
            <a:ext cx="5645728" cy="30201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378563" y="4582597"/>
            <a:ext cx="3724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prstClr val="black"/>
                </a:solidFill>
              </a:rPr>
              <a:t>Per il </a:t>
            </a:r>
            <a:r>
              <a:rPr lang="it-IT" b="1" dirty="0">
                <a:solidFill>
                  <a:prstClr val="black"/>
                </a:solidFill>
              </a:rPr>
              <a:t>90% micro imprese </a:t>
            </a:r>
            <a:r>
              <a:rPr lang="it-IT" dirty="0">
                <a:solidFill>
                  <a:prstClr val="black"/>
                </a:solidFill>
              </a:rPr>
              <a:t>(0-9 addetti)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61ED755-0996-44BA-BFD4-3654A77F2D4D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3E3B54E9-0E5C-4005-88E6-3258F94ADC2E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7" name="Picture 2" descr="D:\Downloads\logo_trasp.png">
              <a:extLst>
                <a:ext uri="{FF2B5EF4-FFF2-40B4-BE49-F238E27FC236}">
                  <a16:creationId xmlns:a16="http://schemas.microsoft.com/office/drawing/2014/main" id="{F85CBE73-0397-481D-ADC7-A4DF59694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206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850" y="883227"/>
            <a:ext cx="8128246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I principali risultati emersi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14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D92FD54-7003-4C9D-92A5-BAA79E55B3FD}"/>
              </a:ext>
            </a:extLst>
          </p:cNvPr>
          <p:cNvSpPr/>
          <p:nvPr/>
        </p:nvSpPr>
        <p:spPr>
          <a:xfrm>
            <a:off x="323850" y="1693408"/>
            <a:ext cx="83629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Impatto del </a:t>
            </a:r>
            <a:r>
              <a:rPr lang="it-IT" sz="1600" b="1" dirty="0" err="1">
                <a:latin typeface="Roboto" charset="0"/>
                <a:ea typeface="Roboto" charset="0"/>
                <a:cs typeface="Roboto" charset="0"/>
              </a:rPr>
              <a:t>CoVid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 rilevantissimo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non solo per i riflessi economici, ma anche per la </a:t>
            </a:r>
            <a:r>
              <a:rPr lang="it-IT" sz="1600" dirty="0">
                <a:latin typeface="Roboto" charset="0"/>
                <a:ea typeface="Roboto" charset="0"/>
                <a:cs typeface="Roboto" charset="0"/>
              </a:rPr>
              <a:t>trasformazione del business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. Circa metà degli intervistati dice che sta cambiando la domanda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Il 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digitale è reputato sempre più utile e necessario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– e il </a:t>
            </a:r>
            <a:r>
              <a:rPr lang="it-IT" sz="1600" b="0" dirty="0" err="1">
                <a:latin typeface="Roboto" charset="0"/>
                <a:ea typeface="Roboto" charset="0"/>
                <a:cs typeface="Roboto" charset="0"/>
              </a:rPr>
              <a:t>CoVid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 ha accelerato questo fatto dandone sia tangibilità che urgenza …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… ma ancora 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troppo spesso il digitale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(e le suo opportunità) vengono assimilate alla presenza sui social e all’eCommerce, anche se molti si sono resi conto che vi sono molte più cose che si possono (e talvolta devono) fare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CE805BE-C1DD-4D5C-8A4A-EA124FCE386E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334C948-4805-43DB-9D4B-8BC4FEBC796D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3" name="Picture 2" descr="D:\Downloads\logo_trasp.png">
              <a:extLst>
                <a:ext uri="{FF2B5EF4-FFF2-40B4-BE49-F238E27FC236}">
                  <a16:creationId xmlns:a16="http://schemas.microsoft.com/office/drawing/2014/main" id="{DA8E87CF-FD37-4F05-B1FE-FD09361EE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7483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5576" y="863032"/>
            <a:ext cx="905644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DOMANDA «Il </a:t>
            </a:r>
            <a:r>
              <a:rPr lang="it-IT" sz="2600" b="1" dirty="0" err="1">
                <a:latin typeface="Roboto"/>
                <a:cs typeface="Roboto"/>
              </a:rPr>
              <a:t>Covid</a:t>
            </a:r>
            <a:r>
              <a:rPr lang="it-IT" sz="2600" b="1" dirty="0">
                <a:latin typeface="Roboto"/>
                <a:cs typeface="Roboto"/>
              </a:rPr>
              <a:t> ha reso il digitale più necessario?»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15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0F0CA0C-4BD7-46BD-A60F-93C37590F921}"/>
              </a:ext>
            </a:extLst>
          </p:cNvPr>
          <p:cNvSpPr/>
          <p:nvPr/>
        </p:nvSpPr>
        <p:spPr>
          <a:xfrm>
            <a:off x="2032885" y="1641753"/>
            <a:ext cx="66539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Mi ha consentito di 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mantenere il contatto con i clienti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durante il distanziamento sociale obbligatorio;</a:t>
            </a:r>
          </a:p>
          <a:p>
            <a:pPr marL="285750" indent="-285750" fontAlgn="auto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Con più tempo a disposizione,  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i consumatori hanno usato di più web e social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Le abitudini all’uso degli strumenti digitali resteranno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anche nel post </a:t>
            </a:r>
            <a:r>
              <a:rPr lang="it-IT" sz="1600" b="0" dirty="0" err="1">
                <a:latin typeface="Roboto" charset="0"/>
                <a:ea typeface="Roboto" charset="0"/>
                <a:cs typeface="Roboto" charset="0"/>
              </a:rPr>
              <a:t>CoVid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 (comodità, sicurezza sanitaria, possibilità di fare più cose contemporaneamente);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Ho 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dovuto digitalizzare alcuni processi a cui non avrei neanche pensato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: ad es. la sostituzione del menù cartaceo con il </a:t>
            </a:r>
            <a:r>
              <a:rPr lang="it-IT" sz="1600" b="0" dirty="0" err="1">
                <a:latin typeface="Roboto" charset="0"/>
                <a:ea typeface="Roboto" charset="0"/>
                <a:cs typeface="Roboto" charset="0"/>
              </a:rPr>
              <a:t>QRcode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, il CRM e la gestione contatti clienti come strumenti operativi, …</a:t>
            </a:r>
          </a:p>
        </p:txBody>
      </p:sp>
      <p:pic>
        <p:nvPicPr>
          <p:cNvPr id="11" name="Immagine 10" descr="Immagine che contiene torta, decorato, frutta, coperto&#10;&#10;Descrizione generata automaticamente">
            <a:extLst>
              <a:ext uri="{FF2B5EF4-FFF2-40B4-BE49-F238E27FC236}">
                <a16:creationId xmlns:a16="http://schemas.microsoft.com/office/drawing/2014/main" id="{2473261D-BE12-4A00-82D9-B675129F9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2" y="2369285"/>
            <a:ext cx="1217882" cy="1223318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578E8C5F-4FA9-494E-84B4-FF7D9537A955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805F20D-36C0-4B81-824A-5111CFC6C4D6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5" name="Picture 2" descr="D:\Downloads\logo_trasp.png">
              <a:extLst>
                <a:ext uri="{FF2B5EF4-FFF2-40B4-BE49-F238E27FC236}">
                  <a16:creationId xmlns:a16="http://schemas.microsoft.com/office/drawing/2014/main" id="{1E4FCAA7-A5BE-4825-8A72-D431213DF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2823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16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D92FD54-7003-4C9D-92A5-BAA79E55B3FD}"/>
              </a:ext>
            </a:extLst>
          </p:cNvPr>
          <p:cNvSpPr/>
          <p:nvPr/>
        </p:nvSpPr>
        <p:spPr>
          <a:xfrm>
            <a:off x="279585" y="1613118"/>
            <a:ext cx="782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Impatto del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CoVid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rilevantissimo </a:t>
            </a:r>
            <a:r>
              <a:rPr lang="it-IT" sz="1600" b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non solo per i riflessi economici, ma anche per la 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trasformazione del business</a:t>
            </a:r>
            <a:r>
              <a:rPr lang="it-IT" sz="1600" b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. Circa metà degli intervistati dice che sta cambiando la domanda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Il 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digitale è reputato sempre più utile e necessario </a:t>
            </a:r>
            <a:r>
              <a:rPr lang="it-IT" sz="1600" b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– e il </a:t>
            </a:r>
            <a:r>
              <a:rPr lang="it-IT" sz="1600" b="0" dirty="0" err="1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CoVid</a:t>
            </a:r>
            <a:r>
              <a:rPr lang="it-IT" sz="1600" b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ha accelerato questo fatto dandone sia tangibilità che urgenza …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… ma ancora 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troppo spesso il digitale</a:t>
            </a:r>
            <a:r>
              <a:rPr lang="it-IT" sz="1600" b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(e le suo opportunità) vengono assimilate alla presenza sui social e all’eCommerce, anche se molti si sono resi conto che vi sono molte più cose che si possono (e talvolta devono) fare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Emerge con forza 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la voglia di fare insieme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– spinta non solo da forme di solidarismo ma anche dalla consapevolezza che l’unione fa la forza</a:t>
            </a:r>
            <a:endParaRPr lang="it-IT" sz="1600" dirty="0"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9239606-EADA-4E5E-82A3-77F1A11C0103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5169B641-B806-4455-B877-DF9F2916C169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1" name="Picture 2" descr="D:\Downloads\logo_trasp.png">
              <a:extLst>
                <a:ext uri="{FF2B5EF4-FFF2-40B4-BE49-F238E27FC236}">
                  <a16:creationId xmlns:a16="http://schemas.microsoft.com/office/drawing/2014/main" id="{D2E682C8-4FD2-4F2E-AEAA-9F0790B37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873A819E-B546-4BE8-BAC2-DB206D99AC04}"/>
              </a:ext>
            </a:extLst>
          </p:cNvPr>
          <p:cNvSpPr/>
          <p:nvPr/>
        </p:nvSpPr>
        <p:spPr>
          <a:xfrm>
            <a:off x="323850" y="883227"/>
            <a:ext cx="8128246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I principali risultati emersi</a:t>
            </a:r>
          </a:p>
        </p:txBody>
      </p:sp>
    </p:spTree>
    <p:extLst>
      <p:ext uri="{BB962C8B-B14F-4D97-AF65-F5344CB8AC3E}">
        <p14:creationId xmlns:p14="http://schemas.microsoft.com/office/powerpoint/2010/main" val="58564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5" y="863125"/>
            <a:ext cx="8128246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DOMANDA «Senti l’esigenza di unirti ad altre imprese per fronteggiare meglio la crisi»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17</a:t>
            </a:fld>
            <a:endParaRPr lang="it-IT" dirty="0">
              <a:latin typeface="Roboto"/>
              <a:cs typeface="Roboto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BC97DC9-BBE0-414C-B0EB-E5CA7BA0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93839" y="1961788"/>
            <a:ext cx="6236674" cy="31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7270EC7-2262-4B16-94A2-C63A2130D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632" y="2266045"/>
            <a:ext cx="3795015" cy="2516371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69648F5A-2948-4326-AB27-D58B9CF71527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1042E099-EF1F-40E8-9FBF-9AC024688809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23" name="Picture 2" descr="D:\Downloads\logo_trasp.png">
              <a:extLst>
                <a:ext uri="{FF2B5EF4-FFF2-40B4-BE49-F238E27FC236}">
                  <a16:creationId xmlns:a16="http://schemas.microsoft.com/office/drawing/2014/main" id="{6A6DF62B-8C06-4884-9361-ADB79FAEA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2A985A2F-0A2B-4420-A370-9E835F1D0A93}"/>
              </a:ext>
            </a:extLst>
          </p:cNvPr>
          <p:cNvGrpSpPr/>
          <p:nvPr/>
        </p:nvGrpSpPr>
        <p:grpSpPr>
          <a:xfrm>
            <a:off x="8125017" y="2305338"/>
            <a:ext cx="903767" cy="1990001"/>
            <a:chOff x="8125017" y="2305338"/>
            <a:chExt cx="903767" cy="1990001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F091CD4-8166-4586-B188-124EA0D1D5B9}"/>
                </a:ext>
              </a:extLst>
            </p:cNvPr>
            <p:cNvSpPr txBox="1"/>
            <p:nvPr/>
          </p:nvSpPr>
          <p:spPr>
            <a:xfrm>
              <a:off x="8125017" y="2305338"/>
              <a:ext cx="903767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15%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2ABEE365-B23B-42DF-A42E-45446F2EB404}"/>
                </a:ext>
              </a:extLst>
            </p:cNvPr>
            <p:cNvSpPr txBox="1"/>
            <p:nvPr/>
          </p:nvSpPr>
          <p:spPr>
            <a:xfrm>
              <a:off x="8125017" y="2859166"/>
              <a:ext cx="713775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31%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C78551E-B3C3-43E1-AA6F-CB15AB71FA86}"/>
                </a:ext>
              </a:extLst>
            </p:cNvPr>
            <p:cNvSpPr txBox="1"/>
            <p:nvPr/>
          </p:nvSpPr>
          <p:spPr>
            <a:xfrm>
              <a:off x="8125017" y="3431282"/>
              <a:ext cx="695499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35,4%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7C62287-7965-4CEA-B72F-335B882780E7}"/>
                </a:ext>
              </a:extLst>
            </p:cNvPr>
            <p:cNvSpPr txBox="1"/>
            <p:nvPr/>
          </p:nvSpPr>
          <p:spPr>
            <a:xfrm>
              <a:off x="8125017" y="4049118"/>
              <a:ext cx="885491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18,6%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728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30781" y="868108"/>
            <a:ext cx="873092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500" b="1" dirty="0">
                <a:latin typeface="Roboto"/>
                <a:cs typeface="Roboto"/>
              </a:rPr>
              <a:t>DOMANDA «Reputi interessante partecipare a un gruppo di imprese che gestisca per tuo conto la dimensione digitale?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18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48923B2-9CA5-4262-BA9B-B2FF22442541}"/>
              </a:ext>
            </a:extLst>
          </p:cNvPr>
          <p:cNvSpPr txBox="1"/>
          <p:nvPr/>
        </p:nvSpPr>
        <p:spPr>
          <a:xfrm>
            <a:off x="1331640" y="2243495"/>
            <a:ext cx="2736305" cy="2523768"/>
          </a:xfrm>
          <a:prstGeom prst="rect">
            <a:avLst/>
          </a:prstGeom>
          <a:noFill/>
          <a:ln w="952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NO</a:t>
            </a:r>
            <a:r>
              <a:rPr lang="it-IT" sz="1600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perché (60%):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Preferenza nella gestione autonoma per comunicare specificità conoscenza della propria identità;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Controllo diretto;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Preferenza nell’affidarsi ad una web agency di fiducia;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charset="0"/>
              <a:ea typeface="Roboto" charset="0"/>
              <a:cs typeface="Roboto" charset="0"/>
              <a:sym typeface="Helvetica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F80BC7C-0786-4330-8148-4F09F264B292}"/>
              </a:ext>
            </a:extLst>
          </p:cNvPr>
          <p:cNvSpPr txBox="1"/>
          <p:nvPr/>
        </p:nvSpPr>
        <p:spPr>
          <a:xfrm>
            <a:off x="5076056" y="2243495"/>
            <a:ext cx="2952328" cy="2354491"/>
          </a:xfrm>
          <a:prstGeom prst="rect">
            <a:avLst/>
          </a:prstGeom>
          <a:noFill/>
          <a:ln w="952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SI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 perché (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40%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Condivisione e confronto sulle soluzioni ottimali;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Abbattimento costi;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Mancanza di tempo e competenze per la gestione diretta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charset="0"/>
              <a:ea typeface="Roboto" charset="0"/>
              <a:cs typeface="Roboto" charset="0"/>
              <a:sym typeface="Helvetica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D94B480-D87A-49B6-BF9C-30104ED961FB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B3B4B8A-ECCE-48EA-809E-E20A1E775F73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5" name="Picture 2" descr="D:\Downloads\logo_trasp.png">
              <a:extLst>
                <a:ext uri="{FF2B5EF4-FFF2-40B4-BE49-F238E27FC236}">
                  <a16:creationId xmlns:a16="http://schemas.microsoft.com/office/drawing/2014/main" id="{67F62A4E-7771-4D76-BD4B-045407606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19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F0714DD-75AF-4959-A35F-1EDF31650572}"/>
              </a:ext>
            </a:extLst>
          </p:cNvPr>
          <p:cNvSpPr/>
          <p:nvPr/>
        </p:nvSpPr>
        <p:spPr>
          <a:xfrm>
            <a:off x="2843808" y="5867256"/>
            <a:ext cx="4028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0" dirty="0">
                <a:solidFill>
                  <a:prstClr val="black"/>
                </a:solidFill>
              </a:rPr>
              <a:t>Per il </a:t>
            </a:r>
            <a:r>
              <a:rPr lang="it-IT" dirty="0">
                <a:solidFill>
                  <a:prstClr val="black"/>
                </a:solidFill>
              </a:rPr>
              <a:t>90% micro imprese</a:t>
            </a:r>
            <a:r>
              <a:rPr lang="it-IT" b="0" dirty="0">
                <a:solidFill>
                  <a:prstClr val="black"/>
                </a:solidFill>
              </a:rPr>
              <a:t> (0-9 addetti)</a:t>
            </a:r>
          </a:p>
        </p:txBody>
      </p:sp>
      <p:pic>
        <p:nvPicPr>
          <p:cNvPr id="4" name="Immagine 3" descr="Immagine che contiene screenshot, tavolo&#10;&#10;Descrizione generata automaticamente">
            <a:extLst>
              <a:ext uri="{FF2B5EF4-FFF2-40B4-BE49-F238E27FC236}">
                <a16:creationId xmlns:a16="http://schemas.microsoft.com/office/drawing/2014/main" id="{5EACE527-F8FF-4251-AF18-41100292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07" y="746528"/>
            <a:ext cx="3149999" cy="4396971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E3DF61AA-407B-423A-BBBB-4FF9DE048294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4C8D5A8B-7D37-48E1-912C-DF9D65DF5955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3" name="Picture 2" descr="D:\Downloads\logo_trasp.png">
              <a:extLst>
                <a:ext uri="{FF2B5EF4-FFF2-40B4-BE49-F238E27FC236}">
                  <a16:creationId xmlns:a16="http://schemas.microsoft.com/office/drawing/2014/main" id="{C0D4B9C4-F84C-437C-B659-15D1C1219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6136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27"/>
            <a:ext cx="9144000" cy="5143500"/>
          </a:xfrm>
          <a:prstGeom prst="rect">
            <a:avLst/>
          </a:prstGeom>
        </p:spPr>
      </p:pic>
      <p:pic>
        <p:nvPicPr>
          <p:cNvPr id="9" name="Immagine 8" descr="Immagine che contiene acqua, esterni, cielo, barca&#10;&#10;Descrizione generata automaticamente">
            <a:extLst>
              <a:ext uri="{FF2B5EF4-FFF2-40B4-BE49-F238E27FC236}">
                <a16:creationId xmlns:a16="http://schemas.microsoft.com/office/drawing/2014/main" id="{A078FA12-E36D-41F2-B796-785CD2AE1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58" y="867693"/>
            <a:ext cx="5605744" cy="352142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00115" y="4434778"/>
            <a:ext cx="6491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Se non si conosce il porto di approdo</a:t>
            </a:r>
            <a:r>
              <a:rPr lang="it-IT" sz="1600" dirty="0">
                <a:latin typeface="Roboto" charset="0"/>
                <a:ea typeface="Roboto" charset="0"/>
                <a:cs typeface="Roboto" charset="0"/>
              </a:rPr>
              <a:t>, nessun vento è favorevole </a:t>
            </a:r>
          </a:p>
          <a:p>
            <a:r>
              <a:rPr lang="it-IT" sz="1600" dirty="0">
                <a:latin typeface="Roboto" charset="0"/>
                <a:ea typeface="Roboto" charset="0"/>
                <a:cs typeface="Roboto" charset="0"/>
              </a:rPr>
              <a:t>(</a:t>
            </a:r>
            <a:r>
              <a:rPr lang="it-IT" sz="1600" dirty="0">
                <a:solidFill>
                  <a:srgbClr val="0000FF"/>
                </a:solidFill>
                <a:latin typeface="Roboto" charset="0"/>
                <a:ea typeface="Roboto" charset="0"/>
                <a:cs typeface="Roboto" charset="0"/>
              </a:rPr>
              <a:t>Lucio </a:t>
            </a:r>
            <a:r>
              <a:rPr lang="it-IT" sz="1600" dirty="0" err="1">
                <a:solidFill>
                  <a:srgbClr val="0000FF"/>
                </a:solidFill>
                <a:latin typeface="Roboto" charset="0"/>
                <a:ea typeface="Roboto" charset="0"/>
                <a:cs typeface="Roboto" charset="0"/>
              </a:rPr>
              <a:t>Anneo</a:t>
            </a:r>
            <a:r>
              <a:rPr lang="it-IT" sz="1600" dirty="0">
                <a:solidFill>
                  <a:srgbClr val="0000FF"/>
                </a:solidFill>
                <a:latin typeface="Roboto" charset="0"/>
                <a:ea typeface="Roboto" charset="0"/>
                <a:cs typeface="Roboto" charset="0"/>
              </a:rPr>
              <a:t> Seneca</a:t>
            </a:r>
            <a:r>
              <a:rPr lang="it-IT" sz="1600" dirty="0">
                <a:latin typeface="Roboto" charset="0"/>
                <a:ea typeface="Roboto" charset="0"/>
                <a:cs typeface="Roboto" charset="0"/>
              </a:rPr>
              <a:t>, </a:t>
            </a:r>
            <a:r>
              <a:rPr lang="it-IT" sz="1600" i="1" dirty="0">
                <a:latin typeface="Roboto" charset="0"/>
                <a:ea typeface="Roboto" charset="0"/>
                <a:cs typeface="Roboto" charset="0"/>
              </a:rPr>
              <a:t>lettere a Lucilio</a:t>
            </a:r>
            <a:r>
              <a:rPr lang="it-IT" sz="1600" dirty="0">
                <a:latin typeface="Roboto" charset="0"/>
                <a:ea typeface="Roboto" charset="0"/>
                <a:cs typeface="Roboto" charset="0"/>
              </a:rPr>
              <a:t>)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8" name="Rettangolo 7"/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2" name="Picture 2" descr="D:\Downloads\logo_tras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62F07FB8-2576-4FB1-B554-8ED3C98B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2</a:t>
            </a:fld>
            <a:endParaRPr lang="it-IT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4" y="767866"/>
            <a:ext cx="8730923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500" b="1" dirty="0">
                <a:latin typeface="Roboto"/>
                <a:cs typeface="Roboto"/>
              </a:rPr>
              <a:t>I principali timori … e cosa non è funzionato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20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F0714DD-75AF-4959-A35F-1EDF31650572}"/>
              </a:ext>
            </a:extLst>
          </p:cNvPr>
          <p:cNvSpPr/>
          <p:nvPr/>
        </p:nvSpPr>
        <p:spPr>
          <a:xfrm>
            <a:off x="2843808" y="5867256"/>
            <a:ext cx="4028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0" dirty="0">
                <a:solidFill>
                  <a:prstClr val="black"/>
                </a:solidFill>
              </a:rPr>
              <a:t>Per il </a:t>
            </a:r>
            <a:r>
              <a:rPr lang="it-IT" dirty="0">
                <a:solidFill>
                  <a:prstClr val="black"/>
                </a:solidFill>
              </a:rPr>
              <a:t>90% micro imprese</a:t>
            </a:r>
            <a:r>
              <a:rPr lang="it-IT" b="0" dirty="0">
                <a:solidFill>
                  <a:prstClr val="black"/>
                </a:solidFill>
              </a:rPr>
              <a:t> (0-9 addetti)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D92FD54-7003-4C9D-92A5-BAA79E55B3FD}"/>
              </a:ext>
            </a:extLst>
          </p:cNvPr>
          <p:cNvSpPr/>
          <p:nvPr/>
        </p:nvSpPr>
        <p:spPr>
          <a:xfrm>
            <a:off x="279584" y="1213487"/>
            <a:ext cx="85535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Un </a:t>
            </a:r>
            <a:r>
              <a:rPr lang="it-IT" sz="1400" b="1" dirty="0">
                <a:latin typeface="Roboto" charset="0"/>
                <a:ea typeface="Roboto" charset="0"/>
                <a:cs typeface="Roboto" charset="0"/>
              </a:rPr>
              <a:t>perdurante «negazionismo digitale» </a:t>
            </a: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legato più al timore di dover gestire una cosa non completamente compresa e di cui non ci si sente all’altezza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Una </a:t>
            </a:r>
            <a:r>
              <a:rPr lang="it-IT" sz="1400" b="1" dirty="0">
                <a:latin typeface="Roboto" charset="0"/>
                <a:ea typeface="Roboto" charset="0"/>
                <a:cs typeface="Roboto" charset="0"/>
              </a:rPr>
              <a:t>superficialità</a:t>
            </a: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 – spesso guidata dalla semplice imitazione o dalle abilità persuasive del fornitore-sotto-casa – nel scegliere le soluzioni da adottare, che si traduce spesso anche in un </a:t>
            </a:r>
            <a:r>
              <a:rPr lang="it-IT" sz="1400" b="0" dirty="0" err="1">
                <a:latin typeface="Roboto" charset="0"/>
                <a:ea typeface="Roboto" charset="0"/>
                <a:cs typeface="Roboto" charset="0"/>
              </a:rPr>
              <a:t>utlizzo</a:t>
            </a: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 episodico e in aggiornamenti (pensiamo alle pagine social) rarefatti nel tempo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La consapevolezza </a:t>
            </a:r>
            <a:r>
              <a:rPr lang="it-IT" sz="1400" b="1" dirty="0">
                <a:latin typeface="Roboto" charset="0"/>
                <a:ea typeface="Roboto" charset="0"/>
                <a:cs typeface="Roboto" charset="0"/>
              </a:rPr>
              <a:t>della mancanza (quasi il 50% dei rispondenti) di competenze specifiche </a:t>
            </a: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– più </a:t>
            </a:r>
            <a:r>
              <a:rPr lang="it-IT" sz="1400" b="1" u="sng" dirty="0">
                <a:latin typeface="Roboto" charset="0"/>
                <a:ea typeface="Roboto" charset="0"/>
                <a:cs typeface="Roboto" charset="0"/>
              </a:rPr>
              <a:t>imprenditoriali</a:t>
            </a: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 che non tecniche – per valutare e usare appieno le dimensioni trasformative del digitale (più del 75% dichiara di volere formazione non solo per i collaboratori ma anche per </a:t>
            </a:r>
            <a:r>
              <a:rPr lang="it-IT" sz="1400" dirty="0">
                <a:latin typeface="Roboto" charset="0"/>
                <a:ea typeface="Roboto" charset="0"/>
                <a:cs typeface="Roboto" charset="0"/>
              </a:rPr>
              <a:t>sé</a:t>
            </a: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In molti casi vi è anche una </a:t>
            </a:r>
            <a:r>
              <a:rPr lang="it-IT" sz="1400" b="1" dirty="0">
                <a:latin typeface="Roboto" charset="0"/>
                <a:ea typeface="Roboto" charset="0"/>
                <a:cs typeface="Roboto" charset="0"/>
              </a:rPr>
              <a:t>sovrabbondanza di offerta </a:t>
            </a:r>
            <a:r>
              <a:rPr lang="it-IT" sz="1400" dirty="0">
                <a:latin typeface="Roboto" charset="0"/>
                <a:ea typeface="Roboto" charset="0"/>
                <a:cs typeface="Roboto" charset="0"/>
              </a:rPr>
              <a:t>che confonde e richiede una guida di fiducia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1400" b="0" dirty="0">
              <a:latin typeface="Roboto" charset="0"/>
              <a:ea typeface="Roboto" charset="0"/>
              <a:cs typeface="Roboto" charset="0"/>
            </a:endParaRPr>
          </a:p>
          <a:p>
            <a:pPr>
              <a:spcAft>
                <a:spcPts val="1200"/>
              </a:spcAft>
            </a:pP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Emerge l’esigenza di un </a:t>
            </a:r>
            <a:r>
              <a:rPr lang="it-IT" sz="1400" b="1" dirty="0">
                <a:latin typeface="Roboto" charset="0"/>
                <a:ea typeface="Roboto" charset="0"/>
                <a:cs typeface="Roboto" charset="0"/>
              </a:rPr>
              <a:t>presidio di qualità </a:t>
            </a:r>
            <a:r>
              <a:rPr lang="it-IT" sz="14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(più che di un’offerta di qualità)</a:t>
            </a: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, che si basi su relazioni fiduciarie e continuative nel tempo e che aiuti le imprese anche a crescere nelle competenze sia per valutare che per gestire al meglio le soluzioni digitali adottate e i </a:t>
            </a:r>
            <a:r>
              <a:rPr lang="it-IT" sz="1400" b="1" u="sng" dirty="0">
                <a:latin typeface="Roboto" charset="0"/>
                <a:ea typeface="Roboto" charset="0"/>
                <a:cs typeface="Roboto" charset="0"/>
              </a:rPr>
              <a:t>dati</a:t>
            </a:r>
            <a:r>
              <a:rPr lang="it-IT" sz="1400" b="0" dirty="0">
                <a:latin typeface="Roboto" charset="0"/>
                <a:ea typeface="Roboto" charset="0"/>
                <a:cs typeface="Roboto" charset="0"/>
              </a:rPr>
              <a:t> da esse ottenibili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CBD5084-C90C-42ED-A1C0-1FC9D99DB450}"/>
              </a:ext>
            </a:extLst>
          </p:cNvPr>
          <p:cNvGrpSpPr/>
          <p:nvPr/>
        </p:nvGrpSpPr>
        <p:grpSpPr>
          <a:xfrm>
            <a:off x="3461880" y="3811888"/>
            <a:ext cx="1898759" cy="238765"/>
            <a:chOff x="5100886" y="417667"/>
            <a:chExt cx="999139" cy="238765"/>
          </a:xfrm>
        </p:grpSpPr>
        <p:cxnSp>
          <p:nvCxnSpPr>
            <p:cNvPr id="15" name="Connettore diritto 45">
              <a:extLst>
                <a:ext uri="{FF2B5EF4-FFF2-40B4-BE49-F238E27FC236}">
                  <a16:creationId xmlns:a16="http://schemas.microsoft.com/office/drawing/2014/main" id="{37FF0FEC-C9A7-47CE-8543-036F152428D9}"/>
                </a:ext>
              </a:extLst>
            </p:cNvPr>
            <p:cNvCxnSpPr/>
            <p:nvPr/>
          </p:nvCxnSpPr>
          <p:spPr bwMode="auto">
            <a:xfrm>
              <a:off x="5100886" y="417667"/>
              <a:ext cx="500937" cy="235214"/>
            </a:xfrm>
            <a:prstGeom prst="line">
              <a:avLst/>
            </a:prstGeom>
            <a:noFill/>
            <a:ln w="28575" cap="flat" cmpd="sng" algn="ctr">
              <a:solidFill>
                <a:srgbClr val="ADD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ttore diritto 46">
              <a:extLst>
                <a:ext uri="{FF2B5EF4-FFF2-40B4-BE49-F238E27FC236}">
                  <a16:creationId xmlns:a16="http://schemas.microsoft.com/office/drawing/2014/main" id="{1BCF9E8C-314E-48B5-AB7C-8F734C8E09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99088" y="421218"/>
              <a:ext cx="500937" cy="235214"/>
            </a:xfrm>
            <a:prstGeom prst="line">
              <a:avLst/>
            </a:prstGeom>
            <a:noFill/>
            <a:ln w="28575" cap="flat" cmpd="sng" algn="ctr">
              <a:solidFill>
                <a:srgbClr val="ADD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5A6D47A7-D171-4B16-96A2-CB58036BD1E3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2B0E2AB0-D3A0-4EE9-ADD1-146C011063EE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20" name="Picture 2" descr="D:\Downloads\logo_trasp.png">
              <a:extLst>
                <a:ext uri="{FF2B5EF4-FFF2-40B4-BE49-F238E27FC236}">
                  <a16:creationId xmlns:a16="http://schemas.microsoft.com/office/drawing/2014/main" id="{C1E0D98C-AD6B-4476-AD6B-5C7D9766D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  <p:pic>
        <p:nvPicPr>
          <p:cNvPr id="4" name="Picture 2" descr="http://www.mountainflying.com/products/images/warn.gif">
            <a:extLst>
              <a:ext uri="{FF2B5EF4-FFF2-40B4-BE49-F238E27FC236}">
                <a16:creationId xmlns:a16="http://schemas.microsoft.com/office/drawing/2014/main" id="{60B4D867-DCED-4410-A4D6-76239831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536083"/>
            <a:ext cx="792181" cy="7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8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4" y="886624"/>
            <a:ext cx="873092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500" b="1" dirty="0">
                <a:latin typeface="Roboto"/>
                <a:cs typeface="Roboto"/>
              </a:rPr>
              <a:t>DOMANDA </a:t>
            </a:r>
          </a:p>
          <a:p>
            <a:pPr>
              <a:lnSpc>
                <a:spcPts val="2500"/>
              </a:lnSpc>
            </a:pPr>
            <a:r>
              <a:rPr lang="it-IT" sz="2500" b="1" dirty="0">
                <a:latin typeface="Roboto"/>
                <a:cs typeface="Roboto"/>
              </a:rPr>
              <a:t>«Hai un sito web per promuovere la tua attività?»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21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F0714DD-75AF-4959-A35F-1EDF31650572}"/>
              </a:ext>
            </a:extLst>
          </p:cNvPr>
          <p:cNvSpPr/>
          <p:nvPr/>
        </p:nvSpPr>
        <p:spPr>
          <a:xfrm>
            <a:off x="2843808" y="5867256"/>
            <a:ext cx="4028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0" dirty="0">
                <a:solidFill>
                  <a:prstClr val="black"/>
                </a:solidFill>
              </a:rPr>
              <a:t>Per il </a:t>
            </a:r>
            <a:r>
              <a:rPr lang="it-IT" dirty="0">
                <a:solidFill>
                  <a:prstClr val="black"/>
                </a:solidFill>
              </a:rPr>
              <a:t>90% micro imprese</a:t>
            </a:r>
            <a:r>
              <a:rPr lang="it-IT" b="0" dirty="0">
                <a:solidFill>
                  <a:prstClr val="black"/>
                </a:solidFill>
              </a:rPr>
              <a:t> (0-9 addetti)</a:t>
            </a:r>
          </a:p>
        </p:txBody>
      </p:sp>
      <p:pic>
        <p:nvPicPr>
          <p:cNvPr id="17" name="Picture 2" descr="http://www.mountainflying.com/products/images/warn.gif">
            <a:extLst>
              <a:ext uri="{FF2B5EF4-FFF2-40B4-BE49-F238E27FC236}">
                <a16:creationId xmlns:a16="http://schemas.microsoft.com/office/drawing/2014/main" id="{C1541A3B-501B-45D6-9821-FA3B54D4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536083"/>
            <a:ext cx="792181" cy="7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3F131003-9512-4905-A28D-7DACC8B719CF}"/>
              </a:ext>
            </a:extLst>
          </p:cNvPr>
          <p:cNvSpPr/>
          <p:nvPr/>
        </p:nvSpPr>
        <p:spPr>
          <a:xfrm>
            <a:off x="286140" y="1981885"/>
            <a:ext cx="4962516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Alcuni risposte* che motivano il </a:t>
            </a:r>
            <a:r>
              <a:rPr lang="it-IT" sz="16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"NO"</a:t>
            </a:r>
          </a:p>
          <a:p>
            <a:pPr lvl="1"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«Il sito non mi serve, </a:t>
            </a:r>
            <a:r>
              <a:rPr lang="it-IT" sz="1600" b="1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uso i social</a:t>
            </a: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»</a:t>
            </a:r>
          </a:p>
          <a:p>
            <a:pPr lvl="1" fontAlgn="auto" hangingPunct="0">
              <a:spcBef>
                <a:spcPts val="0"/>
              </a:spcBef>
            </a:pP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«Il sito non mi serve, </a:t>
            </a:r>
            <a:r>
              <a:rPr lang="it-IT" sz="1600" b="1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i miei clienti abitano </a:t>
            </a:r>
          </a:p>
          <a:p>
            <a:pPr lvl="1"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600" b="1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nella mia zona</a:t>
            </a: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»</a:t>
            </a:r>
          </a:p>
          <a:p>
            <a:pPr lvl="1"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«</a:t>
            </a:r>
            <a:r>
              <a:rPr lang="it-IT" sz="1600" b="1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Sono troppo piccolo</a:t>
            </a: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, è roba per grandi!» </a:t>
            </a:r>
          </a:p>
          <a:p>
            <a:pPr lvl="1"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«È troppo </a:t>
            </a:r>
            <a:r>
              <a:rPr lang="it-IT" sz="1600" b="1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costoso</a:t>
            </a: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 per averlo»</a:t>
            </a:r>
          </a:p>
          <a:p>
            <a:pPr lvl="1"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600" b="0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«Ho </a:t>
            </a:r>
            <a:r>
              <a:rPr lang="it-IT" sz="1600" b="1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p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oco tempo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per gestirlo»</a:t>
            </a:r>
          </a:p>
          <a:p>
            <a:pPr lvl="1"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600" dirty="0">
                <a:latin typeface="Roboto" charset="0"/>
                <a:ea typeface="Roboto" charset="0"/>
                <a:cs typeface="Roboto" charset="0"/>
              </a:rPr>
              <a:t>«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non ho le competenze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adeguate per valutarlo»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61" y="1640086"/>
            <a:ext cx="4791379" cy="312717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3972" y="4613374"/>
            <a:ext cx="5593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Helvetica"/>
              </a:rPr>
              <a:t>* Le risposte qui presentate sono state rese più leggibili</a:t>
            </a:r>
            <a:endParaRPr lang="it-IT" sz="1400" i="1" dirty="0"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0B80DDC-9848-4F8B-A698-8D2F9F31B3CA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05940351-4D80-4ECE-B826-B5F543445629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6" name="Picture 2" descr="D:\Downloads\logo_trasp.png">
              <a:extLst>
                <a:ext uri="{FF2B5EF4-FFF2-40B4-BE49-F238E27FC236}">
                  <a16:creationId xmlns:a16="http://schemas.microsoft.com/office/drawing/2014/main" id="{673CF11F-CBA2-429B-80D4-ECE765459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81910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"/>
            <a:ext cx="9144000" cy="514285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37242"/>
            <a:ext cx="7772400" cy="1102519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Roboto"/>
                <a:cs typeface="Roboto"/>
              </a:rPr>
              <a:t>COSA EMERGE DAL SONDAGGIO </a:t>
            </a:r>
            <a:br>
              <a:rPr lang="it-IT" sz="3200" b="1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it-IT" sz="3200" b="1" dirty="0">
                <a:solidFill>
                  <a:schemeClr val="bg1"/>
                </a:solidFill>
                <a:latin typeface="Roboto"/>
                <a:cs typeface="Roboto"/>
              </a:rPr>
              <a:t>SULLE IMPRESE</a:t>
            </a:r>
            <a:endParaRPr lang="it-IT" sz="3200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521010" y="2264179"/>
            <a:ext cx="4528072" cy="1102519"/>
            <a:chOff x="2521010" y="2264180"/>
            <a:chExt cx="4528072" cy="1102520"/>
          </a:xfrm>
        </p:grpSpPr>
        <p:sp>
          <p:nvSpPr>
            <p:cNvPr id="6" name="Titolo 1"/>
            <p:cNvSpPr txBox="1">
              <a:spLocks/>
            </p:cNvSpPr>
            <p:nvPr/>
          </p:nvSpPr>
          <p:spPr>
            <a:xfrm>
              <a:off x="2521010" y="2264180"/>
              <a:ext cx="1875296" cy="11025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1800" b="1" dirty="0">
                  <a:latin typeface="Roboto"/>
                  <a:cs typeface="Roboto"/>
                </a:rPr>
                <a:t>Andrea Granelli</a:t>
              </a:r>
            </a:p>
            <a:p>
              <a:r>
                <a:rPr lang="it-IT" sz="1800" dirty="0">
                  <a:latin typeface="Roboto Light"/>
                  <a:cs typeface="Roboto Light"/>
                </a:rPr>
                <a:t>28 luglio 2020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3420" y="2574216"/>
              <a:ext cx="2355662" cy="4824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00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3</a:t>
            </a:fld>
            <a:endParaRPr lang="it-IT" dirty="0">
              <a:latin typeface="Roboto"/>
              <a:cs typeface="Roboto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366486" y="785246"/>
            <a:ext cx="6219986" cy="4060805"/>
            <a:chOff x="467543" y="1119742"/>
            <a:chExt cx="7948940" cy="5189578"/>
          </a:xfrm>
        </p:grpSpPr>
        <p:pic>
          <p:nvPicPr>
            <p:cNvPr id="13" name="Immagine 12" descr="Immagine che contiene cibo, disegnando&#10;&#10;Descrizione generata automaticamente">
              <a:extLst>
                <a:ext uri="{FF2B5EF4-FFF2-40B4-BE49-F238E27FC236}">
                  <a16:creationId xmlns:a16="http://schemas.microsoft.com/office/drawing/2014/main" id="{4921A5CF-72DF-4D34-A08D-B12BB7C1D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483" y="1196752"/>
              <a:ext cx="3810000" cy="5010150"/>
            </a:xfrm>
            <a:prstGeom prst="rect">
              <a:avLst/>
            </a:prstGeom>
          </p:spPr>
        </p:pic>
        <p:pic>
          <p:nvPicPr>
            <p:cNvPr id="14" name="Immagine 13" descr="Immagine che contiene edificio, finestra, fotografia, facciata&#10;&#10;Descrizione generata automaticamente">
              <a:extLst>
                <a:ext uri="{FF2B5EF4-FFF2-40B4-BE49-F238E27FC236}">
                  <a16:creationId xmlns:a16="http://schemas.microsoft.com/office/drawing/2014/main" id="{82FCD692-2DCB-4C0E-9506-C712FED20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1119742"/>
              <a:ext cx="3919641" cy="5189578"/>
            </a:xfrm>
            <a:prstGeom prst="rect">
              <a:avLst/>
            </a:prstGeom>
          </p:spPr>
        </p:pic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41389495-2C26-4358-B495-C25C4F811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347750">
              <a:off x="2667900" y="4574135"/>
              <a:ext cx="3623446" cy="114065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it-IT" sz="2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mpact" pitchFamily="34" charset="0"/>
                  <a:cs typeface="Arial" pitchFamily="34" charset="0"/>
                </a:rPr>
                <a:t>L’SPLOSIONE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it-IT" sz="2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mpact" pitchFamily="34" charset="0"/>
                  <a:cs typeface="Arial" pitchFamily="34" charset="0"/>
                </a:rPr>
                <a:t>DELLA PANDEMIA</a:t>
              </a: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D8FD7A5-211D-4ACB-A031-68B5734750BD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DB0FAA94-9085-449E-A809-C08DC054A1AE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8" name="Picture 2" descr="D:\Downloads\logo_trasp.png">
              <a:extLst>
                <a:ext uri="{FF2B5EF4-FFF2-40B4-BE49-F238E27FC236}">
                  <a16:creationId xmlns:a16="http://schemas.microsoft.com/office/drawing/2014/main" id="{BBCD910B-C177-43F7-9A11-595C9A049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0025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03571" y="1073344"/>
            <a:ext cx="4896049" cy="32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it-IT" sz="2600" b="1" dirty="0">
                <a:latin typeface="Roboto"/>
                <a:cs typeface="Roboto"/>
              </a:rPr>
              <a:t>I tre grandi driver …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4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5DA13E-6D1A-49A6-A3A5-7F6A324B6C18}"/>
              </a:ext>
            </a:extLst>
          </p:cNvPr>
          <p:cNvSpPr/>
          <p:nvPr/>
        </p:nvSpPr>
        <p:spPr>
          <a:xfrm>
            <a:off x="5451993" y="1907656"/>
            <a:ext cx="17995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Roboto" charset="0"/>
                <a:ea typeface="Roboto" charset="0"/>
                <a:cs typeface="Roboto" charset="0"/>
              </a:rPr>
              <a:t>SHOCK</a:t>
            </a:r>
          </a:p>
          <a:p>
            <a:endParaRPr lang="it-IT" b="0" dirty="0">
              <a:latin typeface="Roboto" charset="0"/>
              <a:ea typeface="Roboto" charset="0"/>
              <a:cs typeface="Roboto" charset="0"/>
            </a:endParaRPr>
          </a:p>
          <a:p>
            <a:r>
              <a:rPr lang="it-IT" b="0" dirty="0">
                <a:latin typeface="Roboto" charset="0"/>
                <a:ea typeface="Roboto" charset="0"/>
                <a:cs typeface="Roboto" charset="0"/>
              </a:rPr>
              <a:t>sociale</a:t>
            </a:r>
          </a:p>
          <a:p>
            <a:endParaRPr lang="it-IT" b="0" dirty="0">
              <a:latin typeface="Roboto" charset="0"/>
              <a:ea typeface="Roboto" charset="0"/>
              <a:cs typeface="Roboto" charset="0"/>
            </a:endParaRPr>
          </a:p>
          <a:p>
            <a:r>
              <a:rPr lang="it-IT" dirty="0">
                <a:latin typeface="Roboto" charset="0"/>
                <a:ea typeface="Roboto" charset="0"/>
                <a:cs typeface="Roboto" charset="0"/>
              </a:rPr>
              <a:t>e</a:t>
            </a:r>
            <a:r>
              <a:rPr lang="it-IT" b="0" dirty="0">
                <a:latin typeface="Roboto" charset="0"/>
                <a:ea typeface="Roboto" charset="0"/>
                <a:cs typeface="Roboto" charset="0"/>
              </a:rPr>
              <a:t>conomico</a:t>
            </a:r>
          </a:p>
          <a:p>
            <a:endParaRPr lang="it-IT" b="0" dirty="0">
              <a:latin typeface="Roboto" charset="0"/>
              <a:ea typeface="Roboto" charset="0"/>
              <a:cs typeface="Roboto" charset="0"/>
            </a:endParaRPr>
          </a:p>
          <a:p>
            <a:endParaRPr lang="it-IT" b="0" dirty="0">
              <a:latin typeface="Roboto" charset="0"/>
              <a:ea typeface="Roboto" charset="0"/>
              <a:cs typeface="Roboto" charset="0"/>
            </a:endParaRPr>
          </a:p>
          <a:p>
            <a:endParaRPr lang="it-IT" b="0" dirty="0">
              <a:latin typeface="Roboto" charset="0"/>
              <a:ea typeface="Roboto" charset="0"/>
              <a:cs typeface="Roboto" charset="0"/>
            </a:endParaRPr>
          </a:p>
          <a:p>
            <a:r>
              <a:rPr lang="it-IT" b="0" dirty="0">
                <a:latin typeface="Roboto" charset="0"/>
                <a:ea typeface="Roboto" charset="0"/>
                <a:cs typeface="Roboto" charset="0"/>
              </a:rPr>
              <a:t>tecnologico</a:t>
            </a:r>
          </a:p>
        </p:txBody>
      </p:sp>
      <p:cxnSp>
        <p:nvCxnSpPr>
          <p:cNvPr id="11" name="Connettore diritto 3">
            <a:extLst>
              <a:ext uri="{FF2B5EF4-FFF2-40B4-BE49-F238E27FC236}">
                <a16:creationId xmlns:a16="http://schemas.microsoft.com/office/drawing/2014/main" id="{0EF0F947-DCC7-402C-B9A0-96CD9C9FB9AB}"/>
              </a:ext>
            </a:extLst>
          </p:cNvPr>
          <p:cNvCxnSpPr>
            <a:cxnSpLocks/>
          </p:cNvCxnSpPr>
          <p:nvPr/>
        </p:nvCxnSpPr>
        <p:spPr bwMode="auto">
          <a:xfrm>
            <a:off x="1336397" y="2326069"/>
            <a:ext cx="530121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BF5EF09B-005D-4AC7-9159-3991DBC3FDE2}"/>
              </a:ext>
            </a:extLst>
          </p:cNvPr>
          <p:cNvSpPr/>
          <p:nvPr/>
        </p:nvSpPr>
        <p:spPr>
          <a:xfrm>
            <a:off x="1244819" y="1873212"/>
            <a:ext cx="3674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Roboto" charset="0"/>
                <a:ea typeface="Roboto" charset="0"/>
                <a:cs typeface="Roboto" charset="0"/>
              </a:rPr>
              <a:t>DRIVER DI CAMBIAMENTO</a:t>
            </a:r>
          </a:p>
          <a:p>
            <a:endParaRPr lang="it-IT" dirty="0">
              <a:latin typeface="Roboto" charset="0"/>
              <a:ea typeface="Roboto" charset="0"/>
              <a:cs typeface="Roboto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Mobilità ridotta</a:t>
            </a:r>
          </a:p>
          <a:p>
            <a:endParaRPr lang="it-IT" b="1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Recessione </a:t>
            </a:r>
            <a:br>
              <a:rPr lang="it-IT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it-IT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(e trasformazione della domanda)</a:t>
            </a:r>
          </a:p>
          <a:p>
            <a:endParaRPr lang="it-IT" b="1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Digital </a:t>
            </a:r>
            <a:r>
              <a:rPr lang="it-IT" b="1" dirty="0" err="1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everywhere</a:t>
            </a:r>
            <a:endParaRPr lang="it-IT" b="1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70662E3-EB11-44B4-9AE2-6FFC9F09D742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6A88EDF3-C1C9-45B9-949A-D9D982A96678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8" name="Picture 2" descr="D:\Downloads\logo_trasp.png">
              <a:extLst>
                <a:ext uri="{FF2B5EF4-FFF2-40B4-BE49-F238E27FC236}">
                  <a16:creationId xmlns:a16="http://schemas.microsoft.com/office/drawing/2014/main" id="{801B3CA4-0D69-46AD-BB51-3DCDBC3AD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4662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4" y="972760"/>
            <a:ext cx="8782119" cy="31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it-IT" sz="2600" b="1" dirty="0">
                <a:latin typeface="Roboto"/>
                <a:cs typeface="Roboto"/>
              </a:rPr>
              <a:t>Il Covid-19 come spartiacque digitale fra due epoche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5</a:t>
            </a:fld>
            <a:endParaRPr lang="it-IT" dirty="0">
              <a:latin typeface="Roboto"/>
              <a:cs typeface="Roboto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972FD17-ED05-467F-BA2E-30870CC976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485" y="1519408"/>
            <a:ext cx="4293030" cy="331269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869C0D-099D-4C93-952E-C2C05CE64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4419211"/>
            <a:ext cx="938348" cy="348052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E2168F60-16FA-4870-B07E-D4C63708182E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D14503B-59EF-429F-8D86-664C97EB3BA6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5" name="Picture 2" descr="D:\Downloads\logo_trasp.png">
              <a:extLst>
                <a:ext uri="{FF2B5EF4-FFF2-40B4-BE49-F238E27FC236}">
                  <a16:creationId xmlns:a16="http://schemas.microsoft.com/office/drawing/2014/main" id="{4245D679-7A31-4C14-A44A-6050240E7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5168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4" y="991048"/>
            <a:ext cx="8553519" cy="31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it-IT" sz="2600" b="1" dirty="0">
                <a:latin typeface="Roboto"/>
                <a:cs typeface="Roboto"/>
              </a:rPr>
              <a:t>Evoluzione del consumo di «connettività» domestica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6</a:t>
            </a:fld>
            <a:endParaRPr lang="it-IT" dirty="0">
              <a:latin typeface="Roboto"/>
              <a:cs typeface="Roboto"/>
            </a:endParaRPr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393192" y="1452188"/>
            <a:ext cx="6417080" cy="3451997"/>
            <a:chOff x="-396893" y="1284622"/>
            <a:chExt cx="8353269" cy="4493548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4158361-32E0-4091-A98F-EF2DECA0B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7031" y="1844824"/>
              <a:ext cx="1885837" cy="1878598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5AC24776-F599-456F-A97A-67CBE873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72988" y="1844824"/>
              <a:ext cx="1885837" cy="1878598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0BC56669-67B8-4FD2-BB69-C11CA04E0987}"/>
                </a:ext>
              </a:extLst>
            </p:cNvPr>
            <p:cNvSpPr/>
            <p:nvPr/>
          </p:nvSpPr>
          <p:spPr>
            <a:xfrm>
              <a:off x="3299771" y="1284622"/>
              <a:ext cx="12073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/>
                <a:t>pre-CoVid</a:t>
              </a:r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E5DB53C7-E505-4CFD-9AFA-F79B4848F0CF}"/>
                </a:ext>
              </a:extLst>
            </p:cNvPr>
            <p:cNvSpPr/>
            <p:nvPr/>
          </p:nvSpPr>
          <p:spPr>
            <a:xfrm>
              <a:off x="6347890" y="1284622"/>
              <a:ext cx="7777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/>
                <a:t>CoVid</a:t>
              </a:r>
              <a:endParaRPr lang="it-IT" dirty="0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94B4482A-DEED-4801-8456-21616C7D36DB}"/>
                </a:ext>
              </a:extLst>
            </p:cNvPr>
            <p:cNvSpPr/>
            <p:nvPr/>
          </p:nvSpPr>
          <p:spPr>
            <a:xfrm>
              <a:off x="-396893" y="4067326"/>
              <a:ext cx="3043886" cy="1646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it-IT" sz="1400" dirty="0">
                  <a:latin typeface="Roboto" charset="0"/>
                  <a:ea typeface="Roboto" charset="0"/>
                  <a:cs typeface="Roboto" charset="0"/>
                </a:rPr>
                <a:t>Intrattenimento</a:t>
              </a:r>
            </a:p>
            <a:p>
              <a:pPr algn="r">
                <a:lnSpc>
                  <a:spcPts val="1300"/>
                </a:lnSpc>
              </a:pPr>
              <a:endParaRPr lang="it-IT" sz="1400" dirty="0">
                <a:latin typeface="Roboto" charset="0"/>
                <a:ea typeface="Roboto" charset="0"/>
                <a:cs typeface="Roboto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it-IT" sz="1400" dirty="0">
                  <a:latin typeface="Roboto" charset="0"/>
                  <a:ea typeface="Roboto" charset="0"/>
                  <a:cs typeface="Roboto" charset="0"/>
                </a:rPr>
                <a:t>Lavoro</a:t>
              </a:r>
            </a:p>
            <a:p>
              <a:pPr algn="r">
                <a:lnSpc>
                  <a:spcPts val="1300"/>
                </a:lnSpc>
              </a:pPr>
              <a:endParaRPr lang="it-IT" sz="1400" dirty="0">
                <a:latin typeface="Roboto" charset="0"/>
                <a:ea typeface="Roboto" charset="0"/>
                <a:cs typeface="Roboto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it-IT" sz="1400" dirty="0">
                  <a:latin typeface="Roboto" charset="0"/>
                  <a:ea typeface="Roboto" charset="0"/>
                  <a:cs typeface="Roboto" charset="0"/>
                </a:rPr>
                <a:t>Educazione figli</a:t>
              </a:r>
            </a:p>
            <a:p>
              <a:pPr algn="r">
                <a:lnSpc>
                  <a:spcPts val="1300"/>
                </a:lnSpc>
              </a:pPr>
              <a:endParaRPr lang="it-IT" sz="1400" dirty="0">
                <a:latin typeface="Roboto" charset="0"/>
                <a:ea typeface="Roboto" charset="0"/>
                <a:cs typeface="Roboto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it-IT" sz="1400" dirty="0">
                  <a:latin typeface="Roboto" charset="0"/>
                  <a:ea typeface="Roboto" charset="0"/>
                  <a:cs typeface="Roboto" charset="0"/>
                </a:rPr>
                <a:t>Servizi fondamentali</a:t>
              </a: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45782A00-BAAC-4643-8315-1655D66461C4}"/>
                </a:ext>
              </a:extLst>
            </p:cNvPr>
            <p:cNvGrpSpPr/>
            <p:nvPr/>
          </p:nvGrpSpPr>
          <p:grpSpPr>
            <a:xfrm>
              <a:off x="2699375" y="3899572"/>
              <a:ext cx="5257001" cy="1878598"/>
              <a:chOff x="2968200" y="3899572"/>
              <a:chExt cx="5257001" cy="1878598"/>
            </a:xfrm>
          </p:grpSpPr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479D2DA8-5121-4A28-8592-42877078665E}"/>
                  </a:ext>
                </a:extLst>
              </p:cNvPr>
              <p:cNvSpPr/>
              <p:nvPr/>
            </p:nvSpPr>
            <p:spPr bwMode="auto">
              <a:xfrm>
                <a:off x="2968200" y="4073785"/>
                <a:ext cx="648072" cy="288032"/>
              </a:xfrm>
              <a:prstGeom prst="rect">
                <a:avLst/>
              </a:prstGeom>
              <a:solidFill>
                <a:srgbClr val="ADDA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7B6D9A1D-3B83-4BC9-8B5A-19F1CCEAED0D}"/>
                  </a:ext>
                </a:extLst>
              </p:cNvPr>
              <p:cNvSpPr/>
              <p:nvPr/>
            </p:nvSpPr>
            <p:spPr bwMode="auto">
              <a:xfrm>
                <a:off x="2968617" y="3899572"/>
                <a:ext cx="5256584" cy="187859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3B841292-A532-4979-BC19-6B66428E84EB}"/>
                  </a:ext>
                </a:extLst>
              </p:cNvPr>
              <p:cNvCxnSpPr/>
              <p:nvPr/>
            </p:nvCxnSpPr>
            <p:spPr bwMode="auto">
              <a:xfrm>
                <a:off x="5596909" y="3899572"/>
                <a:ext cx="0" cy="18785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B525C1E3-3A59-4629-B9F0-85D28D318B41}"/>
                  </a:ext>
                </a:extLst>
              </p:cNvPr>
              <p:cNvSpPr/>
              <p:nvPr/>
            </p:nvSpPr>
            <p:spPr bwMode="auto">
              <a:xfrm>
                <a:off x="2968617" y="4489970"/>
                <a:ext cx="379245" cy="288032"/>
              </a:xfrm>
              <a:prstGeom prst="rect">
                <a:avLst/>
              </a:prstGeom>
              <a:solidFill>
                <a:srgbClr val="ADDA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0B6C32D5-1D37-49D5-A564-5885AF6D0E80}"/>
                  </a:ext>
                </a:extLst>
              </p:cNvPr>
              <p:cNvSpPr/>
              <p:nvPr/>
            </p:nvSpPr>
            <p:spPr bwMode="auto">
              <a:xfrm>
                <a:off x="2982598" y="5295756"/>
                <a:ext cx="45719" cy="288032"/>
              </a:xfrm>
              <a:prstGeom prst="rect">
                <a:avLst/>
              </a:prstGeom>
              <a:solidFill>
                <a:srgbClr val="ADDA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55A23461-3246-4885-8733-1BC247005C85}"/>
                  </a:ext>
                </a:extLst>
              </p:cNvPr>
              <p:cNvSpPr/>
              <p:nvPr/>
            </p:nvSpPr>
            <p:spPr bwMode="auto">
              <a:xfrm>
                <a:off x="5593976" y="4073785"/>
                <a:ext cx="1570301" cy="288032"/>
              </a:xfrm>
              <a:prstGeom prst="rect">
                <a:avLst/>
              </a:prstGeom>
              <a:solidFill>
                <a:srgbClr val="ADDA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28AD164-873E-42CA-AD78-387C3BA63CD7}"/>
                  </a:ext>
                </a:extLst>
              </p:cNvPr>
              <p:cNvSpPr/>
              <p:nvPr/>
            </p:nvSpPr>
            <p:spPr bwMode="auto">
              <a:xfrm>
                <a:off x="5594394" y="4489970"/>
                <a:ext cx="2630807" cy="288032"/>
              </a:xfrm>
              <a:prstGeom prst="rect">
                <a:avLst/>
              </a:prstGeom>
              <a:solidFill>
                <a:srgbClr val="ADDA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E168F7DC-445D-4B62-966E-F86D92508E6E}"/>
                  </a:ext>
                </a:extLst>
              </p:cNvPr>
              <p:cNvSpPr/>
              <p:nvPr/>
            </p:nvSpPr>
            <p:spPr bwMode="auto">
              <a:xfrm>
                <a:off x="5608375" y="5295756"/>
                <a:ext cx="331773" cy="288032"/>
              </a:xfrm>
              <a:prstGeom prst="rect">
                <a:avLst/>
              </a:prstGeom>
              <a:solidFill>
                <a:srgbClr val="ADDA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0828CFEA-7ED2-452D-A730-532142E4E5EF}"/>
                  </a:ext>
                </a:extLst>
              </p:cNvPr>
              <p:cNvSpPr/>
              <p:nvPr/>
            </p:nvSpPr>
            <p:spPr bwMode="auto">
              <a:xfrm>
                <a:off x="5608375" y="4878974"/>
                <a:ext cx="2347996" cy="288032"/>
              </a:xfrm>
              <a:prstGeom prst="rect">
                <a:avLst/>
              </a:prstGeom>
              <a:solidFill>
                <a:srgbClr val="ADDA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CF12A671-6F4B-4E88-A05D-71C4D9A5DA91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0B486A63-4ED0-49DC-9878-523F9C1D8EF1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28" name="Picture 2" descr="D:\Downloads\logo_trasp.png">
              <a:extLst>
                <a:ext uri="{FF2B5EF4-FFF2-40B4-BE49-F238E27FC236}">
                  <a16:creationId xmlns:a16="http://schemas.microsoft.com/office/drawing/2014/main" id="{74D031E5-BE0E-48E2-A9DB-76A445B65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3135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5" y="1073344"/>
            <a:ext cx="8128246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Il ritardo dell’Italia sul digitale </a:t>
            </a:r>
            <a:br>
              <a:rPr lang="it-IT" sz="2600" b="1" dirty="0">
                <a:latin typeface="Roboto"/>
                <a:cs typeface="Roboto"/>
              </a:rPr>
            </a:br>
            <a:r>
              <a:rPr lang="it-IT" sz="2600" b="1" dirty="0">
                <a:latin typeface="Roboto"/>
                <a:cs typeface="Roboto"/>
              </a:rPr>
              <a:t>è oramai conclamato e problematico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7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1835ABAA-E641-4565-9CB3-4A45F01C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474" y="704012"/>
            <a:ext cx="685011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cs typeface="Arial" pitchFamily="34" charset="0"/>
              </a:rPr>
              <a:t>2019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01C854F8-200E-4BB2-B9EC-11D9722BB5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87497" y="1763086"/>
            <a:ext cx="6588208" cy="3315425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F5C47DE9-07FB-4DB7-98B6-43133E811AC9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4C976EA0-442F-40A5-8A64-40C2C9F46D52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3" name="Picture 2" descr="D:\Downloads\logo_trasp.png">
              <a:extLst>
                <a:ext uri="{FF2B5EF4-FFF2-40B4-BE49-F238E27FC236}">
                  <a16:creationId xmlns:a16="http://schemas.microsoft.com/office/drawing/2014/main" id="{A8B8E446-8405-4137-8AD1-D03CE8253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6589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5" y="1073344"/>
            <a:ext cx="8128246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Il ritardo dell’Italia sul digitale </a:t>
            </a:r>
            <a:br>
              <a:rPr lang="it-IT" sz="2600" b="1" dirty="0">
                <a:latin typeface="Roboto"/>
                <a:cs typeface="Roboto"/>
              </a:rPr>
            </a:br>
            <a:r>
              <a:rPr lang="it-IT" sz="2600" b="1" dirty="0">
                <a:latin typeface="Roboto"/>
                <a:cs typeface="Roboto"/>
              </a:rPr>
              <a:t>è oramai conclamato e problematico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8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6091C4D-EFEF-431B-8D85-8F5A1253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473" y="704012"/>
            <a:ext cx="685011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cs typeface="Arial" pitchFamily="34" charset="0"/>
              </a:rPr>
              <a:t>2020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42FFBAC-D095-4779-9EB3-EE98BED51D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879" y="1757010"/>
            <a:ext cx="6592820" cy="3276637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41290190-C398-4B10-B8FE-BB3984709C8A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C7C82F2-2FB2-42FE-BA50-44088E2D18E5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5" name="Picture 2" descr="D:\Downloads\logo_trasp.png">
              <a:extLst>
                <a:ext uri="{FF2B5EF4-FFF2-40B4-BE49-F238E27FC236}">
                  <a16:creationId xmlns:a16="http://schemas.microsoft.com/office/drawing/2014/main" id="{CDAFAA44-A7C0-4F0E-B082-F421D025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7091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DI Slide Webinai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585" y="899608"/>
            <a:ext cx="8128246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it-IT" sz="2600" b="1" dirty="0">
                <a:latin typeface="Roboto"/>
                <a:cs typeface="Roboto"/>
              </a:rPr>
              <a:t>Un tema critico è il «negazionismo digitale»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46E-31C2-6B41-B9D8-0BC29E8ECC1B}" type="slidenum">
              <a:rPr lang="it-IT" smtClean="0">
                <a:latin typeface="Roboto"/>
                <a:cs typeface="Roboto"/>
              </a:rPr>
              <a:t>9</a:t>
            </a:fld>
            <a:endParaRPr lang="it-IT" dirty="0">
              <a:latin typeface="Roboto"/>
              <a:cs typeface="Roboto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9586" y="1401540"/>
            <a:ext cx="840721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Vendere ai neofiti e agli utenti poco consapevoli o alle prime armi può essere particolarmente difficile. Il venditore di soluzioni digitali si scontra – infatti – con un vero e proprio «</a:t>
            </a:r>
            <a:r>
              <a:rPr lang="it-IT" sz="16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negazionismo digitale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» che tende a ignorare la realtà.</a:t>
            </a:r>
          </a:p>
          <a:p>
            <a:pPr>
              <a:spcAft>
                <a:spcPts val="600"/>
              </a:spcAft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I </a:t>
            </a:r>
            <a:r>
              <a:rPr lang="it-IT" sz="1600" b="0" dirty="0" err="1">
                <a:latin typeface="Roboto" charset="0"/>
                <a:ea typeface="Roboto" charset="0"/>
                <a:cs typeface="Roboto" charset="0"/>
              </a:rPr>
              <a:t>pre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-giudizi sul digitale si manifestano con una tipologia ricorrente di affermazioni:</a:t>
            </a:r>
          </a:p>
          <a:p>
            <a:pPr>
              <a:spcAft>
                <a:spcPts val="600"/>
              </a:spcAft>
            </a:pPr>
            <a:endParaRPr lang="it-IT" sz="1600" b="0" dirty="0">
              <a:latin typeface="Roboto" charset="0"/>
              <a:ea typeface="Roboto" charset="0"/>
              <a:cs typeface="Roboto" charset="0"/>
            </a:endParaRPr>
          </a:p>
          <a:p>
            <a:pPr>
              <a:spcAft>
                <a:spcPts val="600"/>
              </a:spcAft>
            </a:pPr>
            <a:endParaRPr lang="it-IT" sz="1600" b="0" dirty="0">
              <a:latin typeface="Roboto" charset="0"/>
              <a:ea typeface="Roboto" charset="0"/>
              <a:cs typeface="Roboto" charset="0"/>
            </a:endParaRPr>
          </a:p>
          <a:p>
            <a:pPr>
              <a:spcAft>
                <a:spcPts val="600"/>
              </a:spcAft>
            </a:pPr>
            <a:endParaRPr lang="it-IT" sz="1600" b="0" dirty="0">
              <a:latin typeface="Roboto" charset="0"/>
              <a:ea typeface="Roboto" charset="0"/>
              <a:cs typeface="Roboto" charset="0"/>
            </a:endParaRPr>
          </a:p>
          <a:p>
            <a:pPr>
              <a:spcAft>
                <a:spcPts val="600"/>
              </a:spcAft>
            </a:pPr>
            <a:endParaRPr lang="it-IT" sz="1600" b="0" dirty="0">
              <a:latin typeface="Roboto" charset="0"/>
              <a:ea typeface="Roboto" charset="0"/>
              <a:cs typeface="Roboto" charset="0"/>
            </a:endParaRPr>
          </a:p>
          <a:p>
            <a:pPr>
              <a:spcAft>
                <a:spcPts val="600"/>
              </a:spcAft>
            </a:pPr>
            <a:endParaRPr lang="it-IT" sz="1600" b="0" dirty="0">
              <a:latin typeface="Roboto" charset="0"/>
              <a:ea typeface="Roboto" charset="0"/>
              <a:cs typeface="Roboto" charset="0"/>
            </a:endParaRPr>
          </a:p>
          <a:p>
            <a:pPr>
              <a:spcAft>
                <a:spcPts val="600"/>
              </a:spcAft>
            </a:pP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Bisogna entrare nel «cuore» di questa </a:t>
            </a:r>
            <a:r>
              <a:rPr lang="it-IT" sz="1600" b="1" dirty="0">
                <a:latin typeface="Roboto" charset="0"/>
                <a:ea typeface="Roboto" charset="0"/>
                <a:cs typeface="Roboto" charset="0"/>
              </a:rPr>
              <a:t>forma coriacea di negazionismo </a:t>
            </a:r>
            <a:r>
              <a:rPr lang="it-IT" sz="1600" b="0" dirty="0">
                <a:latin typeface="Roboto" charset="0"/>
                <a:ea typeface="Roboto" charset="0"/>
                <a:cs typeface="Roboto" charset="0"/>
              </a:rPr>
              <a:t>per capirne ragioni, paure e modalità di manifestazione (spesso non facilmente riconducibili a semplici meccanismi di difesa).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08769" y="2580894"/>
            <a:ext cx="7165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b="1" dirty="0">
                <a:latin typeface="Roboto" charset="0"/>
                <a:ea typeface="Roboto" charset="0"/>
                <a:cs typeface="Roboto" charset="0"/>
              </a:rPr>
              <a:t>«non mi serve»</a:t>
            </a:r>
          </a:p>
          <a:p>
            <a:pPr>
              <a:spcBef>
                <a:spcPts val="0"/>
              </a:spcBef>
            </a:pPr>
            <a:r>
              <a:rPr lang="it-IT" b="1" dirty="0">
                <a:latin typeface="Roboto" charset="0"/>
                <a:ea typeface="Roboto" charset="0"/>
                <a:cs typeface="Roboto" charset="0"/>
              </a:rPr>
              <a:t>«ho altre priorità in questo momento»</a:t>
            </a:r>
          </a:p>
          <a:p>
            <a:pPr>
              <a:spcBef>
                <a:spcPts val="0"/>
              </a:spcBef>
            </a:pPr>
            <a:r>
              <a:rPr lang="it-IT" b="1" dirty="0">
                <a:latin typeface="Roboto" charset="0"/>
                <a:ea typeface="Roboto" charset="0"/>
                <a:cs typeface="Roboto" charset="0"/>
              </a:rPr>
              <a:t>«non è per me (… non mi sento in grado)»</a:t>
            </a:r>
          </a:p>
          <a:p>
            <a:pPr>
              <a:spcBef>
                <a:spcPts val="0"/>
              </a:spcBef>
            </a:pPr>
            <a:r>
              <a:rPr lang="it-IT" b="1" dirty="0">
                <a:latin typeface="Roboto" charset="0"/>
                <a:ea typeface="Roboto" charset="0"/>
                <a:cs typeface="Roboto" charset="0"/>
              </a:rPr>
              <a:t>«non ho tempo per gestirlo (… e non saprei a chi farlo gestire)»</a:t>
            </a:r>
          </a:p>
          <a:p>
            <a:pPr>
              <a:spcBef>
                <a:spcPts val="0"/>
              </a:spcBef>
            </a:pPr>
            <a:r>
              <a:rPr lang="it-IT" b="1" dirty="0">
                <a:latin typeface="Roboto" charset="0"/>
                <a:ea typeface="Roboto" charset="0"/>
                <a:cs typeface="Roboto" charset="0"/>
              </a:rPr>
              <a:t>«costa troppo (… e non ho i soldi per comprarlo)»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80A3813-C65D-4552-B519-F277B57BA481}"/>
              </a:ext>
            </a:extLst>
          </p:cNvPr>
          <p:cNvGrpSpPr/>
          <p:nvPr/>
        </p:nvGrpSpPr>
        <p:grpSpPr>
          <a:xfrm>
            <a:off x="4570463" y="287193"/>
            <a:ext cx="4491241" cy="237704"/>
            <a:chOff x="4570463" y="287193"/>
            <a:chExt cx="4491241" cy="237704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20985F-8CED-4ACA-AD3B-805C8374AFA7}"/>
                </a:ext>
              </a:extLst>
            </p:cNvPr>
            <p:cNvSpPr/>
            <p:nvPr/>
          </p:nvSpPr>
          <p:spPr>
            <a:xfrm>
              <a:off x="4570463" y="342796"/>
              <a:ext cx="4491241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it-IT" sz="1000" b="1" dirty="0">
                  <a:latin typeface="Roboto Light"/>
                  <a:cs typeface="Roboto Light"/>
                </a:rPr>
                <a:t>COSA EMERGE DAL SONDAGGIO SULLE IMPRESE</a:t>
              </a:r>
            </a:p>
          </p:txBody>
        </p:sp>
        <p:pic>
          <p:nvPicPr>
            <p:cNvPr id="15" name="Picture 2" descr="D:\Downloads\logo_trasp.png">
              <a:extLst>
                <a:ext uri="{FF2B5EF4-FFF2-40B4-BE49-F238E27FC236}">
                  <a16:creationId xmlns:a16="http://schemas.microsoft.com/office/drawing/2014/main" id="{6411998D-EBB1-43E2-9F05-A80DC375B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5" y="287193"/>
              <a:ext cx="1094200" cy="2239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94210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1291</Words>
  <Application>Microsoft Office PowerPoint</Application>
  <PresentationFormat>Presentazione su schermo (16:9)</PresentationFormat>
  <Paragraphs>161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Impact</vt:lpstr>
      <vt:lpstr>Roboto</vt:lpstr>
      <vt:lpstr>Roboto Light</vt:lpstr>
      <vt:lpstr>Tahoma</vt:lpstr>
      <vt:lpstr>Tema di Office</vt:lpstr>
      <vt:lpstr>COSA EMERGE DAL SONDAGGIO  SULLE IMPRESE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EMERGE DAL SONDAGGIO  SULLE IMPRESE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sadasdasd</dc:creator>
  <cp:lastModifiedBy>Andrea Granelli</cp:lastModifiedBy>
  <cp:revision>36</cp:revision>
  <dcterms:created xsi:type="dcterms:W3CDTF">2019-02-06T15:11:50Z</dcterms:created>
  <dcterms:modified xsi:type="dcterms:W3CDTF">2020-07-28T06:17:00Z</dcterms:modified>
</cp:coreProperties>
</file>