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00" r:id="rId2"/>
    <p:sldId id="295" r:id="rId3"/>
    <p:sldId id="297" r:id="rId4"/>
    <p:sldId id="287" r:id="rId5"/>
    <p:sldId id="286" r:id="rId6"/>
    <p:sldId id="292" r:id="rId7"/>
    <p:sldId id="299" r:id="rId8"/>
    <p:sldId id="298" r:id="rId9"/>
    <p:sldId id="302" r:id="rId10"/>
    <p:sldId id="301" r:id="rId11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  <a:srgbClr val="000066"/>
    <a:srgbClr val="000099"/>
    <a:srgbClr val="FF0000"/>
    <a:srgbClr val="990099"/>
    <a:srgbClr val="CC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20" d="100"/>
          <a:sy n="120" d="100"/>
        </p:scale>
        <p:origin x="-1524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186FD3F-BB84-4A41-BD3A-B838406AE2BD}" type="datetimeFigureOut">
              <a:rPr lang="it-IT"/>
              <a:pPr>
                <a:defRPr/>
              </a:pPr>
              <a:t>27/11/2013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4F9EDF-8933-432F-9E11-D8E4DDD5C72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5763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16387" name="Segnaposto numero diapositiva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20B40CA-78A1-4A20-8A5A-D497CD122438}" type="slidenum">
              <a:rPr lang="it-IT" sz="1200">
                <a:solidFill>
                  <a:srgbClr val="000000"/>
                </a:solidFill>
                <a:latin typeface="Calibri" pitchFamily="34" charset="0"/>
              </a:rPr>
              <a:pPr algn="r"/>
              <a:t>2</a:t>
            </a:fld>
            <a:endParaRPr lang="it-IT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18435" name="Segnaposto numero diapositiva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3191E4C-3DB3-470F-A741-DABD2362A362}" type="slidenum">
              <a:rPr lang="it-IT" sz="1200">
                <a:solidFill>
                  <a:srgbClr val="000000"/>
                </a:solidFill>
                <a:latin typeface="Calibri" pitchFamily="34" charset="0"/>
              </a:rPr>
              <a:pPr algn="r"/>
              <a:t>3</a:t>
            </a:fld>
            <a:endParaRPr lang="it-IT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9459" name="Segnaposto numero diapositiva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D4426920-A161-43F2-9FD5-B9B020A5E32D}" type="slidenum">
              <a:rPr lang="it-IT" sz="1200">
                <a:latin typeface="+mn-lt"/>
              </a:rPr>
              <a:pPr algn="r">
                <a:defRPr/>
              </a:pPr>
              <a:t>4</a:t>
            </a:fld>
            <a:endParaRPr lang="it-IT" sz="1200">
              <a:latin typeface="+mn-lt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24579" name="Segnaposto numero diapositiva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1956203-D86F-4441-ACC7-427416E9C6F8}" type="slidenum">
              <a:rPr lang="it-IT" sz="1200">
                <a:latin typeface="Calibri" pitchFamily="34" charset="0"/>
              </a:rPr>
              <a:pPr algn="r"/>
              <a:t>7</a:t>
            </a:fld>
            <a:endParaRPr lang="it-IT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3555" name="Segnaposto numero diapositiva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BDB84E86-0943-4940-B4F5-D2E3776C5F00}" type="slidenum">
              <a:rPr lang="it-IT" sz="1200">
                <a:latin typeface="+mn-lt"/>
              </a:rPr>
              <a:pPr algn="r">
                <a:defRPr/>
              </a:pPr>
              <a:t>8</a:t>
            </a:fld>
            <a:endParaRPr lang="it-IT" sz="1200">
              <a:latin typeface="+mn-lt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23555" name="Segnaposto numero diapositiva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812F2A6B-559B-437E-96A7-9E632A3F0091}" type="slidenum">
              <a:rPr lang="it-IT" sz="1200">
                <a:latin typeface="+mn-lt"/>
              </a:rPr>
              <a:pPr algn="r">
                <a:defRPr/>
              </a:pPr>
              <a:t>9</a:t>
            </a:fld>
            <a:endParaRPr lang="it-IT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CC837-3463-4CE5-8A78-B361048E0DD4}" type="datetimeFigureOut">
              <a:rPr lang="it-IT"/>
              <a:pPr>
                <a:defRPr/>
              </a:pPr>
              <a:t>27/11/2013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E6777-0ED5-45F0-9FE3-AF89BA22813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CDFBB-CC47-441B-9E6B-C83E1DFE1B4D}" type="datetimeFigureOut">
              <a:rPr lang="it-IT"/>
              <a:pPr>
                <a:defRPr/>
              </a:pPr>
              <a:t>27/11/2013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9D313-EB9E-4965-92FA-E3A24D300BC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38BE2-44B0-4D6F-A13B-966C31CA1CCA}" type="datetimeFigureOut">
              <a:rPr lang="it-IT"/>
              <a:pPr>
                <a:defRPr/>
              </a:pPr>
              <a:t>27/11/2013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7559F-18F1-4E22-9152-03F059BCB38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67DBF-5760-4CB4-A224-64983D236C9F}" type="datetimeFigureOut">
              <a:rPr lang="it-IT"/>
              <a:pPr>
                <a:defRPr/>
              </a:pPr>
              <a:t>27/11/2013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0137C-0E90-4817-A08A-5FF7744D5B4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D89D3-AC54-4193-9392-ECADDF6CF0E0}" type="datetimeFigureOut">
              <a:rPr lang="it-IT"/>
              <a:pPr>
                <a:defRPr/>
              </a:pPr>
              <a:t>27/11/2013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9E9E9-7750-4E2B-93E4-C3661979628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97A49-0B7F-4F51-ADD0-11C7957ECAE0}" type="datetimeFigureOut">
              <a:rPr lang="it-IT"/>
              <a:pPr>
                <a:defRPr/>
              </a:pPr>
              <a:t>27/11/2013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CA7B9-7D03-4E0A-851C-7B92A2E4D2C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959A0-F5A1-4A05-B0F8-5AEF4EEAEC56}" type="datetimeFigureOut">
              <a:rPr lang="it-IT"/>
              <a:pPr>
                <a:defRPr/>
              </a:pPr>
              <a:t>27/11/2013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9E09B-F4DD-4949-9057-57760592E26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CD6CA-1E65-4296-924F-7D26A82F8217}" type="datetimeFigureOut">
              <a:rPr lang="it-IT"/>
              <a:pPr>
                <a:defRPr/>
              </a:pPr>
              <a:t>27/11/2013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0D0CE-E85A-4D38-B142-C68A4BB24A7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41A0A-C5B7-4C60-8C92-BE17DFE6FA17}" type="datetimeFigureOut">
              <a:rPr lang="it-IT"/>
              <a:pPr>
                <a:defRPr/>
              </a:pPr>
              <a:t>27/11/2013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027EB-5BBB-4CF6-87EC-AC5348DF095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A60B9-C66B-4EA4-939F-E28189233356}" type="datetimeFigureOut">
              <a:rPr lang="it-IT"/>
              <a:pPr>
                <a:defRPr/>
              </a:pPr>
              <a:t>27/11/2013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55A67-3036-421C-B04F-6994B916429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AF08D-AB7B-421B-8E6D-9F90C0B1E639}" type="datetimeFigureOut">
              <a:rPr lang="it-IT"/>
              <a:pPr>
                <a:defRPr/>
              </a:pPr>
              <a:t>27/11/2013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E5D9A-9DC0-4830-A7E8-4A627006545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BD6892-6821-4069-9520-C80432837402}" type="datetimeFigureOut">
              <a:rPr lang="it-IT"/>
              <a:pPr>
                <a:defRPr/>
              </a:pPr>
              <a:t>27/11/2013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C34076-040D-4A80-B5C6-8472CAA0BA7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611188" y="1493838"/>
            <a:ext cx="8064500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it-IT" sz="3200" b="1" dirty="0">
              <a:solidFill>
                <a:srgbClr val="CC0066"/>
              </a:solidFill>
              <a:cs typeface="Times New Roman" pitchFamily="18" charset="0"/>
            </a:endParaRPr>
          </a:p>
          <a:p>
            <a:pPr algn="ctr" eaLnBrk="0" hangingPunct="0"/>
            <a:r>
              <a:rPr lang="it-IT" sz="3600" b="1" dirty="0">
                <a:solidFill>
                  <a:srgbClr val="CD0065"/>
                </a:solidFill>
                <a:cs typeface="Times New Roman" pitchFamily="18" charset="0"/>
              </a:rPr>
              <a:t>P</a:t>
            </a:r>
            <a:r>
              <a:rPr lang="it-IT" sz="3600" b="1" dirty="0" smtClean="0">
                <a:solidFill>
                  <a:srgbClr val="CD0065"/>
                </a:solidFill>
                <a:cs typeface="Times New Roman" pitchFamily="18" charset="0"/>
              </a:rPr>
              <a:t>ressione </a:t>
            </a:r>
            <a:r>
              <a:rPr lang="it-IT" sz="3600" b="1" dirty="0">
                <a:solidFill>
                  <a:srgbClr val="CD0065"/>
                </a:solidFill>
                <a:cs typeface="Times New Roman" pitchFamily="18" charset="0"/>
              </a:rPr>
              <a:t>fiscale e consumi di Natale</a:t>
            </a: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r>
              <a:rPr lang="it-IT" b="1" dirty="0">
                <a:solidFill>
                  <a:srgbClr val="002060"/>
                </a:solidFill>
                <a:cs typeface="Times New Roman" pitchFamily="18" charset="0"/>
              </a:rPr>
              <a:t>MARIANO BELLA</a:t>
            </a:r>
          </a:p>
          <a:p>
            <a:pPr algn="ctr"/>
            <a:r>
              <a:rPr lang="it-IT" b="1" dirty="0">
                <a:solidFill>
                  <a:srgbClr val="002060"/>
                </a:solidFill>
                <a:cs typeface="Times New Roman" pitchFamily="18" charset="0"/>
              </a:rPr>
              <a:t>DIRETTORE UFFICIO STUDI CONFCOMMERCIO</a:t>
            </a:r>
          </a:p>
          <a:p>
            <a:pPr algn="ctr"/>
            <a:endParaRPr lang="it-IT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r>
              <a:rPr lang="it-IT" b="1" dirty="0">
                <a:solidFill>
                  <a:srgbClr val="002060"/>
                </a:solidFill>
                <a:cs typeface="Times New Roman" pitchFamily="18" charset="0"/>
              </a:rPr>
              <a:t>Roma, 27 novembre 2013</a:t>
            </a:r>
            <a:endParaRPr lang="it-IT" sz="16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pic>
        <p:nvPicPr>
          <p:cNvPr id="14338" name="Picture 10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228600"/>
            <a:ext cx="2362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107950" y="6381750"/>
            <a:ext cx="9036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 b="1"/>
              <a:t>ELABORAZIONI, STIME E PREVISIONI UFFICIO STUDI CONFCOMMERCIO SU DATI ISTAT, COMMISSIONE EUROPEA, CONFCOMMERCIO-FORMAT, NOTA DI AGGIORNAMENTO AL DEF, CONFCOMMERCIO-CENSIS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2"/>
          <p:cNvSpPr txBox="1">
            <a:spLocks noChangeArrowheads="1"/>
          </p:cNvSpPr>
          <p:nvPr/>
        </p:nvSpPr>
        <p:spPr bwMode="auto">
          <a:xfrm>
            <a:off x="611188" y="1493838"/>
            <a:ext cx="8064500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it-IT" sz="3200" b="1" dirty="0">
              <a:solidFill>
                <a:srgbClr val="CC0066"/>
              </a:solidFill>
              <a:cs typeface="Times New Roman" pitchFamily="18" charset="0"/>
            </a:endParaRPr>
          </a:p>
          <a:p>
            <a:pPr algn="ctr" eaLnBrk="0" hangingPunct="0"/>
            <a:r>
              <a:rPr lang="it-IT" sz="3600" b="1" dirty="0">
                <a:solidFill>
                  <a:srgbClr val="CD0065"/>
                </a:solidFill>
                <a:cs typeface="Times New Roman" pitchFamily="18" charset="0"/>
              </a:rPr>
              <a:t>P</a:t>
            </a:r>
            <a:r>
              <a:rPr lang="it-IT" sz="3600" b="1" dirty="0" smtClean="0">
                <a:solidFill>
                  <a:srgbClr val="CD0065"/>
                </a:solidFill>
                <a:cs typeface="Times New Roman" pitchFamily="18" charset="0"/>
              </a:rPr>
              <a:t>ressione </a:t>
            </a:r>
            <a:r>
              <a:rPr lang="it-IT" sz="3600" b="1" dirty="0">
                <a:solidFill>
                  <a:srgbClr val="CD0065"/>
                </a:solidFill>
                <a:cs typeface="Times New Roman" pitchFamily="18" charset="0"/>
              </a:rPr>
              <a:t>fiscale e consumi di Natale</a:t>
            </a: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r>
              <a:rPr lang="it-IT" b="1" dirty="0">
                <a:solidFill>
                  <a:srgbClr val="002060"/>
                </a:solidFill>
                <a:cs typeface="Times New Roman" pitchFamily="18" charset="0"/>
              </a:rPr>
              <a:t>MARIANO BELLA</a:t>
            </a:r>
          </a:p>
          <a:p>
            <a:pPr algn="ctr"/>
            <a:r>
              <a:rPr lang="it-IT" b="1" dirty="0">
                <a:solidFill>
                  <a:srgbClr val="002060"/>
                </a:solidFill>
                <a:cs typeface="Times New Roman" pitchFamily="18" charset="0"/>
              </a:rPr>
              <a:t>DIRETTORE UFFICIO STUDI CONFCOMMERCIO</a:t>
            </a:r>
          </a:p>
          <a:p>
            <a:pPr algn="ctr"/>
            <a:endParaRPr lang="it-IT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endParaRPr lang="it-IT" b="1" dirty="0">
              <a:solidFill>
                <a:srgbClr val="002060"/>
              </a:solidFill>
              <a:cs typeface="Times New Roman" pitchFamily="18" charset="0"/>
            </a:endParaRPr>
          </a:p>
          <a:p>
            <a:pPr algn="ctr"/>
            <a:r>
              <a:rPr lang="it-IT" b="1" dirty="0">
                <a:solidFill>
                  <a:srgbClr val="002060"/>
                </a:solidFill>
                <a:cs typeface="Times New Roman" pitchFamily="18" charset="0"/>
              </a:rPr>
              <a:t>Roma, 27 novembre 2013</a:t>
            </a:r>
            <a:endParaRPr lang="it-IT" sz="16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pic>
        <p:nvPicPr>
          <p:cNvPr id="27650" name="Picture 10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228600"/>
            <a:ext cx="2362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107950" y="6381750"/>
            <a:ext cx="9036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 b="1"/>
              <a:t>ELABORAZIONI, STIME E PREVISIONI UFFICIO STUDI CONFCOMMERCIO SU DATI ISTAT, COMMISSIONE EUROPEA, CONFCOMMERCIO-FORMAT, NOTA DI AGGIORNAMENTO AL DEF, CONFCOMMERCIO-CENSIS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0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01013" y="0"/>
            <a:ext cx="1042987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7666038" y="44450"/>
            <a:ext cx="361950" cy="376238"/>
          </a:xfrm>
          <a:prstGeom prst="rec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2000" b="1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15363" name="Text Box 34"/>
          <p:cNvSpPr txBox="1">
            <a:spLocks noChangeArrowheads="1"/>
          </p:cNvSpPr>
          <p:nvPr/>
        </p:nvSpPr>
        <p:spPr bwMode="auto">
          <a:xfrm>
            <a:off x="0" y="0"/>
            <a:ext cx="586898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it-IT" sz="3200" b="1">
                <a:solidFill>
                  <a:srgbClr val="990099"/>
                </a:solidFill>
                <a:latin typeface="Calibri" pitchFamily="34" charset="0"/>
              </a:rPr>
              <a:t>reddito, consumi, risparmio</a:t>
            </a:r>
          </a:p>
          <a:p>
            <a:pPr>
              <a:lnSpc>
                <a:spcPct val="80000"/>
              </a:lnSpc>
            </a:pPr>
            <a:r>
              <a:rPr lang="it-IT" sz="2800" b="1">
                <a:solidFill>
                  <a:srgbClr val="990099"/>
                </a:solidFill>
                <a:latin typeface="Calibri" pitchFamily="34" charset="0"/>
              </a:rPr>
              <a:t>valori reali per abitante, euro del 2013</a:t>
            </a:r>
          </a:p>
        </p:txBody>
      </p:sp>
      <p:pic>
        <p:nvPicPr>
          <p:cNvPr id="15364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836613"/>
            <a:ext cx="9239250" cy="602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 Box 9"/>
          <p:cNvSpPr txBox="1">
            <a:spLocks noChangeArrowheads="1"/>
          </p:cNvSpPr>
          <p:nvPr/>
        </p:nvSpPr>
        <p:spPr bwMode="auto">
          <a:xfrm>
            <a:off x="3276600" y="981075"/>
            <a:ext cx="2905125" cy="4572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b="1">
                <a:solidFill>
                  <a:srgbClr val="000066"/>
                </a:solidFill>
              </a:rPr>
              <a:t>reddito disponibile</a:t>
            </a:r>
          </a:p>
        </p:txBody>
      </p:sp>
      <p:sp>
        <p:nvSpPr>
          <p:cNvPr id="15366" name="Text Box 10"/>
          <p:cNvSpPr txBox="1">
            <a:spLocks noChangeArrowheads="1"/>
          </p:cNvSpPr>
          <p:nvPr/>
        </p:nvSpPr>
        <p:spPr bwMode="auto">
          <a:xfrm>
            <a:off x="5981700" y="3155950"/>
            <a:ext cx="1543050" cy="48895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600" b="1">
                <a:solidFill>
                  <a:schemeClr val="accent1"/>
                </a:solidFill>
              </a:rPr>
              <a:t>consumi</a:t>
            </a:r>
          </a:p>
        </p:txBody>
      </p:sp>
      <p:sp>
        <p:nvSpPr>
          <p:cNvPr id="15367" name="Text Box 11"/>
          <p:cNvSpPr txBox="1">
            <a:spLocks noChangeArrowheads="1"/>
          </p:cNvSpPr>
          <p:nvPr/>
        </p:nvSpPr>
        <p:spPr bwMode="auto">
          <a:xfrm>
            <a:off x="5545138" y="4986338"/>
            <a:ext cx="1690687" cy="48895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600" b="1">
                <a:solidFill>
                  <a:srgbClr val="FF6600"/>
                </a:solidFill>
              </a:rPr>
              <a:t>risparmio</a:t>
            </a:r>
          </a:p>
        </p:txBody>
      </p:sp>
      <p:sp>
        <p:nvSpPr>
          <p:cNvPr id="17420" name="Text Box 10"/>
          <p:cNvSpPr txBox="1">
            <a:spLocks noChangeArrowheads="1"/>
          </p:cNvSpPr>
          <p:nvPr/>
        </p:nvSpPr>
        <p:spPr bwMode="auto">
          <a:xfrm>
            <a:off x="0" y="1412875"/>
            <a:ext cx="9144000" cy="8191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85000"/>
              </a:lnSpc>
            </a:pPr>
            <a:r>
              <a:rPr lang="it-IT" sz="2800" b="1">
                <a:solidFill>
                  <a:srgbClr val="000066"/>
                </a:solidFill>
                <a:latin typeface="Calibri" pitchFamily="34" charset="0"/>
              </a:rPr>
              <a:t>reddito disponibile reale pro capite nel 2013-14: indietro di 27 anni (al 1986); dal picco del 2007 -2.600 euro a testa</a:t>
            </a:r>
          </a:p>
        </p:txBody>
      </p:sp>
      <p:sp>
        <p:nvSpPr>
          <p:cNvPr id="17421" name="Rettangolo 1"/>
          <p:cNvSpPr>
            <a:spLocks noChangeArrowheads="1"/>
          </p:cNvSpPr>
          <p:nvPr/>
        </p:nvSpPr>
        <p:spPr bwMode="auto">
          <a:xfrm>
            <a:off x="0" y="2781300"/>
            <a:ext cx="9144000" cy="81915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85000"/>
              </a:lnSpc>
            </a:pPr>
            <a:r>
              <a:rPr lang="it-IT" sz="2800" b="1">
                <a:solidFill>
                  <a:schemeClr val="hlink"/>
                </a:solidFill>
                <a:latin typeface="Calibri" pitchFamily="34" charset="0"/>
              </a:rPr>
              <a:t>consumi reali pro capite nel 2014: indietro di 16 anni (al 1997-98); dal picco del 2007 -1.760 euro a testa</a:t>
            </a:r>
          </a:p>
        </p:txBody>
      </p:sp>
      <p:sp>
        <p:nvSpPr>
          <p:cNvPr id="17422" name="Rettangolo 1"/>
          <p:cNvSpPr>
            <a:spLocks noChangeArrowheads="1"/>
          </p:cNvSpPr>
          <p:nvPr/>
        </p:nvSpPr>
        <p:spPr bwMode="auto">
          <a:xfrm>
            <a:off x="0" y="4652963"/>
            <a:ext cx="9144000" cy="506412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85000"/>
              </a:lnSpc>
            </a:pPr>
            <a:r>
              <a:rPr lang="it-IT" sz="3200" b="1">
                <a:solidFill>
                  <a:srgbClr val="FF0000"/>
                </a:solidFill>
                <a:latin typeface="Calibri" pitchFamily="34" charset="0"/>
              </a:rPr>
              <a:t>risparmio: mai così basso…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0" grpId="0" animBg="1"/>
      <p:bldP spid="17421" grpId="0" animBg="1"/>
      <p:bldP spid="174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0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01013" y="0"/>
            <a:ext cx="1042987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8748713" y="531813"/>
            <a:ext cx="361950" cy="376237"/>
          </a:xfrm>
          <a:prstGeom prst="rec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2000" b="1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17411" name="Rettangolo 1"/>
          <p:cNvSpPr>
            <a:spLocks noChangeArrowheads="1"/>
          </p:cNvSpPr>
          <p:nvPr/>
        </p:nvSpPr>
        <p:spPr bwMode="auto">
          <a:xfrm>
            <a:off x="34925" y="549275"/>
            <a:ext cx="833755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80000"/>
              </a:lnSpc>
            </a:pPr>
            <a:r>
              <a:rPr lang="it-IT" sz="3200" b="1">
                <a:solidFill>
                  <a:srgbClr val="CC0000"/>
                </a:solidFill>
                <a:latin typeface="Calibri" pitchFamily="34" charset="0"/>
              </a:rPr>
              <a:t>anche in ipotesi “favorevoli” (Governo, NdA al DEF), si tornerebbe sui livelli del 2007 nel 2022</a:t>
            </a:r>
          </a:p>
        </p:txBody>
      </p:sp>
      <p:sp>
        <p:nvSpPr>
          <p:cNvPr id="17412" name="Text Box 34"/>
          <p:cNvSpPr txBox="1">
            <a:spLocks noChangeArrowheads="1"/>
          </p:cNvSpPr>
          <p:nvPr/>
        </p:nvSpPr>
        <p:spPr bwMode="auto">
          <a:xfrm>
            <a:off x="0" y="0"/>
            <a:ext cx="7635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 b="1">
                <a:solidFill>
                  <a:srgbClr val="990099"/>
                </a:solidFill>
                <a:latin typeface="Calibri" pitchFamily="34" charset="0"/>
              </a:rPr>
              <a:t>il difficile recupero dei consumi per abitante</a:t>
            </a:r>
            <a:endParaRPr lang="it-IT" sz="2400" b="1">
              <a:solidFill>
                <a:srgbClr val="990099"/>
              </a:solidFill>
              <a:latin typeface="Calibri" pitchFamily="34" charset="0"/>
            </a:endParaRPr>
          </a:p>
        </p:txBody>
      </p:sp>
      <p:pic>
        <p:nvPicPr>
          <p:cNvPr id="17413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950" y="1560513"/>
            <a:ext cx="8964613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3635375" y="3684588"/>
            <a:ext cx="5257800" cy="2511425"/>
          </a:xfrm>
          <a:prstGeom prst="rect">
            <a:avLst/>
          </a:prstGeom>
          <a:solidFill>
            <a:srgbClr val="FFFFFF"/>
          </a:solidFill>
          <a:ln w="38100">
            <a:solidFill>
              <a:srgbClr val="333333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it-IT" sz="2600" b="1"/>
              <a:t>ipotesi Governo (NdA):</a:t>
            </a:r>
          </a:p>
          <a:p>
            <a:r>
              <a:rPr lang="it-IT" sz="2600" b="1"/>
              <a:t>consumi reali 2015 +1,1%, 2016 +1,5%, 2017 +1,8%; dal 2019 in poi +1,8% l’anno (nostra);</a:t>
            </a:r>
          </a:p>
          <a:p>
            <a:r>
              <a:rPr lang="it-IT" sz="2600" b="1"/>
              <a:t>popolazione secondo previsioni Istat.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0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61913"/>
            <a:ext cx="1042987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8674100" y="676275"/>
            <a:ext cx="361950" cy="376238"/>
          </a:xfrm>
          <a:prstGeom prst="rec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2000" b="1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19459" name="Text Box 6"/>
          <p:cNvSpPr txBox="1">
            <a:spLocks noChangeArrowheads="1"/>
          </p:cNvSpPr>
          <p:nvPr/>
        </p:nvSpPr>
        <p:spPr bwMode="auto">
          <a:xfrm>
            <a:off x="15875" y="-30163"/>
            <a:ext cx="7218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 b="1">
                <a:solidFill>
                  <a:srgbClr val="990099"/>
                </a:solidFill>
              </a:rPr>
              <a:t>fiducia delle famiglie e delle imprese</a:t>
            </a:r>
            <a:endParaRPr lang="it-IT" sz="2400" b="1">
              <a:solidFill>
                <a:srgbClr val="990099"/>
              </a:solidFill>
            </a:endParaRPr>
          </a:p>
        </p:txBody>
      </p:sp>
      <p:pic>
        <p:nvPicPr>
          <p:cNvPr id="19460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765175"/>
            <a:ext cx="8280400" cy="610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0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7988" y="38100"/>
            <a:ext cx="1042987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87313" y="82550"/>
            <a:ext cx="578008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it-IT" sz="2900" b="1">
                <a:solidFill>
                  <a:srgbClr val="990099"/>
                </a:solidFill>
              </a:rPr>
              <a:t>la pressione fiscale in Italia…</a:t>
            </a:r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7596188" y="28575"/>
            <a:ext cx="361950" cy="376238"/>
          </a:xfrm>
          <a:prstGeom prst="rec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2000" b="1">
                <a:solidFill>
                  <a:srgbClr val="FFFF00"/>
                </a:solidFill>
              </a:rPr>
              <a:t>4</a:t>
            </a:r>
          </a:p>
        </p:txBody>
      </p:sp>
      <p:pic>
        <p:nvPicPr>
          <p:cNvPr id="21508" name="Picture 9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47625" y="841375"/>
            <a:ext cx="9191625" cy="604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10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7988" y="38100"/>
            <a:ext cx="1042987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87313" y="82550"/>
            <a:ext cx="6932612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it-IT" sz="3200" b="1">
                <a:solidFill>
                  <a:srgbClr val="990099"/>
                </a:solidFill>
              </a:rPr>
              <a:t>… e presso i nostri partner europei</a:t>
            </a:r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7594600" y="115888"/>
            <a:ext cx="361950" cy="376237"/>
          </a:xfrm>
          <a:prstGeom prst="rec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2000" b="1">
                <a:solidFill>
                  <a:srgbClr val="FFFF00"/>
                </a:solidFill>
              </a:rPr>
              <a:t>5</a:t>
            </a:r>
          </a:p>
        </p:txBody>
      </p:sp>
      <p:pic>
        <p:nvPicPr>
          <p:cNvPr id="2253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981075"/>
            <a:ext cx="597693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 Box 7"/>
          <p:cNvSpPr txBox="1">
            <a:spLocks noChangeArrowheads="1"/>
          </p:cNvSpPr>
          <p:nvPr/>
        </p:nvSpPr>
        <p:spPr bwMode="auto">
          <a:xfrm>
            <a:off x="201613" y="6391275"/>
            <a:ext cx="60833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1700" b="1"/>
              <a:t>(*) stima Cer-Confcommercio che include effetti LdS 2014</a:t>
            </a:r>
          </a:p>
        </p:txBody>
      </p:sp>
      <p:sp>
        <p:nvSpPr>
          <p:cNvPr id="22534" name="Text Box 8"/>
          <p:cNvSpPr txBox="1">
            <a:spLocks noChangeArrowheads="1"/>
          </p:cNvSpPr>
          <p:nvPr/>
        </p:nvSpPr>
        <p:spPr bwMode="auto">
          <a:xfrm>
            <a:off x="6445250" y="981075"/>
            <a:ext cx="2519363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800" b="1">
                <a:solidFill>
                  <a:srgbClr val="FF0000"/>
                </a:solidFill>
              </a:rPr>
              <a:t>rispetto alla Germania siamo troppo orientati alle imposte</a:t>
            </a:r>
          </a:p>
          <a:p>
            <a:r>
              <a:rPr lang="it-IT" sz="2800" b="1">
                <a:solidFill>
                  <a:srgbClr val="FF0000"/>
                </a:solidFill>
              </a:rPr>
              <a:t>che crescono anche in termini reali; la spesa pubblica reale scende troppo poco…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10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38100"/>
            <a:ext cx="1042987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ext Box 105"/>
          <p:cNvSpPr txBox="1">
            <a:spLocks noChangeArrowheads="1"/>
          </p:cNvSpPr>
          <p:nvPr/>
        </p:nvSpPr>
        <p:spPr bwMode="auto">
          <a:xfrm>
            <a:off x="15875" y="60325"/>
            <a:ext cx="7508875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it-IT" sz="2900" b="1">
                <a:solidFill>
                  <a:srgbClr val="990099"/>
                </a:solidFill>
                <a:latin typeface="Calibri" pitchFamily="34" charset="0"/>
              </a:rPr>
              <a:t>conto delle tredicesime e stima dei consumi aggiuntivi del mese di dicembre</a:t>
            </a:r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8604250" y="620713"/>
            <a:ext cx="361950" cy="376237"/>
          </a:xfrm>
          <a:prstGeom prst="rec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2000" b="1">
                <a:solidFill>
                  <a:srgbClr val="FFFF00"/>
                </a:solidFill>
              </a:rPr>
              <a:t>6</a:t>
            </a:r>
          </a:p>
        </p:txBody>
      </p:sp>
      <p:pic>
        <p:nvPicPr>
          <p:cNvPr id="23556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925" y="1112838"/>
            <a:ext cx="9072563" cy="574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10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6288088"/>
            <a:ext cx="1042987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Text Box 105"/>
          <p:cNvSpPr txBox="1">
            <a:spLocks noChangeArrowheads="1"/>
          </p:cNvSpPr>
          <p:nvPr/>
        </p:nvSpPr>
        <p:spPr bwMode="auto">
          <a:xfrm>
            <a:off x="15875" y="60325"/>
            <a:ext cx="83724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it-IT" sz="2900" b="1">
                <a:solidFill>
                  <a:srgbClr val="990099"/>
                </a:solidFill>
              </a:rPr>
              <a:t>propensione agli acquisti durante le festività</a:t>
            </a:r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7594600" y="6365875"/>
            <a:ext cx="361950" cy="376238"/>
          </a:xfrm>
          <a:prstGeom prst="rec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2000" b="1">
                <a:solidFill>
                  <a:srgbClr val="FFFF00"/>
                </a:solidFill>
              </a:rPr>
              <a:t>7</a:t>
            </a:r>
          </a:p>
        </p:txBody>
      </p:sp>
      <p:pic>
        <p:nvPicPr>
          <p:cNvPr id="25604" name="Picture 5"/>
          <p:cNvPicPr>
            <a:picLocks noChangeAspect="1" noChangeArrowheads="1"/>
          </p:cNvPicPr>
          <p:nvPr/>
        </p:nvPicPr>
        <p:blipFill>
          <a:blip r:embed="rId4"/>
          <a:srcRect l="5585" t="2403" r="4794"/>
          <a:stretch>
            <a:fillRect/>
          </a:stretch>
        </p:blipFill>
        <p:spPr bwMode="auto">
          <a:xfrm>
            <a:off x="71438" y="692150"/>
            <a:ext cx="5148262" cy="616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7"/>
          <p:cNvPicPr>
            <a:picLocks noChangeAspect="1" noChangeArrowheads="1"/>
          </p:cNvPicPr>
          <p:nvPr/>
        </p:nvPicPr>
        <p:blipFill>
          <a:blip r:embed="rId5"/>
          <a:srcRect l="3683" t="8672" r="45206"/>
          <a:stretch>
            <a:fillRect/>
          </a:stretch>
        </p:blipFill>
        <p:spPr bwMode="auto">
          <a:xfrm>
            <a:off x="5257800" y="692150"/>
            <a:ext cx="385127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5292725" y="3357563"/>
            <a:ext cx="37084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 b="1">
                <a:solidFill>
                  <a:srgbClr val="FFFF00"/>
                </a:solidFill>
              </a:rPr>
              <a:t>regali per le festività natalizie:</a:t>
            </a:r>
          </a:p>
          <a:p>
            <a:pPr algn="ctr"/>
            <a:r>
              <a:rPr lang="it-IT" sz="2800" b="1">
                <a:solidFill>
                  <a:srgbClr val="FFFF00"/>
                </a:solidFill>
              </a:rPr>
              <a:t>spese necessarie e gradite (%)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10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6288088"/>
            <a:ext cx="1042987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Text Box 105"/>
          <p:cNvSpPr txBox="1">
            <a:spLocks noChangeArrowheads="1"/>
          </p:cNvSpPr>
          <p:nvPr/>
        </p:nvSpPr>
        <p:spPr bwMode="auto">
          <a:xfrm>
            <a:off x="15875" y="60325"/>
            <a:ext cx="83724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it-IT" sz="2900" b="1">
                <a:solidFill>
                  <a:srgbClr val="990099"/>
                </a:solidFill>
              </a:rPr>
              <a:t>orientamenti in tema di regali</a:t>
            </a:r>
          </a:p>
        </p:txBody>
      </p:sp>
      <p:sp>
        <p:nvSpPr>
          <p:cNvPr id="32772" name="Rectangle 2"/>
          <p:cNvSpPr>
            <a:spLocks noChangeArrowheads="1"/>
          </p:cNvSpPr>
          <p:nvPr/>
        </p:nvSpPr>
        <p:spPr bwMode="auto">
          <a:xfrm>
            <a:off x="7594600" y="6365875"/>
            <a:ext cx="361950" cy="376238"/>
          </a:xfrm>
          <a:prstGeom prst="rec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2000" b="1">
                <a:solidFill>
                  <a:srgbClr val="FFFF00"/>
                </a:solidFill>
              </a:rPr>
              <a:t>8</a:t>
            </a:r>
          </a:p>
        </p:txBody>
      </p:sp>
      <p:pic>
        <p:nvPicPr>
          <p:cNvPr id="32777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04813"/>
            <a:ext cx="72009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250825" y="3284538"/>
            <a:ext cx="8893175" cy="319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3200"/>
              <a:t>è una novità rispetto agli anni scorsi…</a:t>
            </a:r>
          </a:p>
          <a:p>
            <a:r>
              <a:rPr lang="it-IT" sz="3200"/>
              <a:t>accentuazione su cellulari e smartphone…</a:t>
            </a:r>
          </a:p>
          <a:p>
            <a:endParaRPr lang="it-IT" sz="1200"/>
          </a:p>
          <a:p>
            <a:r>
              <a:rPr lang="it-IT" sz="3200"/>
              <a:t>ovviamente l’area della tradizione continua a prevalere (alimentare, vestiario, profumeria, libri,</a:t>
            </a:r>
          </a:p>
          <a:p>
            <a:r>
              <a:rPr lang="it-IT" sz="3200"/>
              <a:t>giocattoli); un po’ meno gettonati vestiario, calzature e vini…</a:t>
            </a:r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V="1">
            <a:off x="7164388" y="1628775"/>
            <a:ext cx="0" cy="720725"/>
          </a:xfrm>
          <a:prstGeom prst="line">
            <a:avLst/>
          </a:prstGeom>
          <a:noFill/>
          <a:ln w="63500">
            <a:solidFill>
              <a:srgbClr val="0080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2361</TotalTime>
  <Words>358</Words>
  <Application>Microsoft Office PowerPoint</Application>
  <PresentationFormat>Presentazione su schermo (4:3)</PresentationFormat>
  <Paragraphs>67</Paragraphs>
  <Slides>10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CONFCOMMERCIO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ORIENTAMENTI DI SPESA 2012</dc:title>
  <dc:creator>Criscuolo</dc:creator>
  <cp:lastModifiedBy>Ragaini</cp:lastModifiedBy>
  <cp:revision>110</cp:revision>
  <cp:lastPrinted>2012-12-04T11:10:05Z</cp:lastPrinted>
  <dcterms:created xsi:type="dcterms:W3CDTF">2012-11-27T09:48:37Z</dcterms:created>
  <dcterms:modified xsi:type="dcterms:W3CDTF">2013-11-27T10:50:54Z</dcterms:modified>
</cp:coreProperties>
</file>