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5.xml" ContentType="application/vnd.openxmlformats-officedocument.presentationml.notesSlide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handoutMasterIdLst>
    <p:handoutMasterId r:id="rId27"/>
  </p:handoutMasterIdLst>
  <p:sldIdLst>
    <p:sldId id="257" r:id="rId2"/>
    <p:sldId id="401" r:id="rId3"/>
    <p:sldId id="394" r:id="rId4"/>
    <p:sldId id="390" r:id="rId5"/>
    <p:sldId id="391" r:id="rId6"/>
    <p:sldId id="392" r:id="rId7"/>
    <p:sldId id="393" r:id="rId8"/>
    <p:sldId id="404" r:id="rId9"/>
    <p:sldId id="323" r:id="rId10"/>
    <p:sldId id="402" r:id="rId11"/>
    <p:sldId id="389" r:id="rId12"/>
    <p:sldId id="331" r:id="rId13"/>
    <p:sldId id="303" r:id="rId14"/>
    <p:sldId id="315" r:id="rId15"/>
    <p:sldId id="313" r:id="rId16"/>
    <p:sldId id="332" r:id="rId17"/>
    <p:sldId id="406" r:id="rId18"/>
    <p:sldId id="405" r:id="rId19"/>
    <p:sldId id="396" r:id="rId20"/>
    <p:sldId id="409" r:id="rId21"/>
    <p:sldId id="397" r:id="rId22"/>
    <p:sldId id="398" r:id="rId23"/>
    <p:sldId id="399" r:id="rId24"/>
    <p:sldId id="407" r:id="rId25"/>
  </p:sldIdLst>
  <p:sldSz cx="9144000" cy="6858000" type="screen4x3"/>
  <p:notesSz cx="6797675" cy="9928225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B050"/>
    <a:srgbClr val="99FF66"/>
    <a:srgbClr val="D8BAF8"/>
    <a:srgbClr val="FAC3B8"/>
    <a:srgbClr val="007635"/>
    <a:srgbClr val="00B0F0"/>
    <a:srgbClr val="B8D7FA"/>
    <a:srgbClr val="FEB4B4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38" autoAdjust="0"/>
    <p:restoredTop sz="94127" autoAdjust="0"/>
  </p:normalViewPr>
  <p:slideViewPr>
    <p:cSldViewPr>
      <p:cViewPr varScale="1">
        <p:scale>
          <a:sx n="52" d="100"/>
          <a:sy n="52" d="100"/>
        </p:scale>
        <p:origin x="1267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"/>
          <c:y val="0.28437500000000032"/>
          <c:w val="0.46875"/>
          <c:h val="0.70312500000000422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92D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5.8333333333333938E-2"/>
                  <c:y val="-0.143750000000000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833333333333444"/>
                  <c:y val="-0.137500000000000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2708333333333353"/>
                  <c:y val="3.368307086614180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166666666666666"/>
                  <c:y val="-0.121875000000000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083333333333466E-2"/>
                  <c:y val="-0.178124999999999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nulla</c:v>
                </c:pt>
                <c:pt idx="4">
                  <c:v>Senza opinione</c:v>
                </c:pt>
              </c:strCache>
            </c:strRef>
          </c:cat>
          <c:val>
            <c:numRef>
              <c:f>Foglio1!$B$2:$B$6</c:f>
              <c:numCache>
                <c:formatCode>####.0%</c:formatCode>
                <c:ptCount val="5"/>
                <c:pt idx="0">
                  <c:v>0.13030602171767028</c:v>
                </c:pt>
                <c:pt idx="1">
                  <c:v>0.30207305034550841</c:v>
                </c:pt>
                <c:pt idx="2">
                  <c:v>0.34254689042448233</c:v>
                </c:pt>
                <c:pt idx="3">
                  <c:v>0.20927936821322801</c:v>
                </c:pt>
                <c:pt idx="4">
                  <c:v>1.5794669299111583E-2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043617536859934"/>
          <c:y val="2.5918885243411773E-2"/>
          <c:w val="0.44824888199235496"/>
          <c:h val="0.926530315197039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0"/>
                  <c:y val="7.44201236702287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Foglio1!$A$2:$A$6</c:f>
              <c:strCache>
                <c:ptCount val="5"/>
                <c:pt idx="0">
                  <c:v>Riposarsi</c:v>
                </c:pt>
                <c:pt idx="1">
                  <c:v>Divertirsi</c:v>
                </c:pt>
                <c:pt idx="2">
                  <c:v>Prendersi cura dello spirito / della mente</c:v>
                </c:pt>
                <c:pt idx="3">
                  <c:v>Prendersi cura del suo corpo</c:v>
                </c:pt>
                <c:pt idx="4">
                  <c:v>Prendersi cura degli altri</c:v>
                </c:pt>
              </c:strCache>
            </c:strRef>
          </c:cat>
          <c:val>
            <c:numRef>
              <c:f>Foglio1!$B$2:$B$6</c:f>
              <c:numCache>
                <c:formatCode>####.0%</c:formatCode>
                <c:ptCount val="5"/>
                <c:pt idx="0">
                  <c:v>0.48000000000000009</c:v>
                </c:pt>
                <c:pt idx="1">
                  <c:v>0.35000000000000009</c:v>
                </c:pt>
                <c:pt idx="2">
                  <c:v>9.0000000000000024E-2</c:v>
                </c:pt>
                <c:pt idx="3">
                  <c:v>0.05</c:v>
                </c:pt>
                <c:pt idx="4">
                  <c:v>3.0000000000000002E-2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8"/>
        <c:overlap val="-14"/>
        <c:axId val="278946368"/>
        <c:axId val="278946760"/>
      </c:barChart>
      <c:catAx>
        <c:axId val="278946368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278946760"/>
        <c:crosses val="autoZero"/>
        <c:auto val="1"/>
        <c:lblAlgn val="ctr"/>
        <c:lblOffset val="100"/>
        <c:noMultiLvlLbl val="0"/>
      </c:catAx>
      <c:valAx>
        <c:axId val="278946760"/>
        <c:scaling>
          <c:orientation val="minMax"/>
        </c:scaling>
        <c:delete val="1"/>
        <c:axPos val="t"/>
        <c:numFmt formatCode="####.0%" sourceLinked="1"/>
        <c:majorTickMark val="out"/>
        <c:minorTickMark val="none"/>
        <c:tickLblPos val="none"/>
        <c:crossAx val="27894636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833333333333325"/>
          <c:y val="0.24062500000000001"/>
          <c:w val="0.46875"/>
          <c:h val="0.70312500000000422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92D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8.7500000000000008E-2"/>
                  <c:y val="-0.184375000000000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8750000000000031"/>
                  <c:y val="5.576131889763782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3541666666666671"/>
                  <c:y val="1.18080708661417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4583333333333548E-2"/>
                  <c:y val="-0.1906252460629924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083333333333452E-2"/>
                  <c:y val="-0.178124999999999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nulla</c:v>
                </c:pt>
              </c:strCache>
            </c:strRef>
          </c:cat>
          <c:val>
            <c:numRef>
              <c:f>Foglio1!$B$2:$B$5</c:f>
              <c:numCache>
                <c:formatCode>###0.0%</c:formatCode>
                <c:ptCount val="4"/>
                <c:pt idx="0">
                  <c:v>0.25494071146245117</c:v>
                </c:pt>
                <c:pt idx="1">
                  <c:v>0.46245059288537582</c:v>
                </c:pt>
                <c:pt idx="2">
                  <c:v>0.21936758893280661</c:v>
                </c:pt>
                <c:pt idx="3">
                  <c:v>6.3241106719367404E-2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"/>
          <c:y val="0.18125000000000024"/>
          <c:w val="0.46875"/>
          <c:h val="0.70312500000000422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92D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7.5000000000000011E-2"/>
                  <c:y val="-0.184375000000000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791666666666697"/>
                  <c:y val="0.209375000000000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15833333333333377"/>
                  <c:y val="0.1187500000000001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166666666666666"/>
                  <c:y val="-0.121875000000000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083333333333452E-2"/>
                  <c:y val="-0.178124999999999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Foglio1!$A$2:$A$5</c:f>
              <c:strCache>
                <c:ptCount val="4"/>
                <c:pt idx="0">
                  <c:v>Molto probabilmente sì</c:v>
                </c:pt>
                <c:pt idx="1">
                  <c:v>Probabilmente sì</c:v>
                </c:pt>
                <c:pt idx="2">
                  <c:v>Probabilmente no</c:v>
                </c:pt>
                <c:pt idx="3">
                  <c:v>Molto probabilmente no</c:v>
                </c:pt>
              </c:strCache>
            </c:strRef>
          </c:cat>
          <c:val>
            <c:numRef>
              <c:f>Foglio1!$B$2:$B$5</c:f>
              <c:numCache>
                <c:formatCode>####.0%</c:formatCode>
                <c:ptCount val="4"/>
                <c:pt idx="0">
                  <c:v>0.12000000000000002</c:v>
                </c:pt>
                <c:pt idx="1">
                  <c:v>0.39000000000000062</c:v>
                </c:pt>
                <c:pt idx="2">
                  <c:v>0.27</c:v>
                </c:pt>
                <c:pt idx="3">
                  <c:v>0.22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"/>
          <c:y val="0.28437500000000032"/>
          <c:w val="0.46875"/>
          <c:h val="0.70312500000000422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92D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5.8333333333333931E-2"/>
                  <c:y val="-0.143750000000000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833333333333444"/>
                  <c:y val="-0.137500000000000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166666666666666"/>
                  <c:y val="0.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166666666666666"/>
                  <c:y val="-0.121875000000000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7083333333333452E-2"/>
                  <c:y val="-0.1781249999999999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nulla</c:v>
                </c:pt>
                <c:pt idx="4">
                  <c:v>Senza opinione</c:v>
                </c:pt>
              </c:strCache>
            </c:strRef>
          </c:cat>
          <c:val>
            <c:numRef>
              <c:f>Foglio1!$B$2:$B$6</c:f>
              <c:numCache>
                <c:formatCode>####.0%</c:formatCode>
                <c:ptCount val="5"/>
                <c:pt idx="0">
                  <c:v>9.6742349457058244E-2</c:v>
                </c:pt>
                <c:pt idx="1">
                  <c:v>0.1510365251727542</c:v>
                </c:pt>
                <c:pt idx="2">
                  <c:v>0.2665350444225067</c:v>
                </c:pt>
                <c:pt idx="3">
                  <c:v>0.47778874629812434</c:v>
                </c:pt>
                <c:pt idx="4">
                  <c:v>7.8973346495557744E-3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"/>
          <c:y val="0.28437500000000032"/>
          <c:w val="0.46875"/>
          <c:h val="0.703125000000004"/>
        </c:manualLayout>
      </c:layout>
      <c:doughnutChart>
        <c:varyColors val="1"/>
        <c:ser>
          <c:idx val="0"/>
          <c:order val="0"/>
          <c:tx>
            <c:strRef>
              <c:f>Foglio1!$B$1</c:f>
              <c:strCache>
                <c:ptCount val="1"/>
                <c:pt idx="0">
                  <c:v>Vendite</c:v>
                </c:pt>
              </c:strCache>
            </c:strRef>
          </c:tx>
          <c:spPr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dPt>
            <c:idx val="0"/>
            <c:bubble3D val="0"/>
            <c:spPr>
              <a:solidFill>
                <a:srgbClr val="00B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92D05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FFC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rgbClr val="FF0000"/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38100">
                <a:solidFill>
                  <a:schemeClr val="bg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3.5416666666666666E-2"/>
                  <c:y val="-0.168750000000000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833333333333433"/>
                  <c:y val="-0.1375000000000000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166666666666666"/>
                  <c:y val="0.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4166666666666666"/>
                  <c:y val="-0.1218750000000000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7.7083333333333601E-2"/>
                  <c:y val="-0.1625002460629927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Foglio1!$A$2:$A$6</c:f>
              <c:strCache>
                <c:ptCount val="5"/>
                <c:pt idx="0">
                  <c:v>Molto</c:v>
                </c:pt>
                <c:pt idx="1">
                  <c:v>Abbastanza</c:v>
                </c:pt>
                <c:pt idx="2">
                  <c:v>Poco</c:v>
                </c:pt>
                <c:pt idx="3">
                  <c:v>Per nulla</c:v>
                </c:pt>
                <c:pt idx="4">
                  <c:v>Senza opinione</c:v>
                </c:pt>
              </c:strCache>
            </c:strRef>
          </c:cat>
          <c:val>
            <c:numRef>
              <c:f>Foglio1!$B$2:$B$6</c:f>
              <c:numCache>
                <c:formatCode>####.0%</c:formatCode>
                <c:ptCount val="5"/>
                <c:pt idx="0">
                  <c:v>7.107601184600211E-2</c:v>
                </c:pt>
                <c:pt idx="1">
                  <c:v>0.16386969397828233</c:v>
                </c:pt>
                <c:pt idx="2">
                  <c:v>0.28825271470878577</c:v>
                </c:pt>
                <c:pt idx="3">
                  <c:v>0.47186574531095837</c:v>
                </c:pt>
                <c:pt idx="4">
                  <c:v>4.9358341559723722E-3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plotVisOnly val="1"/>
    <c:dispBlanksAs val="zero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349681919825983E-2"/>
          <c:y val="1.4109543384068437E-2"/>
          <c:w val="0.96725438444337142"/>
          <c:h val="0.90075491612043102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Indice di fiducia del viaggiatore</c:v>
                </c:pt>
              </c:strCache>
            </c:strRef>
          </c:tx>
          <c:spPr>
            <a:ln w="38100">
              <a:solidFill>
                <a:srgbClr val="0070C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9"/>
            <c:spPr>
              <a:solidFill>
                <a:srgbClr val="0070C0"/>
              </a:solidFill>
              <a:ln w="38100">
                <a:solidFill>
                  <a:srgbClr val="0070C0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Foglio1!$A$2:$A$10</c:f>
              <c:numCache>
                <c:formatCode>mmm\-yy</c:formatCode>
                <c:ptCount val="9"/>
                <c:pt idx="0">
                  <c:v>41760</c:v>
                </c:pt>
                <c:pt idx="1">
                  <c:v>41791</c:v>
                </c:pt>
                <c:pt idx="2">
                  <c:v>41821</c:v>
                </c:pt>
                <c:pt idx="3">
                  <c:v>41852</c:v>
                </c:pt>
                <c:pt idx="4">
                  <c:v>41883</c:v>
                </c:pt>
                <c:pt idx="5">
                  <c:v>41913</c:v>
                </c:pt>
                <c:pt idx="6">
                  <c:v>41944</c:v>
                </c:pt>
                <c:pt idx="7">
                  <c:v>41974</c:v>
                </c:pt>
                <c:pt idx="8">
                  <c:v>42005</c:v>
                </c:pt>
              </c:numCache>
            </c:num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56</c:v>
                </c:pt>
                <c:pt idx="1">
                  <c:v>57</c:v>
                </c:pt>
                <c:pt idx="2">
                  <c:v>59</c:v>
                </c:pt>
                <c:pt idx="3">
                  <c:v>58</c:v>
                </c:pt>
                <c:pt idx="4">
                  <c:v>56</c:v>
                </c:pt>
                <c:pt idx="5">
                  <c:v>55</c:v>
                </c:pt>
                <c:pt idx="6">
                  <c:v>58</c:v>
                </c:pt>
                <c:pt idx="7">
                  <c:v>56</c:v>
                </c:pt>
                <c:pt idx="8">
                  <c:v>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0660384"/>
        <c:axId val="210660776"/>
      </c:lineChart>
      <c:dateAx>
        <c:axId val="210660384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400" b="1">
                <a:solidFill>
                  <a:schemeClr val="tx1"/>
                </a:solidFill>
                <a:latin typeface="Arial Narrow" pitchFamily="34" charset="0"/>
              </a:defRPr>
            </a:pPr>
            <a:endParaRPr lang="it-IT"/>
          </a:p>
        </c:txPr>
        <c:crossAx val="210660776"/>
        <c:crosses val="autoZero"/>
        <c:auto val="1"/>
        <c:lblOffset val="100"/>
        <c:baseTimeUnit val="months"/>
      </c:dateAx>
      <c:valAx>
        <c:axId val="210660776"/>
        <c:scaling>
          <c:orientation val="minMax"/>
          <c:max val="63"/>
          <c:min val="53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2106603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Indice di fiducia del viaggiatore</c:v>
                </c:pt>
              </c:strCache>
            </c:strRef>
          </c:tx>
          <c:spPr>
            <a:ln w="38100"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solidFill>
                <a:srgbClr val="00B050">
                  <a:alpha val="56078"/>
                </a:srgbClr>
              </a:solidFill>
              <a:ln w="3810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FF0000">
                  <a:alpha val="54118"/>
                </a:srgbClr>
              </a:solidFill>
              <a:ln w="3810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0000">
                  <a:alpha val="54118"/>
                </a:srgbClr>
              </a:solidFill>
              <a:ln w="3810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FF0000">
                  <a:alpha val="54118"/>
                </a:srgbClr>
              </a:solidFill>
              <a:ln w="3810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rgbClr val="FF0000">
                  <a:alpha val="54118"/>
                </a:srgbClr>
              </a:solidFill>
              <a:ln w="3810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FF0000">
                  <a:alpha val="54118"/>
                </a:srgbClr>
              </a:solidFill>
              <a:ln w="3810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FF0000">
                  <a:alpha val="54118"/>
                </a:srgbClr>
              </a:solidFill>
              <a:ln w="3810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Pt>
            <c:idx val="8"/>
            <c:invertIfNegative val="0"/>
            <c:bubble3D val="0"/>
            <c:spPr>
              <a:solidFill>
                <a:srgbClr val="FF0000">
                  <a:alpha val="54118"/>
                </a:srgbClr>
              </a:solidFill>
              <a:ln w="38100">
                <a:noFill/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/>
                  </a:defRPr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Foglio1!$A$2:$A$10</c:f>
              <c:numCache>
                <c:formatCode>mmm\-yy</c:formatCode>
                <c:ptCount val="9"/>
                <c:pt idx="0">
                  <c:v>41760</c:v>
                </c:pt>
                <c:pt idx="1">
                  <c:v>41791</c:v>
                </c:pt>
                <c:pt idx="2">
                  <c:v>41821</c:v>
                </c:pt>
                <c:pt idx="3">
                  <c:v>41852</c:v>
                </c:pt>
                <c:pt idx="4">
                  <c:v>41883</c:v>
                </c:pt>
                <c:pt idx="5">
                  <c:v>41913</c:v>
                </c:pt>
                <c:pt idx="6">
                  <c:v>41944</c:v>
                </c:pt>
                <c:pt idx="7">
                  <c:v>41974</c:v>
                </c:pt>
                <c:pt idx="8">
                  <c:v>42005</c:v>
                </c:pt>
              </c:numCache>
            </c:numRef>
          </c:cat>
          <c:val>
            <c:numRef>
              <c:f>Foglio1!$B$2:$B$10</c:f>
              <c:numCache>
                <c:formatCode>0%</c:formatCode>
                <c:ptCount val="9"/>
                <c:pt idx="1">
                  <c:v>7.0000000000000021E-2</c:v>
                </c:pt>
                <c:pt idx="2">
                  <c:v>-0.22</c:v>
                </c:pt>
                <c:pt idx="3">
                  <c:v>-0.25</c:v>
                </c:pt>
                <c:pt idx="4">
                  <c:v>-0.29000000000000026</c:v>
                </c:pt>
                <c:pt idx="5">
                  <c:v>-0.31000000000000028</c:v>
                </c:pt>
                <c:pt idx="6">
                  <c:v>-0.19</c:v>
                </c:pt>
                <c:pt idx="7">
                  <c:v>-0.27</c:v>
                </c:pt>
                <c:pt idx="8">
                  <c:v>-0.17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889080"/>
        <c:axId val="279889472"/>
      </c:barChart>
      <c:lineChart>
        <c:grouping val="standard"/>
        <c:varyColors val="0"/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ln w="38100" cap="rnd" cmpd="thickThin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Foglio1!$A$2:$A$10</c:f>
              <c:numCache>
                <c:formatCode>mmm\-yy</c:formatCode>
                <c:ptCount val="9"/>
                <c:pt idx="0">
                  <c:v>41760</c:v>
                </c:pt>
                <c:pt idx="1">
                  <c:v>41791</c:v>
                </c:pt>
                <c:pt idx="2">
                  <c:v>41821</c:v>
                </c:pt>
                <c:pt idx="3">
                  <c:v>41852</c:v>
                </c:pt>
                <c:pt idx="4">
                  <c:v>41883</c:v>
                </c:pt>
                <c:pt idx="5">
                  <c:v>41913</c:v>
                </c:pt>
                <c:pt idx="6">
                  <c:v>41944</c:v>
                </c:pt>
                <c:pt idx="7">
                  <c:v>41974</c:v>
                </c:pt>
                <c:pt idx="8">
                  <c:v>42005</c:v>
                </c:pt>
              </c:numCache>
            </c:numRef>
          </c:cat>
          <c:val>
            <c:numRef>
              <c:f>Foglio1!$C$2:$C$10</c:f>
              <c:numCache>
                <c:formatCode>0%</c:formatCode>
                <c:ptCount val="9"/>
                <c:pt idx="1">
                  <c:v>7.0000000000000021E-2</c:v>
                </c:pt>
                <c:pt idx="2">
                  <c:v>-0.22</c:v>
                </c:pt>
                <c:pt idx="3">
                  <c:v>-0.25</c:v>
                </c:pt>
                <c:pt idx="4">
                  <c:v>-0.29000000000000026</c:v>
                </c:pt>
                <c:pt idx="5">
                  <c:v>-0.31000000000000028</c:v>
                </c:pt>
                <c:pt idx="6">
                  <c:v>-0.19</c:v>
                </c:pt>
                <c:pt idx="7">
                  <c:v>-0.27</c:v>
                </c:pt>
                <c:pt idx="8">
                  <c:v>-0.17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889080"/>
        <c:axId val="279889472"/>
      </c:lineChart>
      <c:dateAx>
        <c:axId val="279889080"/>
        <c:scaling>
          <c:orientation val="minMax"/>
        </c:scaling>
        <c:delete val="1"/>
        <c:axPos val="b"/>
        <c:numFmt formatCode="mmm\-yy" sourceLinked="1"/>
        <c:majorTickMark val="out"/>
        <c:minorTickMark val="none"/>
        <c:tickLblPos val="none"/>
        <c:crossAx val="279889472"/>
        <c:crosses val="autoZero"/>
        <c:auto val="1"/>
        <c:lblOffset val="100"/>
        <c:baseTimeUnit val="months"/>
      </c:dateAx>
      <c:valAx>
        <c:axId val="279889472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one"/>
        <c:crossAx val="279889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Indice di fiducia del viaggiatore</c:v>
                </c:pt>
              </c:strCache>
            </c:strRef>
          </c:tx>
          <c:spPr>
            <a:ln w="38100">
              <a:solidFill>
                <a:srgbClr val="0070C0"/>
              </a:solidFill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9"/>
            <c:spPr>
              <a:solidFill>
                <a:srgbClr val="0070C0"/>
              </a:solidFill>
              <a:ln w="38100">
                <a:solidFill>
                  <a:srgbClr val="0070C0"/>
                </a:solidFill>
              </a:ln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solidFill>
                <a:srgbClr val="0070C0"/>
              </a:solidFill>
            </c:spPr>
            <c:txPr>
              <a:bodyPr/>
              <a:lstStyle/>
              <a:p>
                <a:pPr>
                  <a:defRPr sz="1400" b="1">
                    <a:solidFill>
                      <a:schemeClr val="bg1"/>
                    </a:solidFill>
                    <a:effectLst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Foglio1!$A$2:$A$10</c:f>
              <c:numCache>
                <c:formatCode>mmm\-yy</c:formatCode>
                <c:ptCount val="9"/>
                <c:pt idx="0">
                  <c:v>41760</c:v>
                </c:pt>
                <c:pt idx="1">
                  <c:v>41791</c:v>
                </c:pt>
                <c:pt idx="2">
                  <c:v>41821</c:v>
                </c:pt>
                <c:pt idx="3">
                  <c:v>41852</c:v>
                </c:pt>
                <c:pt idx="4">
                  <c:v>41883</c:v>
                </c:pt>
                <c:pt idx="5">
                  <c:v>41913</c:v>
                </c:pt>
                <c:pt idx="6">
                  <c:v>41944</c:v>
                </c:pt>
                <c:pt idx="7">
                  <c:v>41974</c:v>
                </c:pt>
                <c:pt idx="8">
                  <c:v>42005</c:v>
                </c:pt>
              </c:numCache>
            </c:numRef>
          </c:cat>
          <c:val>
            <c:numRef>
              <c:f>Foglio1!$B$2:$B$10</c:f>
              <c:numCache>
                <c:formatCode>General</c:formatCode>
                <c:ptCount val="9"/>
                <c:pt idx="0">
                  <c:v>56</c:v>
                </c:pt>
                <c:pt idx="1">
                  <c:v>57</c:v>
                </c:pt>
                <c:pt idx="2">
                  <c:v>59</c:v>
                </c:pt>
                <c:pt idx="3">
                  <c:v>58</c:v>
                </c:pt>
                <c:pt idx="4">
                  <c:v>56</c:v>
                </c:pt>
                <c:pt idx="5">
                  <c:v>55</c:v>
                </c:pt>
                <c:pt idx="6">
                  <c:v>58</c:v>
                </c:pt>
                <c:pt idx="7">
                  <c:v>56</c:v>
                </c:pt>
                <c:pt idx="8">
                  <c:v>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79890256"/>
        <c:axId val="279890648"/>
      </c:lineChart>
      <c:dateAx>
        <c:axId val="2798902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spPr>
          <a:noFill/>
        </c:spPr>
        <c:txPr>
          <a:bodyPr/>
          <a:lstStyle/>
          <a:p>
            <a:pPr>
              <a:defRPr sz="1600" b="1">
                <a:solidFill>
                  <a:schemeClr val="tx1"/>
                </a:solidFill>
                <a:latin typeface="Arial Narrow" pitchFamily="34" charset="0"/>
              </a:defRPr>
            </a:pPr>
            <a:endParaRPr lang="it-IT"/>
          </a:p>
        </c:txPr>
        <c:crossAx val="279890648"/>
        <c:crosses val="autoZero"/>
        <c:auto val="1"/>
        <c:lblOffset val="100"/>
        <c:baseTimeUnit val="months"/>
      </c:dateAx>
      <c:valAx>
        <c:axId val="279890648"/>
        <c:scaling>
          <c:orientation val="minMax"/>
          <c:max val="60"/>
          <c:min val="53"/>
        </c:scaling>
        <c:delete val="1"/>
        <c:axPos val="l"/>
        <c:numFmt formatCode="General" sourceLinked="1"/>
        <c:majorTickMark val="out"/>
        <c:minorTickMark val="none"/>
        <c:tickLblPos val="none"/>
        <c:crossAx val="27989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0689106540171627"/>
          <c:y val="9.3217712651810627E-2"/>
          <c:w val="0.4496993134261365"/>
          <c:h val="0.8592314669715066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1"/>
            <c:invertIfNegative val="0"/>
            <c:bubble3D val="0"/>
            <c:spPr>
              <a:ln w="6350">
                <a:solidFill>
                  <a:schemeClr val="accent1">
                    <a:lumMod val="75000"/>
                  </a:schemeClr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/>
                <a:lstStyle/>
                <a:p>
                  <a:pPr>
                    <a:defRPr sz="1400" b="1">
                      <a:solidFill>
                        <a:schemeClr val="bg1"/>
                      </a:solidFill>
                    </a:defRPr>
                  </a:pPr>
                  <a:endParaRPr lang="it-IT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3298663913442468"/>
                  <c:y val="1.160397382746946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295295858342954"/>
                  <c:y val="2.32101403937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569769506937974E-2"/>
                  <c:y val="6.96212847695302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Tramite internet</c:v>
                </c:pt>
                <c:pt idx="1">
                  <c:v>Contattando direttamente i fornitori di servizio a per telefono o e-mail</c:v>
                </c:pt>
                <c:pt idx="2">
                  <c:v>Attraverso intermediazione specializzata</c:v>
                </c:pt>
                <c:pt idx="3">
                  <c:v>Direttamente sul posto/di persona / non prenoto in anticipo</c:v>
                </c:pt>
              </c:strCache>
            </c:strRef>
          </c:cat>
          <c:val>
            <c:numRef>
              <c:f>Foglio1!$B$2:$B$5</c:f>
              <c:numCache>
                <c:formatCode>0%</c:formatCode>
                <c:ptCount val="4"/>
                <c:pt idx="0">
                  <c:v>0.39000000000000012</c:v>
                </c:pt>
                <c:pt idx="1">
                  <c:v>0.21000000000000005</c:v>
                </c:pt>
                <c:pt idx="2">
                  <c:v>0.1</c:v>
                </c:pt>
                <c:pt idx="3">
                  <c:v>9.0000000000000024E-2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Colonna1</c:v>
                </c:pt>
              </c:strCache>
            </c:strRef>
          </c:tx>
          <c:spPr>
            <a:ln>
              <a:solidFill>
                <a:schemeClr val="tx2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tx2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Foglio1!$A$2:$A$5</c:f>
              <c:strCache>
                <c:ptCount val="4"/>
                <c:pt idx="0">
                  <c:v>Tramite internet</c:v>
                </c:pt>
                <c:pt idx="1">
                  <c:v>Contattando direttamente i fornitori di servizio a per telefono o e-mail</c:v>
                </c:pt>
                <c:pt idx="2">
                  <c:v>Attraverso intermediazione specializzata</c:v>
                </c:pt>
                <c:pt idx="3">
                  <c:v>Direttamente sul posto/di persona / non prenoto in anticipo</c:v>
                </c:pt>
              </c:strCache>
            </c:strRef>
          </c:cat>
          <c:val>
            <c:numRef>
              <c:f>Foglio1!$C$2:$C$5</c:f>
              <c:numCache>
                <c:formatCode>0%</c:formatCode>
                <c:ptCount val="4"/>
                <c:pt idx="0">
                  <c:v>0.1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7"/>
        <c:overlap val="100"/>
        <c:axId val="279891824"/>
        <c:axId val="279892216"/>
      </c:barChart>
      <c:catAx>
        <c:axId val="279891824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279892216"/>
        <c:crosses val="autoZero"/>
        <c:auto val="1"/>
        <c:lblAlgn val="ctr"/>
        <c:lblOffset val="100"/>
        <c:noMultiLvlLbl val="0"/>
      </c:catAx>
      <c:valAx>
        <c:axId val="279892216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2798918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145479867316335"/>
          <c:y val="6.6988042678439996E-2"/>
          <c:w val="0.52520908529543231"/>
          <c:h val="0.89947884473877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Totale</c:v>
                </c:pt>
              </c:strCache>
            </c:strRef>
          </c:tx>
          <c:spPr>
            <a:ln>
              <a:solidFill>
                <a:schemeClr val="accent1">
                  <a:lumMod val="75000"/>
                </a:schemeClr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Foglio1!$A$2:$A$5</c:f>
              <c:strCache>
                <c:ptCount val="4"/>
                <c:pt idx="0">
                  <c:v>In coppia 
(con il partner)</c:v>
                </c:pt>
                <c:pt idx="1">
                  <c:v>Con famiglia/ 
figli/ 
genitori/ parenti</c:v>
                </c:pt>
                <c:pt idx="2">
                  <c:v>Con gli amici</c:v>
                </c:pt>
                <c:pt idx="3">
                  <c:v>Da solo</c:v>
                </c:pt>
              </c:strCache>
            </c:strRef>
          </c:cat>
          <c:val>
            <c:numRef>
              <c:f>Foglio1!$B$2:$B$5</c:f>
              <c:numCache>
                <c:formatCode>#,##0%</c:formatCode>
                <c:ptCount val="4"/>
                <c:pt idx="0">
                  <c:v>0.5</c:v>
                </c:pt>
                <c:pt idx="1">
                  <c:v>0.3000000000000001</c:v>
                </c:pt>
                <c:pt idx="2">
                  <c:v>0.22</c:v>
                </c:pt>
                <c:pt idx="3">
                  <c:v>8.0000000000000029E-2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9377280"/>
        <c:axId val="279377672"/>
      </c:barChart>
      <c:catAx>
        <c:axId val="279377280"/>
        <c:scaling>
          <c:orientation val="maxMin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279377672"/>
        <c:crosses val="autoZero"/>
        <c:auto val="1"/>
        <c:lblAlgn val="ctr"/>
        <c:lblOffset val="100"/>
        <c:noMultiLvlLbl val="0"/>
      </c:catAx>
      <c:valAx>
        <c:axId val="279377672"/>
        <c:scaling>
          <c:orientation val="minMax"/>
        </c:scaling>
        <c:delete val="1"/>
        <c:axPos val="t"/>
        <c:numFmt formatCode="#,##0%" sourceLinked="1"/>
        <c:majorTickMark val="out"/>
        <c:minorTickMark val="none"/>
        <c:tickLblPos val="none"/>
        <c:crossAx val="2793772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0544020182614954E-2"/>
          <c:y val="3.8675266240259028E-2"/>
          <c:w val="0.89228728764650533"/>
          <c:h val="0.78991401749012025"/>
        </c:manualLayout>
      </c:layout>
      <c:lineChart>
        <c:grouping val="standard"/>
        <c:varyColors val="0"/>
        <c:ser>
          <c:idx val="0"/>
          <c:order val="0"/>
          <c:tx>
            <c:strRef>
              <c:f>Foglio1!$B$1</c:f>
              <c:strCache>
                <c:ptCount val="1"/>
                <c:pt idx="0">
                  <c:v>Città e località d'arte</c:v>
                </c:pt>
              </c:strCache>
            </c:strRef>
          </c:tx>
          <c:spPr>
            <a:ln w="571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Foglio1!$A$2:$A$10</c:f>
              <c:numCache>
                <c:formatCode>mmm\-yy</c:formatCode>
                <c:ptCount val="9"/>
                <c:pt idx="0">
                  <c:v>41791</c:v>
                </c:pt>
                <c:pt idx="1">
                  <c:v>41821</c:v>
                </c:pt>
                <c:pt idx="2">
                  <c:v>41852</c:v>
                </c:pt>
                <c:pt idx="3">
                  <c:v>41883</c:v>
                </c:pt>
                <c:pt idx="4">
                  <c:v>41913</c:v>
                </c:pt>
                <c:pt idx="5">
                  <c:v>41944</c:v>
                </c:pt>
                <c:pt idx="6">
                  <c:v>41974</c:v>
                </c:pt>
                <c:pt idx="7">
                  <c:v>42005</c:v>
                </c:pt>
                <c:pt idx="8">
                  <c:v>42036</c:v>
                </c:pt>
              </c:numCache>
            </c:numRef>
          </c:cat>
          <c:val>
            <c:numRef>
              <c:f>Foglio1!$B$2:$B$10</c:f>
              <c:numCache>
                <c:formatCode>0%</c:formatCode>
                <c:ptCount val="9"/>
                <c:pt idx="0">
                  <c:v>0.25</c:v>
                </c:pt>
                <c:pt idx="1">
                  <c:v>0.22</c:v>
                </c:pt>
                <c:pt idx="2">
                  <c:v>0.22</c:v>
                </c:pt>
                <c:pt idx="3">
                  <c:v>0.38</c:v>
                </c:pt>
                <c:pt idx="4">
                  <c:v>0.52</c:v>
                </c:pt>
                <c:pt idx="5">
                  <c:v>0.52</c:v>
                </c:pt>
                <c:pt idx="6">
                  <c:v>0.5</c:v>
                </c:pt>
                <c:pt idx="7">
                  <c:v>0.48</c:v>
                </c:pt>
                <c:pt idx="8">
                  <c:v>0.53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Montagna</c:v>
                </c:pt>
              </c:strCache>
            </c:strRef>
          </c:tx>
          <c:spPr>
            <a:ln w="57150">
              <a:solidFill>
                <a:schemeClr val="tx1">
                  <a:lumMod val="50000"/>
                  <a:lumOff val="50000"/>
                </a:schemeClr>
              </a:solidFill>
            </a:ln>
          </c:spPr>
          <c:marker>
            <c:symbol val="none"/>
          </c:marker>
          <c:cat>
            <c:numRef>
              <c:f>Foglio1!$A$2:$A$10</c:f>
              <c:numCache>
                <c:formatCode>mmm\-yy</c:formatCode>
                <c:ptCount val="9"/>
                <c:pt idx="0">
                  <c:v>41791</c:v>
                </c:pt>
                <c:pt idx="1">
                  <c:v>41821</c:v>
                </c:pt>
                <c:pt idx="2">
                  <c:v>41852</c:v>
                </c:pt>
                <c:pt idx="3">
                  <c:v>41883</c:v>
                </c:pt>
                <c:pt idx="4">
                  <c:v>41913</c:v>
                </c:pt>
                <c:pt idx="5">
                  <c:v>41944</c:v>
                </c:pt>
                <c:pt idx="6">
                  <c:v>41974</c:v>
                </c:pt>
                <c:pt idx="7">
                  <c:v>42005</c:v>
                </c:pt>
                <c:pt idx="8">
                  <c:v>42036</c:v>
                </c:pt>
              </c:numCache>
            </c:numRef>
          </c:cat>
          <c:val>
            <c:numRef>
              <c:f>Foglio1!$C$2:$C$10</c:f>
              <c:numCache>
                <c:formatCode>0%</c:formatCode>
                <c:ptCount val="9"/>
                <c:pt idx="0">
                  <c:v>0.14000000000000001</c:v>
                </c:pt>
                <c:pt idx="1">
                  <c:v>0.19</c:v>
                </c:pt>
                <c:pt idx="2">
                  <c:v>0.2</c:v>
                </c:pt>
                <c:pt idx="3">
                  <c:v>0.18</c:v>
                </c:pt>
                <c:pt idx="4">
                  <c:v>0.21</c:v>
                </c:pt>
                <c:pt idx="5">
                  <c:v>0.27</c:v>
                </c:pt>
                <c:pt idx="6">
                  <c:v>0.35</c:v>
                </c:pt>
                <c:pt idx="7">
                  <c:v>0.35</c:v>
                </c:pt>
                <c:pt idx="8">
                  <c:v>0.27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Mare</c:v>
                </c:pt>
              </c:strCache>
            </c:strRef>
          </c:tx>
          <c:spPr>
            <a:ln w="57150">
              <a:solidFill>
                <a:srgbClr val="00B0F0"/>
              </a:solidFill>
            </a:ln>
          </c:spPr>
          <c:marker>
            <c:symbol val="none"/>
          </c:marker>
          <c:cat>
            <c:numRef>
              <c:f>Foglio1!$A$2:$A$10</c:f>
              <c:numCache>
                <c:formatCode>mmm\-yy</c:formatCode>
                <c:ptCount val="9"/>
                <c:pt idx="0">
                  <c:v>41791</c:v>
                </c:pt>
                <c:pt idx="1">
                  <c:v>41821</c:v>
                </c:pt>
                <c:pt idx="2">
                  <c:v>41852</c:v>
                </c:pt>
                <c:pt idx="3">
                  <c:v>41883</c:v>
                </c:pt>
                <c:pt idx="4">
                  <c:v>41913</c:v>
                </c:pt>
                <c:pt idx="5">
                  <c:v>41944</c:v>
                </c:pt>
                <c:pt idx="6">
                  <c:v>41974</c:v>
                </c:pt>
                <c:pt idx="7">
                  <c:v>42005</c:v>
                </c:pt>
                <c:pt idx="8">
                  <c:v>42036</c:v>
                </c:pt>
              </c:numCache>
            </c:numRef>
          </c:cat>
          <c:val>
            <c:numRef>
              <c:f>Foglio1!$D$2:$D$10</c:f>
              <c:numCache>
                <c:formatCode>0%</c:formatCode>
                <c:ptCount val="9"/>
                <c:pt idx="0">
                  <c:v>0.6</c:v>
                </c:pt>
                <c:pt idx="1">
                  <c:v>0.66</c:v>
                </c:pt>
                <c:pt idx="2">
                  <c:v>0.62</c:v>
                </c:pt>
                <c:pt idx="3">
                  <c:v>0.46</c:v>
                </c:pt>
                <c:pt idx="4">
                  <c:v>0.26</c:v>
                </c:pt>
                <c:pt idx="5">
                  <c:v>0.18</c:v>
                </c:pt>
                <c:pt idx="6">
                  <c:v>0.16</c:v>
                </c:pt>
                <c:pt idx="7">
                  <c:v>0.17</c:v>
                </c:pt>
                <c:pt idx="8">
                  <c:v>0.27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Campagna, collina</c:v>
                </c:pt>
              </c:strCache>
            </c:strRef>
          </c:tx>
          <c:spPr>
            <a:ln w="5715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Foglio1!$A$2:$A$10</c:f>
              <c:numCache>
                <c:formatCode>mmm\-yy</c:formatCode>
                <c:ptCount val="9"/>
                <c:pt idx="0">
                  <c:v>41791</c:v>
                </c:pt>
                <c:pt idx="1">
                  <c:v>41821</c:v>
                </c:pt>
                <c:pt idx="2">
                  <c:v>41852</c:v>
                </c:pt>
                <c:pt idx="3">
                  <c:v>41883</c:v>
                </c:pt>
                <c:pt idx="4">
                  <c:v>41913</c:v>
                </c:pt>
                <c:pt idx="5">
                  <c:v>41944</c:v>
                </c:pt>
                <c:pt idx="6">
                  <c:v>41974</c:v>
                </c:pt>
                <c:pt idx="7">
                  <c:v>42005</c:v>
                </c:pt>
                <c:pt idx="8">
                  <c:v>42036</c:v>
                </c:pt>
              </c:numCache>
            </c:numRef>
          </c:cat>
          <c:val>
            <c:numRef>
              <c:f>Foglio1!$E$2:$E$10</c:f>
              <c:numCache>
                <c:formatCode>0%</c:formatCode>
                <c:ptCount val="9"/>
                <c:pt idx="0">
                  <c:v>7.0000000000000007E-2</c:v>
                </c:pt>
                <c:pt idx="1">
                  <c:v>0.08</c:v>
                </c:pt>
                <c:pt idx="2">
                  <c:v>7.0000000000000007E-2</c:v>
                </c:pt>
                <c:pt idx="3">
                  <c:v>0.09</c:v>
                </c:pt>
                <c:pt idx="4">
                  <c:v>0.1</c:v>
                </c:pt>
                <c:pt idx="5">
                  <c:v>0.12</c:v>
                </c:pt>
                <c:pt idx="6">
                  <c:v>0.1</c:v>
                </c:pt>
                <c:pt idx="7">
                  <c:v>0.09</c:v>
                </c:pt>
                <c:pt idx="8">
                  <c:v>0.09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79378456"/>
        <c:axId val="279378848"/>
      </c:lineChart>
      <c:dateAx>
        <c:axId val="279378456"/>
        <c:scaling>
          <c:orientation val="minMax"/>
        </c:scaling>
        <c:delete val="0"/>
        <c:axPos val="b"/>
        <c:numFmt formatCode="mmm\-yy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279378848"/>
        <c:crosses val="autoZero"/>
        <c:auto val="1"/>
        <c:lblOffset val="100"/>
        <c:baseTimeUnit val="months"/>
      </c:dateAx>
      <c:valAx>
        <c:axId val="27937884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it-IT"/>
          </a:p>
        </c:txPr>
        <c:crossAx val="27937845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2431003241527743"/>
          <c:y val="1.0352024378243688E-3"/>
          <c:w val="0.56811079496575112"/>
          <c:h val="0.14483351056231847"/>
        </c:manualLayout>
      </c:layout>
      <c:overlay val="0"/>
      <c:spPr>
        <a:solidFill>
          <a:schemeClr val="bg1"/>
        </a:solidFill>
        <a:ln>
          <a:solidFill>
            <a:schemeClr val="accent1"/>
          </a:solidFill>
        </a:ln>
      </c:spPr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C0B28C-E61C-4B11-9968-1AA304BAB8D5}" type="datetimeFigureOut">
              <a:rPr lang="it-IT" smtClean="0"/>
              <a:pPr/>
              <a:t>12/02/2015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41FD5-DB20-48D3-8070-FF90E04336BF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26699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838" cy="496491"/>
          </a:xfrm>
          <a:prstGeom prst="rect">
            <a:avLst/>
          </a:prstGeom>
        </p:spPr>
        <p:txBody>
          <a:bodyPr vert="horz" lIns="92078" tIns="46039" rIns="92078" bIns="46039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229" y="1"/>
            <a:ext cx="2946838" cy="496491"/>
          </a:xfrm>
          <a:prstGeom prst="rect">
            <a:avLst/>
          </a:prstGeom>
        </p:spPr>
        <p:txBody>
          <a:bodyPr vert="horz" lIns="92078" tIns="46039" rIns="92078" bIns="46039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21E4CE4-3D21-4605-ABB7-ABA1F06AA0E6}" type="datetimeFigureOut">
              <a:rPr lang="it-IT"/>
              <a:pPr>
                <a:defRPr/>
              </a:pPr>
              <a:t>12/02/2015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78" tIns="46039" rIns="92078" bIns="46039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414" y="4716669"/>
            <a:ext cx="5436853" cy="4466819"/>
          </a:xfrm>
          <a:prstGeom prst="rect">
            <a:avLst/>
          </a:prstGeom>
        </p:spPr>
        <p:txBody>
          <a:bodyPr vert="horz" lIns="92078" tIns="46039" rIns="92078" bIns="46039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0133"/>
            <a:ext cx="2946838" cy="496491"/>
          </a:xfrm>
          <a:prstGeom prst="rect">
            <a:avLst/>
          </a:prstGeom>
        </p:spPr>
        <p:txBody>
          <a:bodyPr vert="horz" lIns="92078" tIns="46039" rIns="92078" bIns="46039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229" y="9430133"/>
            <a:ext cx="2946838" cy="496491"/>
          </a:xfrm>
          <a:prstGeom prst="rect">
            <a:avLst/>
          </a:prstGeom>
        </p:spPr>
        <p:txBody>
          <a:bodyPr vert="horz" wrap="square" lIns="92078" tIns="46039" rIns="92078" bIns="4603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18AFD989-1DC0-42FE-B871-649407C5B3A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06109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3694" tIns="46848" rIns="93694" bIns="4684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2736495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3694" tIns="46848" rIns="93694" bIns="4684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85713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3694" tIns="46848" rIns="93694" bIns="4684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99267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750888"/>
            <a:ext cx="5008563" cy="3756025"/>
          </a:xfrm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08817" y="5008970"/>
            <a:ext cx="4511247" cy="4255753"/>
          </a:xfrm>
          <a:noFill/>
          <a:ln/>
        </p:spPr>
        <p:txBody>
          <a:bodyPr lIns="95620" tIns="47810" rIns="95620" bIns="4781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541415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3694" tIns="46848" rIns="93694" bIns="4684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4026837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3694" tIns="46848" rIns="93694" bIns="4684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50667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3694" tIns="46848" rIns="93694" bIns="4684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3285713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2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none" lIns="93694" tIns="46848" rIns="93694" bIns="4684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1840852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blipFill dpi="0" rotWithShape="0">
          <a:blip r:embed="rId2" cstate="email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2130425"/>
            <a:ext cx="7172348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7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9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0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5685BF-F407-4A4C-B9ED-3E015FBA7A4B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3727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1537" y="857232"/>
            <a:ext cx="7423175" cy="1362075"/>
          </a:xfrm>
        </p:spPr>
        <p:txBody>
          <a:bodyPr anchor="t">
            <a:normAutofit/>
          </a:bodyPr>
          <a:lstStyle>
            <a:lvl1pPr algn="l">
              <a:defRPr sz="2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71537" y="285728"/>
            <a:ext cx="7423175" cy="47783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AFF8FA5-68FB-4C51-AE1C-E150994176BE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6" name="Text Box 7"/>
          <p:cNvSpPr txBox="1">
            <a:spLocks noChangeArrowheads="1"/>
          </p:cNvSpPr>
          <p:nvPr userDrawn="1"/>
        </p:nvSpPr>
        <p:spPr bwMode="auto">
          <a:xfrm>
            <a:off x="8677275" y="6640513"/>
            <a:ext cx="574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fld id="{7F76183F-3879-493A-B3B4-9318BE3FE792}" type="slidenum">
              <a:rPr lang="it-IT" sz="1000">
                <a:solidFill>
                  <a:srgbClr val="000000"/>
                </a:solidFill>
              </a:rPr>
              <a:pPr eaLnBrk="1" hangingPunct="1">
                <a:spcBef>
                  <a:spcPct val="50000"/>
                </a:spcBef>
              </a:pPr>
              <a:t>‹N›</a:t>
            </a:fld>
            <a:endParaRPr lang="it-IT" sz="1000">
              <a:solidFill>
                <a:srgbClr val="000000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71538" y="1600201"/>
            <a:ext cx="3424262" cy="4472006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62538" y="1600201"/>
            <a:ext cx="3424262" cy="4472006"/>
          </a:xfrm>
        </p:spPr>
        <p:txBody>
          <a:bodyPr/>
          <a:lstStyle>
            <a:lvl1pPr>
              <a:defRPr sz="18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30F8529-8946-4537-A591-D24BC83CAAA6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5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egnaposto titolo 1"/>
          <p:cNvSpPr>
            <a:spLocks noGrp="1"/>
          </p:cNvSpPr>
          <p:nvPr>
            <p:ph type="title"/>
          </p:nvPr>
        </p:nvSpPr>
        <p:spPr bwMode="auto">
          <a:xfrm>
            <a:off x="1071563" y="274638"/>
            <a:ext cx="7615237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Segnaposto testo 2"/>
          <p:cNvSpPr>
            <a:spLocks noGrp="1"/>
          </p:cNvSpPr>
          <p:nvPr>
            <p:ph type="body" idx="1"/>
          </p:nvPr>
        </p:nvSpPr>
        <p:spPr bwMode="auto">
          <a:xfrm>
            <a:off x="1071563" y="1000125"/>
            <a:ext cx="7615237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938963" y="6643688"/>
            <a:ext cx="2133600" cy="1492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7947299-3544-40B2-934D-AF429A161F06}" type="slidenum">
              <a:rPr lang="it-IT"/>
              <a:pPr/>
              <a:t>‹N›</a:t>
            </a:fld>
            <a:r>
              <a:rPr lang="it-IT"/>
              <a:t>ccc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  <p:sp>
        <p:nvSpPr>
          <p:cNvPr id="1030" name="Rectangle 5"/>
          <p:cNvSpPr>
            <a:spLocks noChangeArrowheads="1"/>
          </p:cNvSpPr>
          <p:nvPr/>
        </p:nvSpPr>
        <p:spPr bwMode="auto">
          <a:xfrm>
            <a:off x="0" y="1341438"/>
            <a:ext cx="784225" cy="482441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it-IT" smtClean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7" r:id="rId4"/>
    <p:sldLayoutId id="2147484658" r:id="rId5"/>
    <p:sldLayoutId id="2147484659" r:id="rId6"/>
    <p:sldLayoutId id="2147484660" r:id="rId7"/>
    <p:sldLayoutId id="2147484661" r:id="rId8"/>
    <p:sldLayoutId id="2147484662" r:id="rId9"/>
    <p:sldLayoutId id="2147484663" r:id="rId10"/>
    <p:sldLayoutId id="2147484664" r:id="rId11"/>
    <p:sldLayoutId id="2147484665" r:id="rId12"/>
    <p:sldLayoutId id="2147484666" r:id="rId13"/>
    <p:sldLayoutId id="2147484667" r:id="rId14"/>
    <p:sldLayoutId id="2147484668" r:id="rId15"/>
    <p:sldLayoutId id="2147484669" r:id="rId16"/>
    <p:sldLayoutId id="2147484670" r:id="rId17"/>
    <p:sldLayoutId id="2147484671" r:id="rId1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7"/>
          <p:cNvSpPr txBox="1">
            <a:spLocks noChangeArrowheads="1"/>
          </p:cNvSpPr>
          <p:nvPr/>
        </p:nvSpPr>
        <p:spPr bwMode="auto">
          <a:xfrm>
            <a:off x="4716016" y="5877272"/>
            <a:ext cx="4176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it-IT" altLang="it-IT" sz="2000" b="1" dirty="0" smtClean="0">
                <a:solidFill>
                  <a:schemeClr val="accent1"/>
                </a:solidFill>
                <a:latin typeface="Verdana" pitchFamily="34" charset="0"/>
                <a:ea typeface="+mj-ea"/>
                <a:cs typeface="+mj-cs"/>
              </a:rPr>
              <a:t>12 febbraio 2015</a:t>
            </a:r>
            <a:endParaRPr lang="it-IT" altLang="it-IT" sz="2000" b="1" dirty="0">
              <a:solidFill>
                <a:schemeClr val="accent1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616990" y="1623958"/>
            <a:ext cx="8473257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L'indice di </a:t>
            </a:r>
            <a:r>
              <a:rPr lang="it-IT" altLang="it-IT" sz="2400" b="1" i="1" dirty="0">
                <a:solidFill>
                  <a:schemeClr val="accent1"/>
                </a:solidFill>
                <a:latin typeface="Verdana" pitchFamily="34" charset="0"/>
              </a:rPr>
              <a:t>fiducia del viaggiatore italiano</a:t>
            </a: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:</a:t>
            </a:r>
            <a:b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it-IT" altLang="it-IT" sz="2400" b="1" i="1" dirty="0">
                <a:solidFill>
                  <a:schemeClr val="accent1"/>
                </a:solidFill>
                <a:latin typeface="Verdana" pitchFamily="34" charset="0"/>
              </a:rPr>
              <a:t>i primi 9 mesi di rilevazione, le sfide per il </a:t>
            </a: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2015</a:t>
            </a:r>
            <a:endParaRPr lang="it-IT" altLang="it-IT" sz="2000" i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943" y="3703221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391" y="3588983"/>
            <a:ext cx="2750009" cy="128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7"/>
          <p:cNvSpPr txBox="1">
            <a:spLocks noChangeArrowheads="1"/>
          </p:cNvSpPr>
          <p:nvPr/>
        </p:nvSpPr>
        <p:spPr bwMode="auto">
          <a:xfrm>
            <a:off x="1115616" y="5877272"/>
            <a:ext cx="4176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000" b="1" dirty="0" smtClean="0">
                <a:solidFill>
                  <a:schemeClr val="accent1"/>
                </a:solidFill>
                <a:latin typeface="Verdana" pitchFamily="34" charset="0"/>
                <a:ea typeface="+mj-ea"/>
                <a:cs typeface="+mj-cs"/>
              </a:rPr>
              <a:t>Andrea Tozzi</a:t>
            </a:r>
            <a:endParaRPr lang="it-IT" altLang="it-IT" sz="2000" b="1" dirty="0">
              <a:solidFill>
                <a:schemeClr val="accent1"/>
              </a:solidFill>
              <a:latin typeface="Verdana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5893" y="692696"/>
            <a:ext cx="8215313" cy="10795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436368" y="6237312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697471" y="-803"/>
            <a:ext cx="8123001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000" b="1" dirty="0" smtClean="0">
                <a:solidFill>
                  <a:srgbClr val="0070C0"/>
                </a:solidFill>
                <a:latin typeface="+mj-lt"/>
              </a:rPr>
              <a:t>TREND DELL’INDICE DI FIDUCIA DEL VIAGGIATORE:                   qualche suggestione per andare oltre la stagionalità</a:t>
            </a:r>
            <a:endParaRPr lang="it-IT" altLang="it-IT" sz="2000" b="1" dirty="0">
              <a:solidFill>
                <a:srgbClr val="0070C0"/>
              </a:solidFill>
              <a:latin typeface="+mj-lt"/>
            </a:endParaRPr>
          </a:p>
        </p:txBody>
      </p:sp>
      <p:graphicFrame>
        <p:nvGraphicFramePr>
          <p:cNvPr id="27" name="Grafico 26"/>
          <p:cNvGraphicFramePr/>
          <p:nvPr>
            <p:extLst>
              <p:ext uri="{D42A27DB-BD31-4B8C-83A1-F6EECF244321}">
                <p14:modId xmlns:p14="http://schemas.microsoft.com/office/powerpoint/2010/main" val="1897894793"/>
              </p:ext>
            </p:extLst>
          </p:nvPr>
        </p:nvGraphicFramePr>
        <p:xfrm>
          <a:off x="583850" y="620688"/>
          <a:ext cx="8532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3" name="Rettangolo 32"/>
          <p:cNvSpPr/>
          <p:nvPr/>
        </p:nvSpPr>
        <p:spPr>
          <a:xfrm>
            <a:off x="7020272" y="4675202"/>
            <a:ext cx="1080120" cy="553998"/>
          </a:xfrm>
          <a:prstGeom prst="rect">
            <a:avLst/>
          </a:prstGeom>
          <a:solidFill>
            <a:srgbClr val="FAC3B8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Record storico di disoccupa-zione in Italia</a:t>
            </a:r>
            <a:endParaRPr lang="it-IT" sz="1000" dirty="0"/>
          </a:p>
        </p:txBody>
      </p:sp>
      <p:sp>
        <p:nvSpPr>
          <p:cNvPr id="34" name="Rettangolo 33"/>
          <p:cNvSpPr/>
          <p:nvPr/>
        </p:nvSpPr>
        <p:spPr>
          <a:xfrm>
            <a:off x="7764085" y="2305876"/>
            <a:ext cx="1324509" cy="861774"/>
          </a:xfrm>
          <a:prstGeom prst="rect">
            <a:avLst/>
          </a:prstGeom>
          <a:ln w="28575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Segnali economici positivi (quantitative easing, fine crisi in USA, petrolio, euro/dollaro)</a:t>
            </a:r>
            <a:endParaRPr lang="it-IT" sz="1000" dirty="0"/>
          </a:p>
        </p:txBody>
      </p:sp>
      <p:sp>
        <p:nvSpPr>
          <p:cNvPr id="35" name="Rettangolo 34"/>
          <p:cNvSpPr/>
          <p:nvPr/>
        </p:nvSpPr>
        <p:spPr>
          <a:xfrm>
            <a:off x="1558483" y="4025969"/>
            <a:ext cx="1188000" cy="400110"/>
          </a:xfrm>
          <a:prstGeom prst="rect">
            <a:avLst/>
          </a:prstGeom>
          <a:solidFill>
            <a:srgbClr val="FAC3B8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L’OMS lancia l’allarme ebola</a:t>
            </a:r>
            <a:endParaRPr lang="it-IT" sz="1000" dirty="0"/>
          </a:p>
        </p:txBody>
      </p:sp>
      <p:sp>
        <p:nvSpPr>
          <p:cNvPr id="37" name="Rettangolo 36"/>
          <p:cNvSpPr/>
          <p:nvPr/>
        </p:nvSpPr>
        <p:spPr>
          <a:xfrm>
            <a:off x="4229550" y="4639198"/>
            <a:ext cx="1188000" cy="553998"/>
          </a:xfrm>
          <a:prstGeom prst="rect">
            <a:avLst/>
          </a:prstGeom>
          <a:solidFill>
            <a:srgbClr val="FAC3B8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Nuova escalation di violenza in Ucraina</a:t>
            </a:r>
            <a:endParaRPr lang="it-IT" sz="1000" dirty="0"/>
          </a:p>
        </p:txBody>
      </p:sp>
      <p:sp>
        <p:nvSpPr>
          <p:cNvPr id="38" name="Rettangolo 37"/>
          <p:cNvSpPr/>
          <p:nvPr/>
        </p:nvSpPr>
        <p:spPr>
          <a:xfrm>
            <a:off x="3325326" y="3783286"/>
            <a:ext cx="1188000" cy="553998"/>
          </a:xfrm>
          <a:prstGeom prst="rect">
            <a:avLst/>
          </a:prstGeom>
          <a:solidFill>
            <a:srgbClr val="FAC3B8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L’ISIS si impone come nuova mincaccia globale</a:t>
            </a:r>
            <a:endParaRPr lang="it-IT" sz="1000" dirty="0"/>
          </a:p>
        </p:txBody>
      </p:sp>
      <p:sp>
        <p:nvSpPr>
          <p:cNvPr id="32" name="Rettangolo 31"/>
          <p:cNvSpPr/>
          <p:nvPr/>
        </p:nvSpPr>
        <p:spPr>
          <a:xfrm>
            <a:off x="2483768" y="1577596"/>
            <a:ext cx="1188000" cy="553998"/>
          </a:xfrm>
          <a:prstGeom prst="rect">
            <a:avLst/>
          </a:prstGeom>
          <a:solidFill>
            <a:srgbClr val="FAC3B8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Abbattuto nei cieli ucraini un volo di linea malese</a:t>
            </a:r>
            <a:endParaRPr lang="it-IT" sz="1000" dirty="0"/>
          </a:p>
        </p:txBody>
      </p:sp>
      <p:sp>
        <p:nvSpPr>
          <p:cNvPr id="19" name="Rettangolo 18"/>
          <p:cNvSpPr/>
          <p:nvPr/>
        </p:nvSpPr>
        <p:spPr>
          <a:xfrm>
            <a:off x="676781" y="2603510"/>
            <a:ext cx="1368000" cy="553998"/>
          </a:xfrm>
          <a:prstGeom prst="rect">
            <a:avLst/>
          </a:prstGeom>
          <a:ln w="28575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Riforma del Senato e ottimismo per  Governo Renzi</a:t>
            </a:r>
            <a:endParaRPr lang="it-IT" sz="1000" dirty="0"/>
          </a:p>
        </p:txBody>
      </p:sp>
      <p:pic>
        <p:nvPicPr>
          <p:cNvPr id="24578" name="Picture 2" descr="http://lorettadalola.files.wordpress.com/2010/05/pollice_verso.jpg"/>
          <p:cNvPicPr>
            <a:picLocks noChangeAspect="1" noChangeArrowheads="1"/>
          </p:cNvPicPr>
          <p:nvPr/>
        </p:nvPicPr>
        <p:blipFill>
          <a:blip r:embed="rId3" cstate="print"/>
          <a:srcRect l="11988" t="-3367" r="17268"/>
          <a:stretch>
            <a:fillRect/>
          </a:stretch>
        </p:blipFill>
        <p:spPr bwMode="auto">
          <a:xfrm flipH="1" flipV="1">
            <a:off x="1943326" y="2491874"/>
            <a:ext cx="202910" cy="223272"/>
          </a:xfrm>
          <a:prstGeom prst="rect">
            <a:avLst/>
          </a:prstGeom>
          <a:noFill/>
        </p:spPr>
      </p:pic>
      <p:pic>
        <p:nvPicPr>
          <p:cNvPr id="25" name="Picture 2" descr="http://lorettadalola.files.wordpress.com/2010/05/pollice_verso.jpg"/>
          <p:cNvPicPr>
            <a:picLocks noChangeAspect="1" noChangeArrowheads="1"/>
          </p:cNvPicPr>
          <p:nvPr/>
        </p:nvPicPr>
        <p:blipFill>
          <a:blip r:embed="rId3" cstate="print"/>
          <a:srcRect l="11988" t="-3367" r="17268"/>
          <a:stretch>
            <a:fillRect/>
          </a:stretch>
        </p:blipFill>
        <p:spPr bwMode="auto">
          <a:xfrm flipH="1" flipV="1">
            <a:off x="8905594" y="2132856"/>
            <a:ext cx="202910" cy="223272"/>
          </a:xfrm>
          <a:prstGeom prst="rect">
            <a:avLst/>
          </a:prstGeom>
          <a:noFill/>
        </p:spPr>
      </p:pic>
      <p:sp>
        <p:nvSpPr>
          <p:cNvPr id="26" name="Rettangolo 25"/>
          <p:cNvSpPr/>
          <p:nvPr/>
        </p:nvSpPr>
        <p:spPr>
          <a:xfrm>
            <a:off x="6012160" y="2077398"/>
            <a:ext cx="1368000" cy="415498"/>
          </a:xfrm>
          <a:prstGeom prst="rect">
            <a:avLst/>
          </a:prstGeom>
          <a:ln w="28575">
            <a:solidFill>
              <a:srgbClr val="007635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it-IT" sz="1000" dirty="0" smtClean="0"/>
              <a:t>Piano </a:t>
            </a:r>
            <a:r>
              <a:rPr lang="it-IT" sz="1000" dirty="0" err="1" smtClean="0"/>
              <a:t>Juncker</a:t>
            </a:r>
            <a:r>
              <a:rPr lang="it-IT" sz="1000" dirty="0" smtClean="0"/>
              <a:t>  Investimenti UE</a:t>
            </a:r>
            <a:endParaRPr lang="it-IT" sz="1000" dirty="0"/>
          </a:p>
        </p:txBody>
      </p:sp>
      <p:pic>
        <p:nvPicPr>
          <p:cNvPr id="28" name="Picture 2" descr="http://lorettadalola.files.wordpress.com/2010/05/pollice_verso.jpg"/>
          <p:cNvPicPr>
            <a:picLocks noChangeAspect="1" noChangeArrowheads="1"/>
          </p:cNvPicPr>
          <p:nvPr/>
        </p:nvPicPr>
        <p:blipFill>
          <a:blip r:embed="rId3" cstate="print"/>
          <a:srcRect l="11988" t="-3367" r="17268"/>
          <a:stretch>
            <a:fillRect/>
          </a:stretch>
        </p:blipFill>
        <p:spPr bwMode="auto">
          <a:xfrm flipH="1" flipV="1">
            <a:off x="7212070" y="1931126"/>
            <a:ext cx="202910" cy="223272"/>
          </a:xfrm>
          <a:prstGeom prst="rect">
            <a:avLst/>
          </a:prstGeom>
          <a:noFill/>
        </p:spPr>
      </p:pic>
      <p:sp>
        <p:nvSpPr>
          <p:cNvPr id="30" name="Rettangolo 29"/>
          <p:cNvSpPr/>
          <p:nvPr/>
        </p:nvSpPr>
        <p:spPr>
          <a:xfrm>
            <a:off x="8080594" y="3934767"/>
            <a:ext cx="1008000" cy="553998"/>
          </a:xfrm>
          <a:prstGeom prst="rect">
            <a:avLst/>
          </a:prstGeom>
          <a:solidFill>
            <a:srgbClr val="FAC3B8"/>
          </a:solidFill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sz="1000" dirty="0" smtClean="0"/>
              <a:t>Attacco terroristico Charlie Hebdo</a:t>
            </a: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4208309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7" grpId="0" animBg="1"/>
      <p:bldP spid="38" grpId="0" animBg="1"/>
      <p:bldP spid="32" grpId="0" animBg="1"/>
      <p:bldP spid="19" grpId="0" animBg="1"/>
      <p:bldP spid="26" grpId="0" animBg="1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" name="Grafico 16"/>
          <p:cNvGraphicFramePr/>
          <p:nvPr/>
        </p:nvGraphicFramePr>
        <p:xfrm>
          <a:off x="1696756" y="2817280"/>
          <a:ext cx="7417962" cy="31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4436368" y="6237312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611560" y="-803"/>
            <a:ext cx="8604448" cy="40011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000" b="1" dirty="0" smtClean="0">
                <a:solidFill>
                  <a:srgbClr val="3366CC"/>
                </a:solidFill>
                <a:latin typeface="+mj-lt"/>
              </a:rPr>
              <a:t>INDICE DI FIDUCIA DEL VIAGGIATORE vs. FIDUCIA NELL’ECONOMIA</a:t>
            </a:r>
            <a:endParaRPr lang="it-IT" altLang="it-IT" sz="20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18" name="Grafico 17"/>
          <p:cNvGraphicFramePr/>
          <p:nvPr>
            <p:extLst>
              <p:ext uri="{D42A27DB-BD31-4B8C-83A1-F6EECF244321}">
                <p14:modId xmlns:p14="http://schemas.microsoft.com/office/powerpoint/2010/main" val="1503037528"/>
              </p:ext>
            </p:extLst>
          </p:nvPr>
        </p:nvGraphicFramePr>
        <p:xfrm>
          <a:off x="1691680" y="908720"/>
          <a:ext cx="7424610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Rettangolo arrotondato 18"/>
          <p:cNvSpPr/>
          <p:nvPr/>
        </p:nvSpPr>
        <p:spPr>
          <a:xfrm>
            <a:off x="818884" y="1123592"/>
            <a:ext cx="1457559" cy="792088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4902"/>
            </a:schemeClr>
          </a:solidFill>
          <a:ln w="28575">
            <a:solidFill>
              <a:srgbClr val="D8BAF8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Indice di fiducia del viaggiatore</a:t>
            </a:r>
            <a:endParaRPr lang="it-IT" sz="1200" dirty="0"/>
          </a:p>
        </p:txBody>
      </p:sp>
      <p:sp>
        <p:nvSpPr>
          <p:cNvPr id="20" name="Rettangolo arrotondato 19"/>
          <p:cNvSpPr/>
          <p:nvPr/>
        </p:nvSpPr>
        <p:spPr>
          <a:xfrm>
            <a:off x="723922" y="4581128"/>
            <a:ext cx="1728192" cy="936104"/>
          </a:xfrm>
          <a:prstGeom prst="roundRect">
            <a:avLst/>
          </a:prstGeom>
          <a:solidFill>
            <a:schemeClr val="accent1">
              <a:lumMod val="20000"/>
              <a:lumOff val="80000"/>
              <a:alpha val="34902"/>
            </a:schemeClr>
          </a:solidFill>
          <a:ln w="28575">
            <a:solidFill>
              <a:srgbClr val="D8BAF8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 smtClean="0"/>
              <a:t>Fiducia nell’economia</a:t>
            </a:r>
          </a:p>
          <a:p>
            <a:pPr algn="ctr"/>
            <a:endParaRPr lang="it-IT" sz="800" i="1" dirty="0" smtClean="0"/>
          </a:p>
          <a:p>
            <a:pPr algn="ctr"/>
            <a:r>
              <a:rPr lang="it-IT" sz="1000" i="1" dirty="0" smtClean="0"/>
              <a:t>(</a:t>
            </a:r>
            <a:r>
              <a:rPr lang="el-GR" sz="1000" i="1" dirty="0" smtClean="0"/>
              <a:t>Δ</a:t>
            </a:r>
            <a:r>
              <a:rPr lang="it-IT" sz="1000" i="1" dirty="0" smtClean="0"/>
              <a:t> ottimisti – pessimisti) </a:t>
            </a:r>
            <a:endParaRPr lang="it-IT" sz="1000" i="1" dirty="0"/>
          </a:p>
        </p:txBody>
      </p:sp>
      <p:sp>
        <p:nvSpPr>
          <p:cNvPr id="21" name="Rettangolo 20"/>
          <p:cNvSpPr/>
          <p:nvPr/>
        </p:nvSpPr>
        <p:spPr>
          <a:xfrm>
            <a:off x="4211960" y="908720"/>
            <a:ext cx="2376264" cy="4896544"/>
          </a:xfrm>
          <a:prstGeom prst="rect">
            <a:avLst/>
          </a:prstGeom>
          <a:solidFill>
            <a:srgbClr val="FF0000">
              <a:alpha val="5882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Rettangolo 21"/>
          <p:cNvSpPr/>
          <p:nvPr/>
        </p:nvSpPr>
        <p:spPr>
          <a:xfrm>
            <a:off x="2627784" y="908720"/>
            <a:ext cx="792088" cy="4896544"/>
          </a:xfrm>
          <a:prstGeom prst="rect">
            <a:avLst/>
          </a:prstGeom>
          <a:solidFill>
            <a:srgbClr val="00990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714375" y="404664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1926934" y="3204649"/>
            <a:ext cx="532933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dirty="0" err="1" smtClean="0">
                <a:solidFill>
                  <a:srgbClr val="3366CC"/>
                </a:solidFill>
                <a:cs typeface="Arial" charset="0"/>
              </a:rPr>
              <a:t>n.d.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6588224" y="908720"/>
            <a:ext cx="792088" cy="4896544"/>
          </a:xfrm>
          <a:prstGeom prst="rect">
            <a:avLst/>
          </a:prstGeom>
          <a:solidFill>
            <a:srgbClr val="00990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/>
          <p:cNvSpPr/>
          <p:nvPr/>
        </p:nvSpPr>
        <p:spPr>
          <a:xfrm>
            <a:off x="8172400" y="908720"/>
            <a:ext cx="792088" cy="4896544"/>
          </a:xfrm>
          <a:prstGeom prst="rect">
            <a:avLst/>
          </a:prstGeom>
          <a:solidFill>
            <a:srgbClr val="009900">
              <a:alpha val="5098"/>
            </a:srgb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Rettangolo 23"/>
          <p:cNvSpPr/>
          <p:nvPr/>
        </p:nvSpPr>
        <p:spPr>
          <a:xfrm>
            <a:off x="7380312" y="916931"/>
            <a:ext cx="783704" cy="4896544"/>
          </a:xfrm>
          <a:prstGeom prst="rect">
            <a:avLst/>
          </a:prstGeom>
          <a:solidFill>
            <a:srgbClr val="FF0000">
              <a:alpha val="5882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54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 animBg="1"/>
      <p:bldP spid="15" grpId="0" animBg="1"/>
      <p:bldP spid="16" grpId="0" animBg="1"/>
      <p:bldP spid="2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598735" y="2564904"/>
            <a:ext cx="8437761" cy="1470025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</a:pP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PROPOSITI E COMPORTAMENTI DEGLI ITALIANI PROPENSI A VIAGGIARE</a:t>
            </a:r>
            <a:b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1600" b="1" dirty="0" smtClean="0">
                <a:solidFill>
                  <a:schemeClr val="accent1"/>
                </a:solidFill>
                <a:latin typeface="Verdana" pitchFamily="34" charset="0"/>
              </a:rPr>
              <a:t>(Qualche info di </a:t>
            </a:r>
            <a:r>
              <a:rPr lang="it-IT" altLang="it-IT" sz="1600" b="1" dirty="0" smtClean="0">
                <a:solidFill>
                  <a:schemeClr val="accent1"/>
                </a:solidFill>
                <a:latin typeface="Verdana" pitchFamily="34" charset="0"/>
              </a:rPr>
              <a:t>sintesi </a:t>
            </a:r>
            <a:r>
              <a:rPr lang="it-IT" altLang="it-IT" sz="1600" b="1" dirty="0" smtClean="0">
                <a:solidFill>
                  <a:schemeClr val="accent1"/>
                </a:solidFill>
                <a:latin typeface="Verdana" pitchFamily="34" charset="0"/>
              </a:rPr>
              <a:t>dai 9 mesi di rilevazione)</a:t>
            </a:r>
          </a:p>
        </p:txBody>
      </p:sp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013176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6611147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620688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3553006382"/>
              </p:ext>
            </p:extLst>
          </p:nvPr>
        </p:nvGraphicFramePr>
        <p:xfrm>
          <a:off x="663708" y="980728"/>
          <a:ext cx="7004636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602680" y="-27384"/>
            <a:ext cx="8541320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IN CRESCITA COSTANTE INTERNET COME STRUMENTO PER LA PRENOTAZIONE, LO UTILIZZA UN ITALIANO SU DUE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899592" y="764704"/>
            <a:ext cx="4910358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Come prenoteranno il viaggio?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successivi 3 mesi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17" name="CasellaDiTesto 16"/>
          <p:cNvSpPr txBox="1"/>
          <p:nvPr/>
        </p:nvSpPr>
        <p:spPr>
          <a:xfrm>
            <a:off x="6228184" y="1955240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49%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849187" y="1268760"/>
            <a:ext cx="936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Prenotando servizio per servizio</a:t>
            </a:r>
            <a:endParaRPr lang="it-IT" sz="1100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5300469" y="1268760"/>
            <a:ext cx="1152128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100" dirty="0" smtClean="0"/>
              <a:t>Acquistando un pacchetto viaggio</a:t>
            </a:r>
            <a:endParaRPr lang="it-IT" sz="1100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5505371" y="1944542"/>
            <a:ext cx="6480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</a:rPr>
              <a:t>10%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15" name="Ovale 14"/>
          <p:cNvSpPr/>
          <p:nvPr/>
        </p:nvSpPr>
        <p:spPr>
          <a:xfrm>
            <a:off x="6255857" y="1887774"/>
            <a:ext cx="476383" cy="432000"/>
          </a:xfrm>
          <a:prstGeom prst="ellipse">
            <a:avLst/>
          </a:prstGeom>
          <a:noFill/>
          <a:ln>
            <a:solidFill>
              <a:srgbClr val="00763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19" name="Tabel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7562"/>
              </p:ext>
            </p:extLst>
          </p:nvPr>
        </p:nvGraphicFramePr>
        <p:xfrm>
          <a:off x="6962118" y="836713"/>
          <a:ext cx="1930362" cy="5400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54"/>
                <a:gridCol w="643454"/>
                <a:gridCol w="643454"/>
              </a:tblGrid>
              <a:tr h="742947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18-34 anni</a:t>
                      </a:r>
                      <a:endParaRPr lang="it-I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35-54 anni</a:t>
                      </a:r>
                      <a:endParaRPr lang="it-I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55-74 anni </a:t>
                      </a:r>
                      <a:endParaRPr lang="it-IT" sz="1100" dirty="0"/>
                    </a:p>
                  </a:txBody>
                  <a:tcPr anchor="ctr"/>
                </a:tc>
              </a:tr>
              <a:tr h="11644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32%</a:t>
                      </a:r>
                    </a:p>
                  </a:txBody>
                  <a:tcPr marL="7620" marR="7620" marT="7620" marB="0" anchor="ctr"/>
                </a:tc>
              </a:tr>
              <a:tr h="11644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7620" marR="7620" marT="7620" marB="0" anchor="ctr"/>
                </a:tc>
              </a:tr>
              <a:tr h="11644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13%</a:t>
                      </a:r>
                    </a:p>
                  </a:txBody>
                  <a:tcPr marL="7620" marR="7620" marT="7620" marB="0" anchor="ctr"/>
                </a:tc>
              </a:tr>
              <a:tr h="1164413"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3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14%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1438259339"/>
              </p:ext>
            </p:extLst>
          </p:nvPr>
        </p:nvGraphicFramePr>
        <p:xfrm>
          <a:off x="-756592" y="1196752"/>
          <a:ext cx="7416824" cy="5075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14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666821" y="584746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646978" y="-42565"/>
            <a:ext cx="8497022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UN ITALIANO SU DUE SCEGLIE </a:t>
            </a:r>
            <a:r>
              <a:rPr lang="it-IT" altLang="it-IT" sz="1900" b="1" dirty="0" err="1" smtClean="0">
                <a:solidFill>
                  <a:srgbClr val="3366CC"/>
                </a:solidFill>
                <a:latin typeface="+mj-lt"/>
              </a:rPr>
              <a:t>DI</a:t>
            </a: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 VIAGGIARE ASSIEME AL PROPRIO PARTNER; SEGUONO FAMIGLIA (30%) E AMICI (22%) 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827773" y="764704"/>
            <a:ext cx="3672219" cy="53860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Con chi viaggeranno?</a:t>
            </a:r>
            <a:br>
              <a:rPr lang="it-IT" altLang="it-IT" sz="1900" b="1" dirty="0" smtClean="0">
                <a:solidFill>
                  <a:srgbClr val="3366CC"/>
                </a:solidFill>
                <a:latin typeface="+mj-lt"/>
              </a:rPr>
            </a:br>
            <a:r>
              <a:rPr lang="it-IT" altLang="it-IT" sz="1000" b="1" dirty="0" smtClean="0">
                <a:solidFill>
                  <a:srgbClr val="3366CC"/>
                </a:solidFill>
                <a:latin typeface="+mj-lt"/>
              </a:rPr>
              <a:t>(possibili più risposte)</a:t>
            </a:r>
            <a:endParaRPr lang="it-IT" altLang="it-IT" sz="10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657562"/>
              </p:ext>
            </p:extLst>
          </p:nvPr>
        </p:nvGraphicFramePr>
        <p:xfrm>
          <a:off x="6890110" y="836713"/>
          <a:ext cx="1930362" cy="5328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54"/>
                <a:gridCol w="643454"/>
                <a:gridCol w="643454"/>
              </a:tblGrid>
              <a:tr h="733041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18-34 anni</a:t>
                      </a:r>
                      <a:endParaRPr lang="it-I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35-54 anni</a:t>
                      </a:r>
                      <a:endParaRPr lang="it-I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55-74 anni </a:t>
                      </a:r>
                      <a:endParaRPr lang="it-IT" sz="1100" dirty="0"/>
                    </a:p>
                  </a:txBody>
                  <a:tcPr anchor="ctr"/>
                </a:tc>
              </a:tr>
              <a:tr h="1148887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56%</a:t>
                      </a:r>
                    </a:p>
                  </a:txBody>
                  <a:tcPr marL="7620" marR="7620" marT="7620" marB="0" anchor="ctr"/>
                </a:tc>
              </a:tr>
              <a:tr h="1148887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7620" marR="7620" marT="7620" marB="0" anchor="ctr"/>
                </a:tc>
              </a:tr>
              <a:tr h="1148887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19%</a:t>
                      </a:r>
                    </a:p>
                  </a:txBody>
                  <a:tcPr marL="7620" marR="7620" marT="7620" marB="0" anchor="ctr"/>
                </a:tc>
              </a:tr>
              <a:tr h="1148887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successivi 3 mesi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584746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813770" y="764704"/>
            <a:ext cx="4910358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Dove andranno?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16" name="Grafico 15"/>
          <p:cNvGraphicFramePr/>
          <p:nvPr>
            <p:extLst>
              <p:ext uri="{D42A27DB-BD31-4B8C-83A1-F6EECF244321}">
                <p14:modId xmlns:p14="http://schemas.microsoft.com/office/powerpoint/2010/main" val="496673111"/>
              </p:ext>
            </p:extLst>
          </p:nvPr>
        </p:nvGraphicFramePr>
        <p:xfrm>
          <a:off x="827584" y="1124744"/>
          <a:ext cx="813690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42" name="Picture 2" descr="http://www.labattagliola.it/wp-content/uploads/2014/05/mare.jpg"/>
          <p:cNvPicPr>
            <a:picLocks noChangeAspect="1" noChangeArrowheads="1"/>
          </p:cNvPicPr>
          <p:nvPr/>
        </p:nvPicPr>
        <p:blipFill>
          <a:blip r:embed="rId3" cstate="print"/>
          <a:srcRect r="15954"/>
          <a:stretch>
            <a:fillRect/>
          </a:stretch>
        </p:blipFill>
        <p:spPr bwMode="auto">
          <a:xfrm>
            <a:off x="1554108" y="1390531"/>
            <a:ext cx="822980" cy="612000"/>
          </a:xfrm>
          <a:prstGeom prst="rect">
            <a:avLst/>
          </a:prstGeom>
          <a:noFill/>
        </p:spPr>
      </p:pic>
      <p:pic>
        <p:nvPicPr>
          <p:cNvPr id="10244" name="Picture 4" descr="http://www.boorp.com/sfondi_gratis_desktop_pc/sfondi_gratis/sfondi_paesaggi_mare_montagna/faro_nella_collin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63216" y="4734813"/>
            <a:ext cx="816000" cy="612000"/>
          </a:xfrm>
          <a:prstGeom prst="rect">
            <a:avLst/>
          </a:prstGeom>
          <a:noFill/>
        </p:spPr>
      </p:pic>
      <p:pic>
        <p:nvPicPr>
          <p:cNvPr id="10246" name="Picture 6" descr="http://www.summitpost.org/images/original/129358.jpg"/>
          <p:cNvPicPr>
            <a:picLocks noChangeAspect="1" noChangeArrowheads="1"/>
          </p:cNvPicPr>
          <p:nvPr/>
        </p:nvPicPr>
        <p:blipFill>
          <a:blip r:embed="rId5" cstate="print"/>
          <a:srcRect r="15064" b="5872"/>
          <a:stretch>
            <a:fillRect/>
          </a:stretch>
        </p:blipFill>
        <p:spPr bwMode="auto">
          <a:xfrm>
            <a:off x="1565707" y="4073602"/>
            <a:ext cx="811381" cy="590096"/>
          </a:xfrm>
          <a:prstGeom prst="rect">
            <a:avLst/>
          </a:prstGeom>
          <a:noFill/>
        </p:spPr>
      </p:pic>
      <p:pic>
        <p:nvPicPr>
          <p:cNvPr id="10248" name="Picture 8" descr="http://viaggi.corriere.it/methode_image/dove-rcs/foto/foto-articoli/italia/toscana/firenze-maggio/firenze0/firenze.jpg?v=20131208115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67271" y="3379570"/>
            <a:ext cx="809817" cy="539541"/>
          </a:xfrm>
          <a:prstGeom prst="rect">
            <a:avLst/>
          </a:prstGeom>
          <a:noFill/>
        </p:spPr>
      </p:pic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779912" y="5946576"/>
            <a:ext cx="5149776" cy="63094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successivi 3 mesi</a:t>
            </a:r>
          </a:p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dirty="0" smtClean="0">
                <a:solidFill>
                  <a:srgbClr val="3366CC"/>
                </a:solidFill>
              </a:rPr>
              <a:t>Il  trend indica il mese centrale del trimestre considerato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743903" y="79472"/>
            <a:ext cx="854132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IL TREND DELLE DESTINAZIONI IN BASE ALLE STAGIONI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16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720080" y="44624"/>
            <a:ext cx="8532440" cy="37702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b="1" dirty="0" smtClean="0">
                <a:solidFill>
                  <a:srgbClr val="3366CC"/>
                </a:solidFill>
                <a:latin typeface="+mj-lt"/>
              </a:rPr>
              <a:t>LA MAGGIOR PARTE DEGLI INTERVISTATI (48%) PUNTA AL RIPOSO</a:t>
            </a:r>
            <a:endParaRPr lang="it-IT" altLang="it-IT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11" name="Grafico 10"/>
          <p:cNvGraphicFramePr/>
          <p:nvPr>
            <p:extLst>
              <p:ext uri="{D42A27DB-BD31-4B8C-83A1-F6EECF244321}">
                <p14:modId xmlns:p14="http://schemas.microsoft.com/office/powerpoint/2010/main" val="1863001751"/>
              </p:ext>
            </p:extLst>
          </p:nvPr>
        </p:nvGraphicFramePr>
        <p:xfrm>
          <a:off x="1115616" y="1189737"/>
          <a:ext cx="6552728" cy="490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827584" y="740023"/>
            <a:ext cx="4910358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A cosa penseranno soprattutto?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0656242"/>
              </p:ext>
            </p:extLst>
          </p:nvPr>
        </p:nvGraphicFramePr>
        <p:xfrm>
          <a:off x="6948264" y="764704"/>
          <a:ext cx="1930362" cy="51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3454"/>
                <a:gridCol w="643454"/>
                <a:gridCol w="643454"/>
              </a:tblGrid>
              <a:tr h="586726"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18-34 anni</a:t>
                      </a:r>
                      <a:endParaRPr lang="it-I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35-54 anni</a:t>
                      </a:r>
                      <a:endParaRPr lang="it-IT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100" dirty="0" smtClean="0"/>
                        <a:t>55-74 anni </a:t>
                      </a:r>
                      <a:endParaRPr lang="it-IT" sz="1100" dirty="0"/>
                    </a:p>
                  </a:txBody>
                  <a:tcPr anchor="ctr"/>
                </a:tc>
              </a:tr>
              <a:tr h="91957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55%</a:t>
                      </a:r>
                    </a:p>
                  </a:txBody>
                  <a:tcPr marL="7620" marR="7620" marT="7620" marB="0" anchor="ctr"/>
                </a:tc>
              </a:tr>
              <a:tr h="91957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47%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24%</a:t>
                      </a:r>
                    </a:p>
                  </a:txBody>
                  <a:tcPr marL="7620" marR="7620" marT="7620" marB="0" anchor="ctr"/>
                </a:tc>
              </a:tr>
              <a:tr h="91957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11%</a:t>
                      </a:r>
                    </a:p>
                  </a:txBody>
                  <a:tcPr marL="7620" marR="7620" marT="7620" marB="0" anchor="ctr"/>
                </a:tc>
              </a:tr>
              <a:tr h="91957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7%</a:t>
                      </a:r>
                    </a:p>
                  </a:txBody>
                  <a:tcPr marL="7620" marR="7620" marT="7620" marB="0" anchor="ctr"/>
                </a:tc>
              </a:tr>
              <a:tr h="919570"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4%</a:t>
                      </a: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propensi a viaggiare nei successivi 3 mesi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467544" y="2996952"/>
            <a:ext cx="8365753" cy="1470025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</a:pP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MA CHI SONO I VIAGGIATORI ITALIANI?</a:t>
            </a:r>
            <a:endParaRPr lang="it-IT" altLang="it-IT" sz="240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013176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903370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7020272" y="6669360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18</a:t>
            </a:fld>
            <a:endParaRPr lang="it-IT"/>
          </a:p>
        </p:txBody>
      </p:sp>
      <p:sp>
        <p:nvSpPr>
          <p:cNvPr id="10" name="Rettangolo 9"/>
          <p:cNvSpPr/>
          <p:nvPr/>
        </p:nvSpPr>
        <p:spPr>
          <a:xfrm>
            <a:off x="714375" y="728762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64" name="Picture 1"/>
          <p:cNvPicPr>
            <a:picLocks noChangeAspect="1" noChangeArrowheads="1"/>
          </p:cNvPicPr>
          <p:nvPr/>
        </p:nvPicPr>
        <p:blipFill rotWithShape="1">
          <a:blip r:embed="rId2" cstate="print"/>
          <a:srcRect l="4182" r="4509"/>
          <a:stretch/>
        </p:blipFill>
        <p:spPr bwMode="auto">
          <a:xfrm>
            <a:off x="1835696" y="1927363"/>
            <a:ext cx="1224136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" name="Line 23"/>
          <p:cNvSpPr>
            <a:spLocks noChangeShapeType="1"/>
          </p:cNvSpPr>
          <p:nvPr/>
        </p:nvSpPr>
        <p:spPr bwMode="auto">
          <a:xfrm flipH="1" flipV="1">
            <a:off x="2450132" y="3439571"/>
            <a:ext cx="0" cy="360000"/>
          </a:xfrm>
          <a:prstGeom prst="line">
            <a:avLst/>
          </a:prstGeom>
          <a:noFill/>
          <a:ln w="139700">
            <a:solidFill>
              <a:srgbClr val="FFFF0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66" name="Line 23"/>
          <p:cNvSpPr>
            <a:spLocks noChangeShapeType="1"/>
          </p:cNvSpPr>
          <p:nvPr/>
        </p:nvSpPr>
        <p:spPr bwMode="auto">
          <a:xfrm flipH="1" flipV="1">
            <a:off x="2450132" y="3096905"/>
            <a:ext cx="2001" cy="360000"/>
          </a:xfrm>
          <a:prstGeom prst="line">
            <a:avLst/>
          </a:prstGeom>
          <a:noFill/>
          <a:ln w="139700">
            <a:solidFill>
              <a:srgbClr val="92D05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67" name="Line 23"/>
          <p:cNvSpPr>
            <a:spLocks noChangeShapeType="1"/>
          </p:cNvSpPr>
          <p:nvPr/>
        </p:nvSpPr>
        <p:spPr bwMode="auto">
          <a:xfrm flipH="1" flipV="1">
            <a:off x="2450132" y="2872209"/>
            <a:ext cx="0" cy="288000"/>
          </a:xfrm>
          <a:prstGeom prst="line">
            <a:avLst/>
          </a:prstGeom>
          <a:noFill/>
          <a:ln w="139700">
            <a:solidFill>
              <a:srgbClr val="00B050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68" name="Line 23"/>
          <p:cNvSpPr>
            <a:spLocks noChangeShapeType="1"/>
          </p:cNvSpPr>
          <p:nvPr/>
        </p:nvSpPr>
        <p:spPr bwMode="auto">
          <a:xfrm flipH="1" flipV="1">
            <a:off x="2450132" y="2285451"/>
            <a:ext cx="0" cy="586758"/>
          </a:xfrm>
          <a:prstGeom prst="line">
            <a:avLst/>
          </a:prstGeom>
          <a:noFill/>
          <a:ln w="1397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endParaRPr lang="it-IT"/>
          </a:p>
        </p:txBody>
      </p:sp>
      <p:sp>
        <p:nvSpPr>
          <p:cNvPr id="51" name="Rettangolo 50"/>
          <p:cNvSpPr/>
          <p:nvPr/>
        </p:nvSpPr>
        <p:spPr>
          <a:xfrm>
            <a:off x="1926618" y="4574296"/>
            <a:ext cx="186477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0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1701727" y="2177728"/>
            <a:ext cx="36532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600" b="1" dirty="0" smtClean="0">
                <a:solidFill>
                  <a:schemeClr val="tx1"/>
                </a:solidFill>
              </a:rPr>
              <a:t>100</a:t>
            </a:r>
            <a:endParaRPr lang="it-IT" sz="1600" b="1" dirty="0">
              <a:solidFill>
                <a:schemeClr val="tx1"/>
              </a:solidFill>
            </a:endParaRPr>
          </a:p>
        </p:txBody>
      </p:sp>
      <p:sp>
        <p:nvSpPr>
          <p:cNvPr id="70" name="Rettangolo 69"/>
          <p:cNvSpPr/>
          <p:nvPr/>
        </p:nvSpPr>
        <p:spPr>
          <a:xfrm>
            <a:off x="3170554" y="2276872"/>
            <a:ext cx="934673" cy="68958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Valore Indice</a:t>
            </a:r>
            <a:endParaRPr lang="it-IT" b="1" dirty="0">
              <a:solidFill>
                <a:schemeClr val="tx1"/>
              </a:solidFill>
            </a:endParaRPr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812864"/>
              </p:ext>
            </p:extLst>
          </p:nvPr>
        </p:nvGraphicFramePr>
        <p:xfrm>
          <a:off x="5220072" y="1153320"/>
          <a:ext cx="3456384" cy="505351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407948"/>
                <a:gridCol w="1048436"/>
              </a:tblGrid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Maschio</a:t>
                      </a:r>
                      <a:r>
                        <a:rPr lang="it-IT" sz="1600" baseline="0" dirty="0" smtClean="0"/>
                        <a:t> </a:t>
                      </a:r>
                      <a:endParaRPr lang="it-IT" sz="1600" dirty="0"/>
                    </a:p>
                  </a:txBody>
                  <a:tcPr marL="7200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it-IT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Femmina</a:t>
                      </a:r>
                      <a:endParaRPr lang="it-IT" sz="1600" dirty="0"/>
                    </a:p>
                  </a:txBody>
                  <a:tcPr marL="7200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noFill/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18-34 anni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35-54 anni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it-IT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55-74 anni</a:t>
                      </a:r>
                      <a:endParaRPr lang="it-IT" sz="1600" dirty="0"/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Fino a 10 mila ab.</a:t>
                      </a:r>
                      <a:endParaRPr lang="it-IT" sz="1600" dirty="0"/>
                    </a:p>
                  </a:txBody>
                  <a:tcPr marL="7200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10</a:t>
                      </a:r>
                      <a:r>
                        <a:rPr lang="it-IT" sz="1600" baseline="0" dirty="0" smtClean="0"/>
                        <a:t> mila </a:t>
                      </a:r>
                      <a:r>
                        <a:rPr lang="it-IT" sz="1600" dirty="0" smtClean="0"/>
                        <a:t>-100 mila ab.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Più di 100 mila ab.</a:t>
                      </a:r>
                      <a:endParaRPr lang="it-IT" sz="1600" dirty="0"/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Nord Ovest</a:t>
                      </a:r>
                      <a:endParaRPr lang="it-IT" sz="1600" dirty="0"/>
                    </a:p>
                  </a:txBody>
                  <a:tcPr marL="7200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it-IT" sz="1600" b="1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Nord Est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it-IT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Centro</a:t>
                      </a:r>
                      <a:endParaRPr lang="it-IT" sz="1600" dirty="0"/>
                    </a:p>
                  </a:txBody>
                  <a:tcPr marL="7200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b="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it-IT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421126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Sud e Isole</a:t>
                      </a:r>
                      <a:endParaRPr lang="it-IT" sz="1600" dirty="0"/>
                    </a:p>
                  </a:txBody>
                  <a:tcPr marL="7200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it-IT" sz="160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Rettangolo 2"/>
          <p:cNvSpPr/>
          <p:nvPr/>
        </p:nvSpPr>
        <p:spPr>
          <a:xfrm>
            <a:off x="1074415" y="1418117"/>
            <a:ext cx="3209553" cy="4276226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77408" y="836712"/>
            <a:ext cx="3155032" cy="2750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it-IT" sz="1200" b="1" u="sng" dirty="0" smtClean="0">
                <a:solidFill>
                  <a:schemeClr val="tx1"/>
                </a:solidFill>
              </a:rPr>
              <a:t>INDICE </a:t>
            </a:r>
            <a:r>
              <a:rPr lang="it-IT" sz="1200" b="1" u="sng" dirty="0" err="1" smtClean="0">
                <a:solidFill>
                  <a:schemeClr val="tx1"/>
                </a:solidFill>
              </a:rPr>
              <a:t>DI</a:t>
            </a:r>
            <a:r>
              <a:rPr lang="it-IT" sz="1200" b="1" u="sng" dirty="0" smtClean="0">
                <a:solidFill>
                  <a:schemeClr val="tx1"/>
                </a:solidFill>
              </a:rPr>
              <a:t> FIDUCIA DEL VIAGGIATORE</a:t>
            </a:r>
            <a:endParaRPr lang="it-IT" sz="1200" b="1" u="sng" dirty="0">
              <a:solidFill>
                <a:schemeClr val="tx1"/>
              </a:solidFill>
            </a:endParaRPr>
          </a:p>
        </p:txBody>
      </p:sp>
      <p:sp>
        <p:nvSpPr>
          <p:cNvPr id="27" name="Text Box 3"/>
          <p:cNvSpPr txBox="1">
            <a:spLocks noChangeArrowheads="1"/>
          </p:cNvSpPr>
          <p:nvPr/>
        </p:nvSpPr>
        <p:spPr bwMode="auto">
          <a:xfrm>
            <a:off x="719708" y="45785"/>
            <a:ext cx="8244780" cy="10156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000" b="1" dirty="0" smtClean="0">
                <a:solidFill>
                  <a:srgbClr val="3366CC"/>
                </a:solidFill>
                <a:latin typeface="+mj-lt"/>
              </a:rPr>
              <a:t>PROPENSI A VIAGGIARE SOPRATTUTTO I GIOVANI, CHI RISIEDE NEL NORD OVEST E NELLE GRANDI CITTÀ</a:t>
            </a:r>
            <a:br>
              <a:rPr lang="it-IT" altLang="it-IT" sz="2000" b="1" dirty="0" smtClean="0">
                <a:solidFill>
                  <a:srgbClr val="3366CC"/>
                </a:solidFill>
                <a:latin typeface="+mj-lt"/>
              </a:rPr>
            </a:br>
            <a:endParaRPr lang="it-IT" altLang="it-IT" sz="20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9" name="Rettangolo arrotondato 18"/>
          <p:cNvSpPr/>
          <p:nvPr/>
        </p:nvSpPr>
        <p:spPr>
          <a:xfrm>
            <a:off x="3248757" y="3067392"/>
            <a:ext cx="788560" cy="392356"/>
          </a:xfrm>
          <a:prstGeom prst="roundRect">
            <a:avLst/>
          </a:prstGeom>
          <a:solidFill>
            <a:srgbClr val="92D050"/>
          </a:solidFill>
          <a:ln w="9525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</a:rPr>
              <a:t>57</a:t>
            </a:r>
            <a:endParaRPr lang="it-IT" sz="2400" b="1" dirty="0">
              <a:ln>
                <a:solidFill>
                  <a:srgbClr val="92D050"/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1763688" y="1252172"/>
            <a:ext cx="1800200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600" b="1" dirty="0" smtClean="0"/>
              <a:t>GENNAIO 2015</a:t>
            </a:r>
            <a:endParaRPr lang="it-IT" b="1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3203848" y="3800653"/>
            <a:ext cx="864096" cy="492443"/>
          </a:xfrm>
          <a:prstGeom prst="rect">
            <a:avLst/>
          </a:prstGeom>
          <a:solidFill>
            <a:srgbClr val="99FF66">
              <a:alpha val="10196"/>
            </a:srgb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+1% </a:t>
            </a:r>
          </a:p>
          <a:p>
            <a:pPr algn="ctr"/>
            <a:r>
              <a:rPr lang="it-IT" sz="1200" b="1" dirty="0" smtClean="0"/>
              <a:t>da Dic-14</a:t>
            </a:r>
            <a:endParaRPr lang="it-IT" sz="1200" b="1" dirty="0"/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36368" y="6237312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51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a destra 1"/>
          <p:cNvSpPr/>
          <p:nvPr/>
        </p:nvSpPr>
        <p:spPr>
          <a:xfrm>
            <a:off x="729765" y="1999692"/>
            <a:ext cx="8342798" cy="1678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19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14375" y="404664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59448" y="29384"/>
            <a:ext cx="8484552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GLI ITALIANI SI DIVIDONO IN 3 TIPOLOGIE DI VIAGGIATORI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118046" y="1931486"/>
            <a:ext cx="1708770" cy="523220"/>
          </a:xfrm>
          <a:prstGeom prst="rect">
            <a:avLst/>
          </a:prstGeom>
          <a:ln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00B050"/>
                </a:solidFill>
              </a:rPr>
              <a:t>Viaggiano… </a:t>
            </a:r>
          </a:p>
          <a:p>
            <a:pPr algn="ctr"/>
            <a:r>
              <a:rPr lang="it-IT" sz="1400" b="1" dirty="0" smtClean="0">
                <a:solidFill>
                  <a:srgbClr val="00B050"/>
                </a:solidFill>
              </a:rPr>
              <a:t>ad ogni costo!</a:t>
            </a:r>
            <a:endParaRPr lang="it-IT" sz="1400" b="1" dirty="0">
              <a:solidFill>
                <a:srgbClr val="00B05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33782" y="1922160"/>
            <a:ext cx="1944216" cy="5232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2"/>
                </a:solidFill>
              </a:rPr>
              <a:t>Viaggiano…</a:t>
            </a:r>
            <a:br>
              <a:rPr lang="it-IT" sz="1400" b="1" dirty="0" smtClean="0">
                <a:solidFill>
                  <a:schemeClr val="accent2"/>
                </a:solidFill>
              </a:rPr>
            </a:br>
            <a:r>
              <a:rPr lang="it-IT" sz="1400" b="1" dirty="0" smtClean="0">
                <a:solidFill>
                  <a:schemeClr val="accent2"/>
                </a:solidFill>
              </a:rPr>
              <a:t>se possono!</a:t>
            </a:r>
            <a:endParaRPr lang="it-IT" sz="1400" b="1" dirty="0">
              <a:solidFill>
                <a:schemeClr val="accent2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013297" y="1916832"/>
            <a:ext cx="1880438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Viaggiano… ma non è una priorità!</a:t>
            </a:r>
            <a:endParaRPr lang="it-IT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6500997" y="2856568"/>
            <a:ext cx="1053366" cy="1000475"/>
          </a:xfrm>
          <a:prstGeom prst="ellipse">
            <a:avLst/>
          </a:prstGeom>
          <a:solidFill>
            <a:srgbClr val="00B050"/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HelveticaNeueLT Std Bold"/>
              </a:rPr>
              <a:t>18%</a:t>
            </a:r>
            <a:endParaRPr lang="it-IT" sz="2400" b="1" dirty="0" smtClean="0">
              <a:latin typeface="HelveticaNeueLT Std Bold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3635896" y="2553102"/>
            <a:ext cx="1620000" cy="1620000"/>
          </a:xfrm>
          <a:prstGeom prst="ellipse">
            <a:avLst/>
          </a:prstGeom>
          <a:solidFill>
            <a:schemeClr val="accent2"/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HelveticaNeueLT Std Bold"/>
              </a:rPr>
              <a:t>49%</a:t>
            </a:r>
            <a:endParaRPr lang="it-IT" sz="2400" b="1" dirty="0" smtClean="0">
              <a:latin typeface="HelveticaNeueLT Std Bold"/>
            </a:endParaRPr>
          </a:p>
        </p:txBody>
      </p:sp>
      <p:sp>
        <p:nvSpPr>
          <p:cNvPr id="22" name="Ovale 21"/>
          <p:cNvSpPr/>
          <p:nvPr/>
        </p:nvSpPr>
        <p:spPr>
          <a:xfrm>
            <a:off x="1359516" y="2774874"/>
            <a:ext cx="1188000" cy="1188000"/>
          </a:xfrm>
          <a:prstGeom prst="ellipse">
            <a:avLst/>
          </a:prstGeom>
          <a:solidFill>
            <a:srgbClr val="00B0F0"/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HelveticaNeueLT Std Bold"/>
              </a:rPr>
              <a:t>33%</a:t>
            </a:r>
            <a:endParaRPr lang="it-IT" sz="2400" b="1" dirty="0" smtClean="0">
              <a:latin typeface="HelveticaNeueLT Std Bold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711671" y="452001"/>
            <a:ext cx="8215313" cy="141911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>
              <a:spcBef>
                <a:spcPts val="600"/>
              </a:spcBef>
            </a:pPr>
            <a:r>
              <a:rPr lang="it-IT" sz="1600" dirty="0" smtClean="0">
                <a:solidFill>
                  <a:srgbClr val="404040"/>
                </a:solidFill>
                <a:latin typeface="+mn-lt"/>
                <a:cs typeface="HelveticaNeueLT Std Bold"/>
              </a:rPr>
              <a:t>Nel corso dei 9 mesi di monitoraggio abbiamo sottoposto ai 9.000 intervistati una serie di frasi relative ai loro </a:t>
            </a:r>
            <a:r>
              <a:rPr lang="it-IT" sz="1600" b="1" dirty="0" smtClean="0">
                <a:solidFill>
                  <a:srgbClr val="404040"/>
                </a:solidFill>
                <a:latin typeface="+mn-lt"/>
                <a:cs typeface="HelveticaNeueLT Std Bold"/>
              </a:rPr>
              <a:t>atteggiamenti nei confronti di viaggi e vacanze</a:t>
            </a:r>
            <a:r>
              <a:rPr lang="it-IT" sz="1600" dirty="0" smtClean="0">
                <a:solidFill>
                  <a:srgbClr val="404040"/>
                </a:solidFill>
                <a:latin typeface="+mn-lt"/>
                <a:cs typeface="HelveticaNeueLT Std Bold"/>
              </a:rPr>
              <a:t>, su cui dovevano esprimere il loro grado di accordo: analizzando questi dati </a:t>
            </a:r>
            <a:r>
              <a:rPr lang="it-IT" sz="1600" b="1" dirty="0" smtClean="0">
                <a:solidFill>
                  <a:srgbClr val="404040"/>
                </a:solidFill>
                <a:latin typeface="+mn-lt"/>
                <a:cs typeface="HelveticaNeueLT Std Bold"/>
              </a:rPr>
              <a:t>attraverso </a:t>
            </a:r>
            <a:r>
              <a:rPr lang="it-IT" sz="1600" b="1" dirty="0">
                <a:solidFill>
                  <a:srgbClr val="404040"/>
                </a:solidFill>
                <a:latin typeface="+mn-lt"/>
                <a:cs typeface="HelveticaNeueLT Std Bold"/>
              </a:rPr>
              <a:t>una cluster analysis </a:t>
            </a:r>
            <a:r>
              <a:rPr lang="it-IT" sz="1600" b="1" dirty="0" smtClean="0">
                <a:solidFill>
                  <a:srgbClr val="404040"/>
                </a:solidFill>
                <a:latin typeface="+mn-lt"/>
                <a:cs typeface="HelveticaNeueLT Std Bold"/>
              </a:rPr>
              <a:t>sono emersi 3 gruppi omogenei al loro interno </a:t>
            </a:r>
            <a:r>
              <a:rPr lang="it-IT" sz="1600" dirty="0" smtClean="0">
                <a:solidFill>
                  <a:srgbClr val="404040"/>
                </a:solidFill>
                <a:latin typeface="+mn-lt"/>
                <a:cs typeface="HelveticaNeueLT Std Bold"/>
              </a:rPr>
              <a:t>sulla base dei loro atteggiamenti e delle loro propensioni nei confronti dei viaggi.</a:t>
            </a:r>
          </a:p>
        </p:txBody>
      </p:sp>
      <p:sp>
        <p:nvSpPr>
          <p:cNvPr id="26" name="Fumetto 1 25"/>
          <p:cNvSpPr/>
          <p:nvPr/>
        </p:nvSpPr>
        <p:spPr>
          <a:xfrm>
            <a:off x="700977" y="4216945"/>
            <a:ext cx="2976447" cy="1906117"/>
          </a:xfrm>
          <a:prstGeom prst="wedgeRectCallout">
            <a:avLst>
              <a:gd name="adj1" fmla="val 11921"/>
              <a:gd name="adj2" fmla="val -72118"/>
            </a:avLst>
          </a:prstGeom>
          <a:noFill/>
          <a:ln>
            <a:solidFill>
              <a:srgbClr val="00B0F0"/>
            </a:solidFill>
          </a:ln>
        </p:spPr>
        <p:txBody>
          <a:bodyPr wrap="square">
            <a:noAutofit/>
          </a:bodyPr>
          <a:lstStyle/>
          <a:p>
            <a:pPr lvl="0" algn="ctr">
              <a:spcBef>
                <a:spcPts val="600"/>
              </a:spcBef>
            </a:pPr>
            <a:endParaRPr lang="it-IT" sz="1400" i="1" dirty="0">
              <a:latin typeface="HelveticaNeueLT Std Bold"/>
            </a:endParaRPr>
          </a:p>
        </p:txBody>
      </p:sp>
      <p:sp>
        <p:nvSpPr>
          <p:cNvPr id="27" name="Fumetto 1 26"/>
          <p:cNvSpPr/>
          <p:nvPr/>
        </p:nvSpPr>
        <p:spPr>
          <a:xfrm>
            <a:off x="3735459" y="4280824"/>
            <a:ext cx="2824912" cy="2079134"/>
          </a:xfrm>
          <a:prstGeom prst="wedgeRectCallout">
            <a:avLst>
              <a:gd name="adj1" fmla="val 3807"/>
              <a:gd name="adj2" fmla="val -82492"/>
            </a:avLst>
          </a:prstGeom>
          <a:ln>
            <a:solidFill>
              <a:srgbClr val="C00000"/>
            </a:solidFill>
          </a:ln>
        </p:spPr>
        <p:txBody>
          <a:bodyPr wrap="square">
            <a:noAutofit/>
          </a:bodyPr>
          <a:lstStyle/>
          <a:p>
            <a:pPr lvl="0" algn="ctr">
              <a:spcBef>
                <a:spcPts val="600"/>
              </a:spcBef>
            </a:pPr>
            <a:endParaRPr lang="it-IT" sz="1400" i="1" dirty="0">
              <a:latin typeface="HelveticaNeueLT Std Bold"/>
            </a:endParaRPr>
          </a:p>
        </p:txBody>
      </p:sp>
      <p:sp>
        <p:nvSpPr>
          <p:cNvPr id="28" name="Fumetto 1 27"/>
          <p:cNvSpPr/>
          <p:nvPr/>
        </p:nvSpPr>
        <p:spPr>
          <a:xfrm>
            <a:off x="6704387" y="4216946"/>
            <a:ext cx="2260100" cy="1927570"/>
          </a:xfrm>
          <a:prstGeom prst="wedgeRectCallout">
            <a:avLst>
              <a:gd name="adj1" fmla="val -39134"/>
              <a:gd name="adj2" fmla="val -64951"/>
            </a:avLst>
          </a:prstGeom>
          <a:ln>
            <a:solidFill>
              <a:srgbClr val="00B050"/>
            </a:solidFill>
          </a:ln>
        </p:spPr>
        <p:txBody>
          <a:bodyPr wrap="square">
            <a:noAutofit/>
          </a:bodyPr>
          <a:lstStyle/>
          <a:p>
            <a:pPr lvl="0" algn="ctr">
              <a:spcBef>
                <a:spcPts val="600"/>
              </a:spcBef>
            </a:pPr>
            <a:endParaRPr lang="it-IT" sz="1400" i="1" dirty="0">
              <a:latin typeface="HelveticaNeueLT Std Bold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51275" y="4307181"/>
            <a:ext cx="305662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Fanno mediamente pochi viaggi all’anno, considerano la vacanza un’occasione per ricaricare le energie ma pensano ci siano altre spese prioritarie rispetto a quelle per i viaggi. Sono i più influenzati, nelle loro decisioni, da avvenimenti negativi contingenti.</a:t>
            </a:r>
            <a:endParaRPr lang="it-IT" sz="1400" dirty="0"/>
          </a:p>
        </p:txBody>
      </p:sp>
      <p:sp>
        <p:nvSpPr>
          <p:cNvPr id="30" name="CasellaDiTesto 29"/>
          <p:cNvSpPr txBox="1"/>
          <p:nvPr/>
        </p:nvSpPr>
        <p:spPr>
          <a:xfrm>
            <a:off x="3762494" y="4337392"/>
            <a:ext cx="279787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È il cluster che rappresenta la maggior parte degli italiani: viaggiano abbastanza ma vorrebbero poter viaggiare più spesso, se ne avessero il tempo e le disponibilità economiche. Sono i più influenzati, nelle loro decisioni, dall’andamento dell’economia</a:t>
            </a:r>
            <a:endParaRPr lang="it-IT" sz="1400" dirty="0"/>
          </a:p>
        </p:txBody>
      </p:sp>
      <p:sp>
        <p:nvSpPr>
          <p:cNvPr id="31" name="CasellaDiTesto 30"/>
          <p:cNvSpPr txBox="1"/>
          <p:nvPr/>
        </p:nvSpPr>
        <p:spPr>
          <a:xfrm>
            <a:off x="6689146" y="4328633"/>
            <a:ext cx="2275341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dirty="0" smtClean="0"/>
              <a:t>Viaggiano spesso, molti anche per lavoro. Sono disposti a fare sacrifici pur di andare in vacanza, per loro i viaggi sono un </a:t>
            </a:r>
            <a:r>
              <a:rPr lang="it-IT" sz="1400" i="1" dirty="0" smtClean="0"/>
              <a:t>must</a:t>
            </a:r>
            <a:r>
              <a:rPr lang="it-IT" sz="1400" dirty="0" smtClean="0"/>
              <a:t> e uno stile di vita, a cui difficilmente rinuncerebbero.</a:t>
            </a:r>
            <a:endParaRPr lang="it-IT" sz="1400" dirty="0"/>
          </a:p>
        </p:txBody>
      </p:sp>
      <p:pic>
        <p:nvPicPr>
          <p:cNvPr id="32" name="Picture 10" descr="http://www.labussola.eu/images/viaggi.jpg?373"/>
          <p:cNvPicPr>
            <a:picLocks noChangeAspect="1" noChangeArrowheads="1"/>
          </p:cNvPicPr>
          <p:nvPr/>
        </p:nvPicPr>
        <p:blipFill rotWithShape="1">
          <a:blip r:embed="rId2" cstate="print"/>
          <a:srcRect l="14175" t="1" r="14951" b="23845"/>
          <a:stretch/>
        </p:blipFill>
        <p:spPr bwMode="auto">
          <a:xfrm>
            <a:off x="7909102" y="2409572"/>
            <a:ext cx="713439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Text Box 3"/>
          <p:cNvSpPr txBox="1">
            <a:spLocks noChangeArrowheads="1"/>
          </p:cNvSpPr>
          <p:nvPr/>
        </p:nvSpPr>
        <p:spPr bwMode="auto">
          <a:xfrm>
            <a:off x="4436368" y="6237312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5" name="Picture 38" descr="http://www.placesonline.com/images/maps_nations/mappa_ital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4349657"/>
            <a:ext cx="1555140" cy="1823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600" y="976585"/>
            <a:ext cx="7142647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65125" lvl="0" indent="-365125" algn="just" defTabSz="449263">
              <a:lnSpc>
                <a:spcPct val="150000"/>
              </a:lnSpc>
              <a:spcBef>
                <a:spcPts val="500"/>
              </a:spcBef>
              <a:buClr>
                <a:srgbClr val="333399"/>
              </a:buClr>
              <a:buSzPct val="100000"/>
              <a:buBlip>
                <a:blip r:embed="rId3"/>
              </a:buBlip>
              <a:defRPr/>
            </a:pPr>
            <a:r>
              <a:rPr lang="it-IT" sz="1600" kern="0" dirty="0" smtClean="0">
                <a:latin typeface="+mn-lt"/>
                <a:cs typeface="Arial"/>
              </a:rPr>
              <a:t>Istituto Piepoli realizza per conto di Confturismo-Confcommercio un Osservatorio mensile sulla fiducia dei viaggiatori italiani. </a:t>
            </a:r>
            <a:r>
              <a:rPr lang="it-IT" sz="1600" b="1" kern="0" dirty="0" smtClean="0">
                <a:latin typeface="+mn-lt"/>
                <a:cs typeface="Arial"/>
              </a:rPr>
              <a:t>Ogni </a:t>
            </a:r>
            <a:r>
              <a:rPr lang="it-IT" sz="1600" b="1" kern="0" dirty="0">
                <a:latin typeface="+mn-lt"/>
                <a:cs typeface="Arial"/>
              </a:rPr>
              <a:t>mese vengono </a:t>
            </a:r>
            <a:r>
              <a:rPr lang="it-IT" sz="1600" b="1" kern="0" dirty="0" smtClean="0">
                <a:latin typeface="+mn-lt"/>
                <a:cs typeface="Arial"/>
              </a:rPr>
              <a:t>effettuate 1.000 interviste ad un campione </a:t>
            </a:r>
            <a:r>
              <a:rPr lang="it-IT" sz="1600" b="1" kern="0" dirty="0" smtClean="0">
                <a:cs typeface="Arial"/>
              </a:rPr>
              <a:t>rappresentativo della popolazione residente in Italia dai 18 ai 74 anni, </a:t>
            </a:r>
            <a:r>
              <a:rPr lang="it-IT" sz="1600" kern="0" dirty="0" smtClean="0">
                <a:cs typeface="Arial"/>
              </a:rPr>
              <a:t>segmentato per sesso, classe di età, Ampiezza Centri e GRG (Grandi Ripartizioni Geografiche).</a:t>
            </a:r>
            <a:endParaRPr kumimoji="0" lang="it-IT" sz="1600" b="0" i="0" u="none" strike="noStrike" kern="0" cap="none" spc="0" normalizeH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kumimoji="0" lang="it-IT" sz="1600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600" kern="0" noProof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600" kern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600" kern="0" noProof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buFont typeface="Verdana" pitchFamily="34" charset="0"/>
              <a:buBlip>
                <a:blip r:embed="rId3"/>
              </a:buBlip>
              <a:tabLst/>
              <a:defRPr/>
            </a:pPr>
            <a:endParaRPr lang="it-IT" sz="1600" kern="0" noProof="0" dirty="0" smtClean="0">
              <a:latin typeface="+mn-lt"/>
              <a:cs typeface="Arial"/>
            </a:endParaRPr>
          </a:p>
          <a:p>
            <a:pPr marL="365125" marR="0" lvl="0" indent="-365125" algn="just" defTabSz="449263" rtl="0" eaLnBrk="0" fontAlgn="base" latinLnBrk="0" hangingPunct="0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333399"/>
              </a:buClr>
              <a:buSzPct val="100000"/>
              <a:tabLst/>
              <a:defRPr/>
            </a:pPr>
            <a:endParaRPr kumimoji="0" lang="it-IT" sz="1600" b="0" i="0" u="none" strike="noStrike" kern="0" cap="none" spc="0" normalizeH="0" baseline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Arial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2550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METODOLOGIA DELLA RICERCA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899592" y="3280008"/>
            <a:ext cx="75168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 algn="just" defTabSz="449263">
              <a:lnSpc>
                <a:spcPct val="150000"/>
              </a:lnSpc>
              <a:spcBef>
                <a:spcPts val="500"/>
              </a:spcBef>
              <a:buClr>
                <a:srgbClr val="333399"/>
              </a:buClr>
              <a:buSzPct val="100000"/>
              <a:buBlip>
                <a:blip r:embed="rId3"/>
              </a:buBlip>
              <a:defRPr/>
            </a:pPr>
            <a:r>
              <a:rPr lang="it-IT" sz="1600" kern="0" dirty="0" smtClean="0">
                <a:solidFill>
                  <a:prstClr val="black"/>
                </a:solidFill>
                <a:latin typeface="Arial"/>
                <a:cs typeface="Arial"/>
              </a:rPr>
              <a:t>Le interviste vengono effettuate con </a:t>
            </a:r>
            <a:r>
              <a:rPr lang="it-IT" sz="1600" b="1" kern="0" dirty="0" smtClean="0">
                <a:solidFill>
                  <a:prstClr val="black"/>
                </a:solidFill>
                <a:latin typeface="Arial"/>
                <a:cs typeface="Arial"/>
              </a:rPr>
              <a:t>metodologia mista CATI/CAWI</a:t>
            </a:r>
          </a:p>
        </p:txBody>
      </p:sp>
      <p:sp>
        <p:nvSpPr>
          <p:cNvPr id="14" name="Rettangolo 13"/>
          <p:cNvSpPr/>
          <p:nvPr/>
        </p:nvSpPr>
        <p:spPr>
          <a:xfrm>
            <a:off x="899592" y="3833944"/>
            <a:ext cx="7568291" cy="785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 algn="just" defTabSz="449263">
              <a:lnSpc>
                <a:spcPct val="150000"/>
              </a:lnSpc>
              <a:spcBef>
                <a:spcPts val="500"/>
              </a:spcBef>
              <a:buClr>
                <a:srgbClr val="333399"/>
              </a:buClr>
              <a:buSzPct val="100000"/>
              <a:buBlip>
                <a:blip r:embed="rId3"/>
              </a:buBlip>
              <a:defRPr/>
            </a:pPr>
            <a:r>
              <a:rPr lang="it-IT" sz="1600" kern="0" dirty="0" smtClean="0">
                <a:solidFill>
                  <a:prstClr val="black"/>
                </a:solidFill>
                <a:latin typeface="Arial"/>
                <a:cs typeface="Arial"/>
              </a:rPr>
              <a:t>L’indagine ha previsto fino ad ora lo svolgimento di </a:t>
            </a:r>
            <a:r>
              <a:rPr lang="it-IT" sz="1600" b="1" kern="0" dirty="0" smtClean="0">
                <a:solidFill>
                  <a:prstClr val="black"/>
                </a:solidFill>
                <a:latin typeface="Arial"/>
                <a:cs typeface="Arial"/>
              </a:rPr>
              <a:t>9 rilevazioni mensili</a:t>
            </a:r>
            <a:r>
              <a:rPr lang="it-IT" sz="1600" kern="0" dirty="0" smtClean="0">
                <a:solidFill>
                  <a:prstClr val="black"/>
                </a:solidFill>
                <a:latin typeface="Arial"/>
                <a:cs typeface="Arial"/>
              </a:rPr>
              <a:t>, a partire </a:t>
            </a:r>
            <a:r>
              <a:rPr lang="it-IT" sz="1600" b="1" kern="0" dirty="0" smtClean="0">
                <a:solidFill>
                  <a:prstClr val="black"/>
                </a:solidFill>
                <a:latin typeface="Arial"/>
                <a:cs typeface="Arial"/>
              </a:rPr>
              <a:t>da maggio 2014 </a:t>
            </a:r>
            <a:r>
              <a:rPr lang="it-IT" sz="1600" kern="0" dirty="0" smtClean="0">
                <a:solidFill>
                  <a:prstClr val="black"/>
                </a:solidFill>
                <a:latin typeface="Arial"/>
                <a:cs typeface="Arial"/>
              </a:rPr>
              <a:t>e fino </a:t>
            </a:r>
            <a:r>
              <a:rPr lang="it-IT" sz="1600" b="1" kern="0" dirty="0" smtClean="0">
                <a:solidFill>
                  <a:prstClr val="black"/>
                </a:solidFill>
                <a:latin typeface="Arial"/>
                <a:cs typeface="Arial"/>
              </a:rPr>
              <a:t>a gennaio 2015</a:t>
            </a:r>
            <a:r>
              <a:rPr lang="it-IT" sz="1600" kern="0" dirty="0" smtClean="0">
                <a:solidFill>
                  <a:prstClr val="black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5" name="Rettangolo 14"/>
          <p:cNvSpPr/>
          <p:nvPr/>
        </p:nvSpPr>
        <p:spPr>
          <a:xfrm>
            <a:off x="899592" y="4797152"/>
            <a:ext cx="60393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lvl="0" indent="-365125" algn="just" defTabSz="449263">
              <a:lnSpc>
                <a:spcPct val="150000"/>
              </a:lnSpc>
              <a:spcBef>
                <a:spcPts val="500"/>
              </a:spcBef>
              <a:buClr>
                <a:srgbClr val="333399"/>
              </a:buClr>
              <a:buSzPct val="100000"/>
              <a:buBlip>
                <a:blip r:embed="rId3"/>
              </a:buBlip>
              <a:defRPr/>
            </a:pPr>
            <a:r>
              <a:rPr lang="it-IT" sz="1600" kern="0" dirty="0" smtClean="0">
                <a:solidFill>
                  <a:prstClr val="black"/>
                </a:solidFill>
                <a:latin typeface="Arial"/>
                <a:cs typeface="Arial"/>
              </a:rPr>
              <a:t>Il rapporto qui presentato contiene i risultati sui dati cumulati di queste prime 9 rilevazioni, analisi di trend, più alcuni dati relativi a specifiche domande realizzate in singoli mesi.</a:t>
            </a:r>
            <a:endParaRPr lang="it-IT" sz="1600" b="1" kern="0" dirty="0" smtClean="0">
              <a:solidFill>
                <a:prstClr val="black"/>
              </a:solidFill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ccia a destra 1"/>
          <p:cNvSpPr/>
          <p:nvPr/>
        </p:nvSpPr>
        <p:spPr>
          <a:xfrm>
            <a:off x="729765" y="1423628"/>
            <a:ext cx="8342798" cy="16787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714375" y="476672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659448" y="29384"/>
            <a:ext cx="8484552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3 TIPOLOGIE DI VIAGGIATORI: CARATTERISTICHE DEI GRUPPI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6118046" y="1355422"/>
            <a:ext cx="1708770" cy="523220"/>
          </a:xfrm>
          <a:prstGeom prst="rect">
            <a:avLst/>
          </a:prstGeom>
          <a:ln>
            <a:solidFill>
              <a:srgbClr val="0099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rgbClr val="00B050"/>
                </a:solidFill>
              </a:rPr>
              <a:t>Viaggiano… </a:t>
            </a:r>
          </a:p>
          <a:p>
            <a:pPr algn="ctr"/>
            <a:r>
              <a:rPr lang="it-IT" sz="1400" b="1" dirty="0" smtClean="0">
                <a:solidFill>
                  <a:srgbClr val="00B050"/>
                </a:solidFill>
              </a:rPr>
              <a:t>ad ogni costo!</a:t>
            </a:r>
            <a:endParaRPr lang="it-IT" sz="1400" b="1" dirty="0">
              <a:solidFill>
                <a:srgbClr val="00B050"/>
              </a:solidFill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3533782" y="1346096"/>
            <a:ext cx="1944216" cy="523220"/>
          </a:xfrm>
          <a:prstGeom prst="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2"/>
                </a:solidFill>
              </a:rPr>
              <a:t>Viaggiano…</a:t>
            </a:r>
            <a:br>
              <a:rPr lang="it-IT" sz="1400" b="1" dirty="0" smtClean="0">
                <a:solidFill>
                  <a:schemeClr val="accent2"/>
                </a:solidFill>
              </a:rPr>
            </a:br>
            <a:r>
              <a:rPr lang="it-IT" sz="1400" b="1" dirty="0" smtClean="0">
                <a:solidFill>
                  <a:schemeClr val="accent2"/>
                </a:solidFill>
              </a:rPr>
              <a:t>se possono!</a:t>
            </a:r>
            <a:endParaRPr lang="it-IT" sz="1400" b="1" dirty="0">
              <a:solidFill>
                <a:schemeClr val="accent2"/>
              </a:solidFill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1013297" y="1340768"/>
            <a:ext cx="1880438" cy="523220"/>
          </a:xfrm>
          <a:prstGeom prst="rect">
            <a:avLst/>
          </a:prstGeom>
          <a:solidFill>
            <a:schemeClr val="bg1"/>
          </a:solidFill>
          <a:ln w="28575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solidFill>
                  <a:schemeClr val="accent1">
                    <a:lumMod val="75000"/>
                  </a:schemeClr>
                </a:solidFill>
              </a:rPr>
              <a:t>Viaggiano… ma non è una priorità!</a:t>
            </a:r>
            <a:endParaRPr lang="it-IT" sz="1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Ovale 18"/>
          <p:cNvSpPr/>
          <p:nvPr/>
        </p:nvSpPr>
        <p:spPr>
          <a:xfrm>
            <a:off x="6500997" y="2280504"/>
            <a:ext cx="1053366" cy="1000475"/>
          </a:xfrm>
          <a:prstGeom prst="ellipse">
            <a:avLst/>
          </a:prstGeom>
          <a:solidFill>
            <a:srgbClr val="00B050"/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HelveticaNeueLT Std Bold"/>
              </a:rPr>
              <a:t>18%</a:t>
            </a:r>
            <a:endParaRPr lang="it-IT" sz="2400" b="1" dirty="0" smtClean="0">
              <a:latin typeface="HelveticaNeueLT Std Bold"/>
            </a:endParaRPr>
          </a:p>
        </p:txBody>
      </p:sp>
      <p:sp>
        <p:nvSpPr>
          <p:cNvPr id="20" name="Ovale 19"/>
          <p:cNvSpPr/>
          <p:nvPr/>
        </p:nvSpPr>
        <p:spPr>
          <a:xfrm>
            <a:off x="3635896" y="1977038"/>
            <a:ext cx="1620000" cy="1620000"/>
          </a:xfrm>
          <a:prstGeom prst="ellipse">
            <a:avLst/>
          </a:prstGeom>
          <a:solidFill>
            <a:schemeClr val="accent2"/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HelveticaNeueLT Std Bold"/>
              </a:rPr>
              <a:t>49%</a:t>
            </a:r>
            <a:endParaRPr lang="it-IT" sz="2400" b="1" dirty="0" smtClean="0">
              <a:latin typeface="HelveticaNeueLT Std Bold"/>
            </a:endParaRPr>
          </a:p>
        </p:txBody>
      </p:sp>
      <p:sp>
        <p:nvSpPr>
          <p:cNvPr id="22" name="Ovale 21"/>
          <p:cNvSpPr/>
          <p:nvPr/>
        </p:nvSpPr>
        <p:spPr>
          <a:xfrm>
            <a:off x="1359516" y="2198810"/>
            <a:ext cx="1188000" cy="1188000"/>
          </a:xfrm>
          <a:prstGeom prst="ellipse">
            <a:avLst/>
          </a:prstGeom>
          <a:solidFill>
            <a:srgbClr val="00B0F0"/>
          </a:solidFill>
          <a:ln w="9525"/>
          <a:scene3d>
            <a:camera prst="orthographicFront"/>
            <a:lightRig rig="threePt" dir="t"/>
          </a:scene3d>
          <a:sp3d>
            <a:bevelT/>
          </a:sp3d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atin typeface="HelveticaNeueLT Std Bold"/>
              </a:rPr>
              <a:t>33%</a:t>
            </a:r>
            <a:endParaRPr lang="it-IT" sz="2400" b="1" dirty="0" smtClean="0">
              <a:latin typeface="HelveticaNeueLT Std Bold"/>
            </a:endParaRPr>
          </a:p>
        </p:txBody>
      </p:sp>
      <p:sp>
        <p:nvSpPr>
          <p:cNvPr id="26" name="Fumetto 1 25"/>
          <p:cNvSpPr/>
          <p:nvPr/>
        </p:nvSpPr>
        <p:spPr>
          <a:xfrm>
            <a:off x="714375" y="3946141"/>
            <a:ext cx="2819407" cy="2147155"/>
          </a:xfrm>
          <a:prstGeom prst="wedgeRectCallout">
            <a:avLst>
              <a:gd name="adj1" fmla="val 11921"/>
              <a:gd name="adj2" fmla="val -72118"/>
            </a:avLst>
          </a:prstGeom>
          <a:noFill/>
          <a:ln>
            <a:solidFill>
              <a:srgbClr val="00B0F0"/>
            </a:solidFill>
          </a:ln>
        </p:spPr>
        <p:txBody>
          <a:bodyPr wrap="square">
            <a:noAutofit/>
          </a:bodyPr>
          <a:lstStyle/>
          <a:p>
            <a:pPr lvl="0" algn="ctr">
              <a:spcBef>
                <a:spcPts val="600"/>
              </a:spcBef>
            </a:pPr>
            <a:endParaRPr lang="it-IT" sz="1500" i="1" dirty="0">
              <a:latin typeface="HelveticaNeueLT Std Bold"/>
            </a:endParaRPr>
          </a:p>
        </p:txBody>
      </p:sp>
      <p:sp>
        <p:nvSpPr>
          <p:cNvPr id="27" name="Fumetto 1 26"/>
          <p:cNvSpPr/>
          <p:nvPr/>
        </p:nvSpPr>
        <p:spPr>
          <a:xfrm>
            <a:off x="3635896" y="4001620"/>
            <a:ext cx="2771123" cy="2091676"/>
          </a:xfrm>
          <a:prstGeom prst="wedgeRectCallout">
            <a:avLst>
              <a:gd name="adj1" fmla="val 3807"/>
              <a:gd name="adj2" fmla="val -82492"/>
            </a:avLst>
          </a:prstGeom>
          <a:ln>
            <a:solidFill>
              <a:srgbClr val="C00000"/>
            </a:solidFill>
          </a:ln>
        </p:spPr>
        <p:txBody>
          <a:bodyPr wrap="square">
            <a:noAutofit/>
          </a:bodyPr>
          <a:lstStyle/>
          <a:p>
            <a:pPr lvl="0" algn="ctr">
              <a:spcBef>
                <a:spcPts val="600"/>
              </a:spcBef>
            </a:pPr>
            <a:endParaRPr lang="it-IT" sz="1400" i="1" dirty="0">
              <a:latin typeface="HelveticaNeueLT Std Bold"/>
            </a:endParaRPr>
          </a:p>
        </p:txBody>
      </p:sp>
      <p:sp>
        <p:nvSpPr>
          <p:cNvPr id="28" name="Fumetto 1 27"/>
          <p:cNvSpPr/>
          <p:nvPr/>
        </p:nvSpPr>
        <p:spPr>
          <a:xfrm>
            <a:off x="6509133" y="3950284"/>
            <a:ext cx="2455354" cy="2143012"/>
          </a:xfrm>
          <a:prstGeom prst="wedgeRectCallout">
            <a:avLst>
              <a:gd name="adj1" fmla="val -39134"/>
              <a:gd name="adj2" fmla="val -64951"/>
            </a:avLst>
          </a:prstGeom>
          <a:ln>
            <a:solidFill>
              <a:srgbClr val="00B050"/>
            </a:solidFill>
          </a:ln>
        </p:spPr>
        <p:txBody>
          <a:bodyPr wrap="square">
            <a:noAutofit/>
          </a:bodyPr>
          <a:lstStyle/>
          <a:p>
            <a:pPr lvl="0" algn="ctr">
              <a:spcBef>
                <a:spcPts val="600"/>
              </a:spcBef>
            </a:pPr>
            <a:endParaRPr lang="it-IT" sz="1500" i="1" dirty="0">
              <a:latin typeface="HelveticaNeueLT Std Bold"/>
            </a:endParaRPr>
          </a:p>
        </p:txBody>
      </p:sp>
      <p:sp>
        <p:nvSpPr>
          <p:cNvPr id="29" name="CasellaDiTesto 28"/>
          <p:cNvSpPr txBox="1"/>
          <p:nvPr/>
        </p:nvSpPr>
        <p:spPr>
          <a:xfrm>
            <a:off x="659448" y="4040519"/>
            <a:ext cx="287433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Decisamente maggioritari fra chi ha più di 54 anni, molti pensionati ma anche casalinghe e lavoratori </a:t>
            </a:r>
            <a:r>
              <a:rPr lang="it-IT" sz="1500" dirty="0" smtClean="0"/>
              <a:t>dipendenti. Maschi </a:t>
            </a:r>
            <a:r>
              <a:rPr lang="it-IT" sz="1500" dirty="0"/>
              <a:t>e femmine in egual </a:t>
            </a:r>
            <a:r>
              <a:rPr lang="it-IT" sz="1500" dirty="0" smtClean="0"/>
              <a:t>misura.</a:t>
            </a:r>
          </a:p>
          <a:p>
            <a:pPr algn="ctr"/>
            <a:endParaRPr lang="it-IT" sz="800" dirty="0" smtClean="0"/>
          </a:p>
          <a:p>
            <a:pPr algn="ctr"/>
            <a:r>
              <a:rPr lang="it-IT" sz="1500" u="sng" dirty="0" smtClean="0"/>
              <a:t>Età </a:t>
            </a:r>
            <a:r>
              <a:rPr lang="it-IT" sz="1500" u="sng" dirty="0"/>
              <a:t>media</a:t>
            </a:r>
            <a:r>
              <a:rPr lang="it-IT" sz="1500" dirty="0"/>
              <a:t>: 52 anni</a:t>
            </a:r>
          </a:p>
        </p:txBody>
      </p:sp>
      <p:sp>
        <p:nvSpPr>
          <p:cNvPr id="30" name="CasellaDiTesto 29"/>
          <p:cNvSpPr txBox="1"/>
          <p:nvPr/>
        </p:nvSpPr>
        <p:spPr>
          <a:xfrm>
            <a:off x="3703235" y="4066588"/>
            <a:ext cx="2636443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Studenti </a:t>
            </a:r>
            <a:r>
              <a:rPr lang="it-IT" sz="1500" dirty="0" smtClean="0"/>
              <a:t>(e insegnanti!), </a:t>
            </a:r>
            <a:r>
              <a:rPr lang="it-IT" sz="1500" dirty="0"/>
              <a:t>casalinghe, disoccupati </a:t>
            </a:r>
            <a:r>
              <a:rPr lang="it-IT" sz="1500" dirty="0" smtClean="0"/>
              <a:t>ma anche </a:t>
            </a:r>
            <a:r>
              <a:rPr lang="it-IT" sz="1500" dirty="0"/>
              <a:t>lavoratori dipendenti, impiegati e operai. </a:t>
            </a:r>
            <a:r>
              <a:rPr lang="it-IT" sz="1500" dirty="0" smtClean="0"/>
              <a:t>Tendenzialmente più </a:t>
            </a:r>
            <a:r>
              <a:rPr lang="it-IT" sz="1500" dirty="0"/>
              <a:t>donne che uomini. </a:t>
            </a:r>
            <a:endParaRPr lang="it-IT" sz="1500" dirty="0" smtClean="0"/>
          </a:p>
          <a:p>
            <a:pPr algn="ctr"/>
            <a:endParaRPr lang="it-IT" sz="800" dirty="0"/>
          </a:p>
          <a:p>
            <a:pPr algn="ctr"/>
            <a:r>
              <a:rPr lang="it-IT" sz="1500" u="sng" dirty="0"/>
              <a:t>Età media</a:t>
            </a:r>
            <a:r>
              <a:rPr lang="it-IT" sz="1500" dirty="0"/>
              <a:t>: 44 anni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6479026" y="4097104"/>
            <a:ext cx="2557470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500" dirty="0"/>
              <a:t>Con titolo di studio elevato, dirigenti/imprenditori, impiegati, liberi professionisti. Residenti nelle grandi città, più maschi che femmine</a:t>
            </a:r>
            <a:r>
              <a:rPr lang="it-IT" sz="1500" dirty="0" smtClean="0"/>
              <a:t>.</a:t>
            </a:r>
          </a:p>
          <a:p>
            <a:pPr algn="ctr"/>
            <a:endParaRPr lang="it-IT" sz="800" dirty="0" smtClean="0"/>
          </a:p>
          <a:p>
            <a:pPr algn="ctr"/>
            <a:r>
              <a:rPr lang="it-IT" sz="1500" u="sng" dirty="0" smtClean="0"/>
              <a:t>Età </a:t>
            </a:r>
            <a:r>
              <a:rPr lang="it-IT" sz="1500" u="sng" dirty="0"/>
              <a:t>media</a:t>
            </a:r>
            <a:r>
              <a:rPr lang="it-IT" sz="1500" dirty="0"/>
              <a:t>: 40 anni</a:t>
            </a:r>
          </a:p>
        </p:txBody>
      </p:sp>
      <p:pic>
        <p:nvPicPr>
          <p:cNvPr id="32" name="Picture 10" descr="http://www.labussola.eu/images/viaggi.jpg?373"/>
          <p:cNvPicPr>
            <a:picLocks noChangeAspect="1" noChangeArrowheads="1"/>
          </p:cNvPicPr>
          <p:nvPr/>
        </p:nvPicPr>
        <p:blipFill rotWithShape="1">
          <a:blip r:embed="rId2" cstate="print"/>
          <a:srcRect l="14175" t="1" r="14951" b="23845"/>
          <a:stretch/>
        </p:blipFill>
        <p:spPr bwMode="auto">
          <a:xfrm>
            <a:off x="7909102" y="1833508"/>
            <a:ext cx="713439" cy="82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36368" y="6237312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2540536" y="680642"/>
            <a:ext cx="4910358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u="sng" dirty="0" smtClean="0">
                <a:solidFill>
                  <a:srgbClr val="3366CC"/>
                </a:solidFill>
                <a:latin typeface="+mj-lt"/>
              </a:rPr>
              <a:t>I tre gruppi</a:t>
            </a: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: come sono composti?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3551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611560" y="2708920"/>
            <a:ext cx="8365753" cy="1470025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</a:pP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LE SFIDE DEL 2015:</a:t>
            </a:r>
            <a:b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…come non parlare di Expo?</a:t>
            </a:r>
            <a:endParaRPr lang="it-IT" altLang="it-IT" sz="2400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5013176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6830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6938963" y="6664151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22</a:t>
            </a:fld>
            <a:endParaRPr lang="it-IT" dirty="0"/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11560" y="-27384"/>
            <a:ext cx="864984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b="1" dirty="0">
                <a:solidFill>
                  <a:srgbClr val="3366CC"/>
                </a:solidFill>
              </a:rPr>
              <a:t>PER QUASI 3 ITALIANI SU </a:t>
            </a:r>
            <a:r>
              <a:rPr lang="it-IT" altLang="it-IT" b="1" dirty="0" smtClean="0">
                <a:solidFill>
                  <a:srgbClr val="3366CC"/>
                </a:solidFill>
              </a:rPr>
              <a:t>4 EXPO È UN’OPPORTUNITÀ PER IL NOSTRO PAESE, INDIPENDENTEMENTE DALL’AREA GEOGRAFICA DI RESIDENZA</a:t>
            </a:r>
            <a:endParaRPr lang="it-IT" altLang="it-IT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totale campione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55576" y="803320"/>
            <a:ext cx="6624736" cy="9694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it-IT" altLang="it-IT" sz="1900" b="1" dirty="0" smtClean="0">
                <a:solidFill>
                  <a:srgbClr val="3366CC"/>
                </a:solidFill>
              </a:rPr>
              <a:t>In che misura crede che Expo 2015 rappresenti una grande opportunità per il nostro paese in termini economici e di reputazione?</a:t>
            </a:r>
          </a:p>
        </p:txBody>
      </p:sp>
      <p:graphicFrame>
        <p:nvGraphicFramePr>
          <p:cNvPr id="13" name="Grafico 12"/>
          <p:cNvGraphicFramePr/>
          <p:nvPr/>
        </p:nvGraphicFramePr>
        <p:xfrm>
          <a:off x="179512" y="166925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6034960" y="1556792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% MOLTO + ABBASTANZA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6744780" y="1772816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Arial" pitchFamily="34" charset="0"/>
                <a:cs typeface="Arial" pitchFamily="34" charset="0"/>
              </a:rPr>
              <a:t>72%</a:t>
            </a:r>
          </a:p>
        </p:txBody>
      </p:sp>
      <p:pic>
        <p:nvPicPr>
          <p:cNvPr id="16" name="Picture 2" descr="http://us.cdn2.123rf.com/168nwm/coramax/coramax1208/coramax120801405/14815152-3d-persone--uomini-persone-con-il-simbolo-positivo-e-negativo.jpg"/>
          <p:cNvPicPr>
            <a:picLocks noChangeAspect="1" noChangeArrowheads="1"/>
          </p:cNvPicPr>
          <p:nvPr/>
        </p:nvPicPr>
        <p:blipFill>
          <a:blip r:embed="rId3" cstate="print"/>
          <a:srcRect r="46001"/>
          <a:stretch>
            <a:fillRect/>
          </a:stretch>
        </p:blipFill>
        <p:spPr bwMode="auto">
          <a:xfrm>
            <a:off x="7092280" y="692696"/>
            <a:ext cx="864096" cy="942975"/>
          </a:xfrm>
          <a:prstGeom prst="rect">
            <a:avLst/>
          </a:prstGeom>
          <a:noFill/>
        </p:spPr>
      </p:pic>
      <p:sp>
        <p:nvSpPr>
          <p:cNvPr id="17" name="Rettangolo 16"/>
          <p:cNvSpPr/>
          <p:nvPr/>
        </p:nvSpPr>
        <p:spPr>
          <a:xfrm>
            <a:off x="714375" y="620688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6084168" y="2276872"/>
          <a:ext cx="2664296" cy="1013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66"/>
                <a:gridCol w="1024730"/>
              </a:tblGrid>
              <a:tr h="451686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Sesso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Molto + abbastanza</a:t>
                      </a:r>
                      <a:endParaRPr lang="it-IT" sz="1200" dirty="0"/>
                    </a:p>
                  </a:txBody>
                  <a:tcPr anchor="ctr"/>
                </a:tc>
              </a:tr>
              <a:tr h="27821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Uomini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7821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/>
        </p:nvGraphicFramePr>
        <p:xfrm>
          <a:off x="6084168" y="3429000"/>
          <a:ext cx="2664296" cy="12116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66"/>
                <a:gridCol w="1024730"/>
              </a:tblGrid>
              <a:tr h="32569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Età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Molto + abbastanza</a:t>
                      </a:r>
                      <a:endParaRPr lang="it-IT" sz="1200" dirty="0"/>
                    </a:p>
                  </a:txBody>
                  <a:tcPr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18-34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74%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35-54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68%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55-74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22" name="Tabella 21"/>
          <p:cNvGraphicFramePr>
            <a:graphicFrameLocks noGrp="1"/>
          </p:cNvGraphicFramePr>
          <p:nvPr/>
        </p:nvGraphicFramePr>
        <p:xfrm>
          <a:off x="6084168" y="4725144"/>
          <a:ext cx="2664296" cy="1463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66"/>
                <a:gridCol w="1024730"/>
              </a:tblGrid>
              <a:tr h="25369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Area geografica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Molto + abbastanza</a:t>
                      </a:r>
                      <a:endParaRPr lang="it-IT" sz="1200" dirty="0"/>
                    </a:p>
                  </a:txBody>
                  <a:tcPr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Nord Ovest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73%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Nord Est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Centro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73%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Sud e Isole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70%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4037501" y="6292308"/>
            <a:ext cx="309634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Rilevazione dicembre 2014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23</a:t>
            </a:fld>
            <a:endParaRPr lang="it-IT"/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283968" y="6289575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totale campione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42975" y="993403"/>
            <a:ext cx="5873849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/>
            <a:r>
              <a:rPr lang="it-IT" altLang="it-IT" sz="1900" b="1" dirty="0" smtClean="0">
                <a:solidFill>
                  <a:srgbClr val="3366CC"/>
                </a:solidFill>
              </a:rPr>
              <a:t>Con che probabilità crede che lei potrebbe visitare Expo 2015?</a:t>
            </a: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3601360331"/>
              </p:ext>
            </p:extLst>
          </p:nvPr>
        </p:nvGraphicFramePr>
        <p:xfrm>
          <a:off x="323528" y="177281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ttangolo 16"/>
          <p:cNvSpPr/>
          <p:nvPr/>
        </p:nvSpPr>
        <p:spPr>
          <a:xfrm>
            <a:off x="714375" y="692696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674688" y="44624"/>
            <a:ext cx="8649840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b="1" dirty="0" smtClean="0">
                <a:solidFill>
                  <a:srgbClr val="3366CC"/>
                </a:solidFill>
                <a:latin typeface="+mj-lt"/>
              </a:rPr>
              <a:t>1 ITALIANO SU 2 PENSA CHE POTREBBE VISITARE EXPO 2015.                  Nel Nord Ovest, uno su quattro pensa che molto probabilmente visiterà Expo</a:t>
            </a:r>
            <a:endParaRPr lang="it-IT" altLang="it-IT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868144" y="1333323"/>
            <a:ext cx="2857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% MOLTO PROBABILMENTE SI</a:t>
            </a:r>
          </a:p>
        </p:txBody>
      </p:sp>
      <p:graphicFrame>
        <p:nvGraphicFramePr>
          <p:cNvPr id="22" name="Tabella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6264827"/>
              </p:ext>
            </p:extLst>
          </p:nvPr>
        </p:nvGraphicFramePr>
        <p:xfrm>
          <a:off x="5962952" y="2060848"/>
          <a:ext cx="2664296" cy="1008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66"/>
                <a:gridCol w="1024730"/>
              </a:tblGrid>
              <a:tr h="451686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Sesso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SI</a:t>
                      </a:r>
                      <a:endParaRPr lang="it-IT" sz="1200" dirty="0"/>
                    </a:p>
                  </a:txBody>
                  <a:tcPr anchor="ctr"/>
                </a:tc>
              </a:tr>
              <a:tr h="27821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Uomini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78213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2279591"/>
              </p:ext>
            </p:extLst>
          </p:nvPr>
        </p:nvGraphicFramePr>
        <p:xfrm>
          <a:off x="5962952" y="3212976"/>
          <a:ext cx="2664296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66"/>
                <a:gridCol w="1024730"/>
              </a:tblGrid>
              <a:tr h="32569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Età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SI</a:t>
                      </a:r>
                      <a:endParaRPr lang="it-IT" sz="1200" dirty="0"/>
                    </a:p>
                  </a:txBody>
                  <a:tcPr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18-34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35-54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55-74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kern="1200" dirty="0" smtClean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11%</a:t>
                      </a:r>
                      <a:endParaRPr lang="it-IT" sz="12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3550441"/>
              </p:ext>
            </p:extLst>
          </p:nvPr>
        </p:nvGraphicFramePr>
        <p:xfrm>
          <a:off x="5962952" y="4509120"/>
          <a:ext cx="2664296" cy="1310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66"/>
                <a:gridCol w="1024730"/>
              </a:tblGrid>
              <a:tr h="25369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Area geografica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SI</a:t>
                      </a:r>
                      <a:endParaRPr lang="it-IT" sz="1200" dirty="0"/>
                    </a:p>
                  </a:txBody>
                  <a:tcPr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Nord Ovest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Nord Est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Centro 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51474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Sud e Isole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7%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4037501" y="6292308"/>
            <a:ext cx="3096344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Rilevazione dicembre 2014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asellaDiTesto 7"/>
          <p:cNvSpPr txBox="1">
            <a:spLocks noChangeArrowheads="1"/>
          </p:cNvSpPr>
          <p:nvPr/>
        </p:nvSpPr>
        <p:spPr bwMode="auto">
          <a:xfrm>
            <a:off x="4716016" y="5877272"/>
            <a:ext cx="4176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1" hangingPunct="1"/>
            <a:r>
              <a:rPr lang="it-IT" altLang="it-IT" sz="2000" b="1" dirty="0" smtClean="0">
                <a:solidFill>
                  <a:schemeClr val="accent1"/>
                </a:solidFill>
                <a:latin typeface="Verdana" pitchFamily="34" charset="0"/>
                <a:ea typeface="+mj-ea"/>
                <a:cs typeface="+mj-cs"/>
              </a:rPr>
              <a:t>12 febbraio 2015</a:t>
            </a:r>
            <a:endParaRPr lang="it-IT" altLang="it-IT" sz="2000" b="1" dirty="0">
              <a:solidFill>
                <a:schemeClr val="accent1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616990" y="1340768"/>
            <a:ext cx="8473257" cy="14700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L'indice di </a:t>
            </a:r>
            <a:r>
              <a:rPr lang="it-IT" altLang="it-IT" sz="2400" b="1" i="1" dirty="0">
                <a:solidFill>
                  <a:schemeClr val="accent1"/>
                </a:solidFill>
                <a:latin typeface="Verdana" pitchFamily="34" charset="0"/>
              </a:rPr>
              <a:t>fiducia del viaggiatore italiano</a:t>
            </a: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:</a:t>
            </a:r>
            <a:b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 </a:t>
            </a:r>
            <a:r>
              <a:rPr lang="it-IT" altLang="it-IT" sz="2400" b="1" i="1" dirty="0">
                <a:solidFill>
                  <a:schemeClr val="accent1"/>
                </a:solidFill>
                <a:latin typeface="Verdana" pitchFamily="34" charset="0"/>
              </a:rPr>
              <a:t>i primi 9 mesi di rilevazione, le sfide per il </a:t>
            </a:r>
            <a:r>
              <a:rPr lang="it-IT" altLang="it-IT" sz="2400" b="1" i="1" dirty="0" smtClean="0">
                <a:solidFill>
                  <a:schemeClr val="accent1"/>
                </a:solidFill>
                <a:latin typeface="Verdana" pitchFamily="34" charset="0"/>
              </a:rPr>
              <a:t>2015</a:t>
            </a:r>
            <a:endParaRPr lang="it-IT" altLang="it-IT" sz="2000" i="1" dirty="0" smtClean="0">
              <a:solidFill>
                <a:schemeClr val="accent1"/>
              </a:solidFill>
              <a:latin typeface="Verdana" pitchFamily="34" charset="0"/>
            </a:endParaRPr>
          </a:p>
        </p:txBody>
      </p:sp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89943" y="3039182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Hom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2391" y="2924944"/>
            <a:ext cx="2750009" cy="128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asellaDiTesto 7"/>
          <p:cNvSpPr txBox="1">
            <a:spLocks noChangeArrowheads="1"/>
          </p:cNvSpPr>
          <p:nvPr/>
        </p:nvSpPr>
        <p:spPr bwMode="auto">
          <a:xfrm>
            <a:off x="1115616" y="5877272"/>
            <a:ext cx="417646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it-IT" altLang="it-IT" sz="2000" b="1" dirty="0" smtClean="0">
                <a:solidFill>
                  <a:schemeClr val="accent1"/>
                </a:solidFill>
                <a:latin typeface="Verdana" pitchFamily="34" charset="0"/>
                <a:ea typeface="+mj-ea"/>
                <a:cs typeface="+mj-cs"/>
              </a:rPr>
              <a:t>Andrea Tozzi</a:t>
            </a:r>
            <a:endParaRPr lang="it-IT" altLang="it-IT" sz="2000" b="1" dirty="0">
              <a:solidFill>
                <a:schemeClr val="accent1"/>
              </a:solidFill>
              <a:latin typeface="Verdana" pitchFamily="34" charset="0"/>
              <a:ea typeface="+mj-ea"/>
              <a:cs typeface="+mj-cs"/>
            </a:endParaRPr>
          </a:p>
        </p:txBody>
      </p:sp>
      <p:sp>
        <p:nvSpPr>
          <p:cNvPr id="8" name="CasellaDiTesto 7"/>
          <p:cNvSpPr txBox="1">
            <a:spLocks noChangeArrowheads="1"/>
          </p:cNvSpPr>
          <p:nvPr/>
        </p:nvSpPr>
        <p:spPr bwMode="auto">
          <a:xfrm>
            <a:off x="2765386" y="4485328"/>
            <a:ext cx="41764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t-IT" altLang="it-IT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oper Black" panose="0208090404030B020404" pitchFamily="18" charset="0"/>
                <a:ea typeface="+mj-ea"/>
                <a:cs typeface="+mj-cs"/>
              </a:rPr>
              <a:t>Grazie dell’attenzione!</a:t>
            </a:r>
            <a:endParaRPr lang="it-IT" altLang="it-IT" sz="3600" b="1" i="1" dirty="0">
              <a:solidFill>
                <a:schemeClr val="tx1">
                  <a:lumMod val="95000"/>
                  <a:lumOff val="5000"/>
                </a:schemeClr>
              </a:solidFill>
              <a:latin typeface="Cooper Black" panose="0208090404030B020404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310718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8365753" cy="1470025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</a:pP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IL CONTESTO:</a:t>
            </a:r>
            <a:b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paure e timori legati al viaggio</a:t>
            </a:r>
            <a:b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alla luce degli ultimi difficili mesi </a:t>
            </a:r>
          </a:p>
        </p:txBody>
      </p:sp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085184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68301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4</a:t>
            </a:fld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49362" y="75324"/>
            <a:ext cx="864984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</a:rPr>
              <a:t>CRESCE IL TIMORE DI UN NUOVO CONFLITTO MONDIALE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168631" y="6247904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ANNI, rilevazione GENNAIO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27584" y="740023"/>
            <a:ext cx="6624736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Lei ha paura che scoppi un nuovo conflitto mondiale?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3548973877"/>
              </p:ext>
            </p:extLst>
          </p:nvPr>
        </p:nvGraphicFramePr>
        <p:xfrm>
          <a:off x="395536" y="12001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CasellaDiTesto 13"/>
          <p:cNvSpPr txBox="1"/>
          <p:nvPr/>
        </p:nvSpPr>
        <p:spPr>
          <a:xfrm>
            <a:off x="6106968" y="2235307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% MOLTO + ABBASTANZA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CasellaDiTesto 14"/>
          <p:cNvSpPr txBox="1"/>
          <p:nvPr/>
        </p:nvSpPr>
        <p:spPr>
          <a:xfrm>
            <a:off x="5952692" y="270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Arial" pitchFamily="34" charset="0"/>
                <a:cs typeface="Arial" pitchFamily="34" charset="0"/>
              </a:rPr>
              <a:t>43%</a:t>
            </a:r>
          </a:p>
        </p:txBody>
      </p:sp>
      <p:pic>
        <p:nvPicPr>
          <p:cNvPr id="16" name="Picture 2" descr="http://us.cdn2.123rf.com/168nwm/coramax/coramax1208/coramax120801405/14815152-3d-persone--uomini-persone-con-il-simbolo-positivo-e-negativo.jpg"/>
          <p:cNvPicPr>
            <a:picLocks noChangeAspect="1" noChangeArrowheads="1"/>
          </p:cNvPicPr>
          <p:nvPr/>
        </p:nvPicPr>
        <p:blipFill>
          <a:blip r:embed="rId3" cstate="print"/>
          <a:srcRect r="46001"/>
          <a:stretch>
            <a:fillRect/>
          </a:stretch>
        </p:blipFill>
        <p:spPr bwMode="auto">
          <a:xfrm>
            <a:off x="7020272" y="1196752"/>
            <a:ext cx="864096" cy="942975"/>
          </a:xfrm>
          <a:prstGeom prst="rect">
            <a:avLst/>
          </a:prstGeom>
          <a:noFill/>
        </p:spPr>
      </p:pic>
      <p:sp>
        <p:nvSpPr>
          <p:cNvPr id="17" name="Rettangolo 16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18" name="Tabella 17"/>
          <p:cNvGraphicFramePr>
            <a:graphicFrameLocks noGrp="1"/>
          </p:cNvGraphicFramePr>
          <p:nvPr/>
        </p:nvGraphicFramePr>
        <p:xfrm>
          <a:off x="6084168" y="3580510"/>
          <a:ext cx="2664296" cy="10726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66"/>
                <a:gridCol w="1024730"/>
              </a:tblGrid>
              <a:tr h="490102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Sesso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Molto + abbastanza</a:t>
                      </a:r>
                      <a:endParaRPr lang="it-IT" sz="1200" dirty="0"/>
                    </a:p>
                  </a:txBody>
                  <a:tcPr anchor="ctr"/>
                </a:tc>
              </a:tr>
              <a:tr h="29126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Uomini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91262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51%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9" name="Tabella 18"/>
          <p:cNvGraphicFramePr>
            <a:graphicFrameLocks noGrp="1"/>
          </p:cNvGraphicFramePr>
          <p:nvPr/>
        </p:nvGraphicFramePr>
        <p:xfrm>
          <a:off x="6084168" y="4725144"/>
          <a:ext cx="2664296" cy="13320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566"/>
                <a:gridCol w="1024730"/>
              </a:tblGrid>
              <a:tr h="55103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Età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Molto + abbastanza</a:t>
                      </a:r>
                      <a:endParaRPr lang="it-IT" sz="1200" dirty="0"/>
                    </a:p>
                  </a:txBody>
                  <a:tcPr anchor="ctr"/>
                </a:tc>
              </a:tr>
              <a:tr h="260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18-34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52%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0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35-54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44%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60355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55-74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36%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5" name="CasellaDiTesto 24"/>
          <p:cNvSpPr txBox="1"/>
          <p:nvPr/>
        </p:nvSpPr>
        <p:spPr>
          <a:xfrm>
            <a:off x="7596336" y="2618328"/>
            <a:ext cx="140364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Rilevazione NOVEMBRE: 33%</a:t>
            </a:r>
          </a:p>
        </p:txBody>
      </p:sp>
      <p:cxnSp>
        <p:nvCxnSpPr>
          <p:cNvPr id="20" name="Connettore 2 19"/>
          <p:cNvCxnSpPr/>
          <p:nvPr/>
        </p:nvCxnSpPr>
        <p:spPr>
          <a:xfrm flipV="1">
            <a:off x="7308304" y="2744976"/>
            <a:ext cx="0" cy="468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5</a:t>
            </a:fld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74688" y="91951"/>
            <a:ext cx="864984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UN ITALIANO SU 4 HA PAURA DI VIAGGIARE IN AEREO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27584" y="740023"/>
            <a:ext cx="6624736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Lei ha paura di viaggiare in aereo?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13" name="Grafico 12"/>
          <p:cNvGraphicFramePr/>
          <p:nvPr>
            <p:extLst>
              <p:ext uri="{D42A27DB-BD31-4B8C-83A1-F6EECF244321}">
                <p14:modId xmlns:p14="http://schemas.microsoft.com/office/powerpoint/2010/main" val="3448203748"/>
              </p:ext>
            </p:extLst>
          </p:nvPr>
        </p:nvGraphicFramePr>
        <p:xfrm>
          <a:off x="395536" y="11809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Rettangolo 16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graphicFrame>
        <p:nvGraphicFramePr>
          <p:cNvPr id="28" name="Tabella 27"/>
          <p:cNvGraphicFramePr>
            <a:graphicFrameLocks noGrp="1"/>
          </p:cNvGraphicFramePr>
          <p:nvPr/>
        </p:nvGraphicFramePr>
        <p:xfrm>
          <a:off x="6084168" y="3640356"/>
          <a:ext cx="2736304" cy="1012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879"/>
                <a:gridCol w="1052425"/>
              </a:tblGrid>
              <a:tr h="38052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Sesso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Molto + abbastanza</a:t>
                      </a:r>
                      <a:endParaRPr lang="it-IT" sz="1200" dirty="0"/>
                    </a:p>
                  </a:txBody>
                  <a:tcPr anchor="ctr"/>
                </a:tc>
              </a:tr>
              <a:tr h="277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Uomini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77790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29" name="Tabella 28"/>
          <p:cNvGraphicFramePr>
            <a:graphicFrameLocks noGrp="1"/>
          </p:cNvGraphicFramePr>
          <p:nvPr/>
        </p:nvGraphicFramePr>
        <p:xfrm>
          <a:off x="6084168" y="4734955"/>
          <a:ext cx="2736304" cy="132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879"/>
                <a:gridCol w="1052425"/>
              </a:tblGrid>
              <a:tr h="39500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Età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Molto +</a:t>
                      </a:r>
                      <a:r>
                        <a:rPr lang="it-IT" sz="1200" baseline="0" dirty="0" smtClean="0"/>
                        <a:t> abbastanza</a:t>
                      </a:r>
                      <a:endParaRPr lang="it-IT" sz="1200" dirty="0"/>
                    </a:p>
                  </a:txBody>
                  <a:tcPr anchor="ctr"/>
                </a:tc>
              </a:tr>
              <a:tr h="288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18-34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24%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88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35-54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88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55-74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25%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8" name="CasellaDiTesto 17"/>
          <p:cNvSpPr txBox="1"/>
          <p:nvPr/>
        </p:nvSpPr>
        <p:spPr>
          <a:xfrm>
            <a:off x="6106968" y="2235307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% MOLTO + ABBASTANZA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CasellaDiTesto 18"/>
          <p:cNvSpPr txBox="1"/>
          <p:nvPr/>
        </p:nvSpPr>
        <p:spPr>
          <a:xfrm>
            <a:off x="5952692" y="270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Arial" pitchFamily="34" charset="0"/>
                <a:cs typeface="Arial" pitchFamily="34" charset="0"/>
              </a:rPr>
              <a:t>25%</a:t>
            </a:r>
          </a:p>
        </p:txBody>
      </p:sp>
      <p:pic>
        <p:nvPicPr>
          <p:cNvPr id="20" name="Picture 2" descr="http://us.cdn2.123rf.com/168nwm/coramax/coramax1208/coramax120801405/14815152-3d-persone--uomini-persone-con-il-simbolo-positivo-e-negativo.jpg"/>
          <p:cNvPicPr>
            <a:picLocks noChangeAspect="1" noChangeArrowheads="1"/>
          </p:cNvPicPr>
          <p:nvPr/>
        </p:nvPicPr>
        <p:blipFill>
          <a:blip r:embed="rId3" cstate="print"/>
          <a:srcRect r="46001"/>
          <a:stretch>
            <a:fillRect/>
          </a:stretch>
        </p:blipFill>
        <p:spPr bwMode="auto">
          <a:xfrm>
            <a:off x="7020272" y="1196752"/>
            <a:ext cx="864096" cy="942975"/>
          </a:xfrm>
          <a:prstGeom prst="rect">
            <a:avLst/>
          </a:prstGeom>
          <a:noFill/>
        </p:spPr>
      </p:pic>
      <p:sp>
        <p:nvSpPr>
          <p:cNvPr id="21" name="CasellaDiTesto 20"/>
          <p:cNvSpPr txBox="1"/>
          <p:nvPr/>
        </p:nvSpPr>
        <p:spPr>
          <a:xfrm>
            <a:off x="7596336" y="2618328"/>
            <a:ext cx="140364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Rilevazione NOVEMBRE: 22%</a:t>
            </a:r>
          </a:p>
        </p:txBody>
      </p:sp>
      <p:cxnSp>
        <p:nvCxnSpPr>
          <p:cNvPr id="22" name="Connettore 2 21"/>
          <p:cNvCxnSpPr/>
          <p:nvPr/>
        </p:nvCxnSpPr>
        <p:spPr>
          <a:xfrm flipV="1">
            <a:off x="7308304" y="2744976"/>
            <a:ext cx="0" cy="468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4168631" y="6247904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ANNI, rilevazione GENNAIO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Grafico 4"/>
          <p:cNvGraphicFramePr/>
          <p:nvPr>
            <p:extLst>
              <p:ext uri="{D42A27DB-BD31-4B8C-83A1-F6EECF244321}">
                <p14:modId xmlns:p14="http://schemas.microsoft.com/office/powerpoint/2010/main" val="1397002825"/>
              </p:ext>
            </p:extLst>
          </p:nvPr>
        </p:nvGraphicFramePr>
        <p:xfrm>
          <a:off x="467544" y="12001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ttangolo 8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74688" y="64389"/>
            <a:ext cx="8289800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AUMENTA ANCHE LA PAURA A RECARSI ALL’ESTERO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827584" y="740023"/>
            <a:ext cx="6624736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Lei ha paura di andare all’estero?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graphicFrame>
        <p:nvGraphicFramePr>
          <p:cNvPr id="25" name="Tabella 24"/>
          <p:cNvGraphicFramePr>
            <a:graphicFrameLocks noGrp="1"/>
          </p:cNvGraphicFramePr>
          <p:nvPr/>
        </p:nvGraphicFramePr>
        <p:xfrm>
          <a:off x="6084168" y="3652518"/>
          <a:ext cx="2736304" cy="10006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879"/>
                <a:gridCol w="1052425"/>
              </a:tblGrid>
              <a:tr h="372193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Sesso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/>
                        <a:t>Molto + abbastanza</a:t>
                      </a:r>
                      <a:endParaRPr lang="it-IT" sz="1200" dirty="0"/>
                    </a:p>
                  </a:txBody>
                  <a:tcPr anchor="ctr"/>
                </a:tc>
              </a:tr>
              <a:tr h="27170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Uomini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19%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71709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Donne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28%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26" name="Tabella 25"/>
          <p:cNvGraphicFramePr>
            <a:graphicFrameLocks noGrp="1"/>
          </p:cNvGraphicFramePr>
          <p:nvPr/>
        </p:nvGraphicFramePr>
        <p:xfrm>
          <a:off x="6084168" y="4734955"/>
          <a:ext cx="2736304" cy="13222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3879"/>
                <a:gridCol w="1052425"/>
              </a:tblGrid>
              <a:tr h="395004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/>
                        <a:t>Età</a:t>
                      </a:r>
                      <a:endParaRPr lang="it-IT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dirty="0" smtClean="0"/>
                        <a:t>Molto + abbastanza</a:t>
                      </a:r>
                    </a:p>
                  </a:txBody>
                  <a:tcPr anchor="ctr"/>
                </a:tc>
              </a:tr>
              <a:tr h="288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18-34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21%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88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35-54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26%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  <a:tr h="288361"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55-74</a:t>
                      </a:r>
                      <a:r>
                        <a:rPr lang="it-IT" sz="1200" b="0" i="0" u="none" strike="noStrike" baseline="0" dirty="0" smtClean="0">
                          <a:solidFill>
                            <a:srgbClr val="000000"/>
                          </a:solidFill>
                          <a:latin typeface="+mj-lt"/>
                        </a:rPr>
                        <a:t> anni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latin typeface="+mj-lt"/>
                        </a:rPr>
                        <a:t>22%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5" name="CasellaDiTesto 14"/>
          <p:cNvSpPr txBox="1"/>
          <p:nvPr/>
        </p:nvSpPr>
        <p:spPr>
          <a:xfrm>
            <a:off x="6106968" y="2235307"/>
            <a:ext cx="28575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b="1" dirty="0" smtClean="0">
                <a:latin typeface="Arial" pitchFamily="34" charset="0"/>
                <a:cs typeface="Arial" pitchFamily="34" charset="0"/>
              </a:rPr>
              <a:t>% MOLTO + ABBASTANZA</a:t>
            </a:r>
            <a:endParaRPr lang="it-IT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sellaDiTesto 15"/>
          <p:cNvSpPr txBox="1"/>
          <p:nvPr/>
        </p:nvSpPr>
        <p:spPr>
          <a:xfrm>
            <a:off x="5952692" y="2708920"/>
            <a:ext cx="1571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 smtClean="0">
                <a:latin typeface="Arial" pitchFamily="34" charset="0"/>
                <a:cs typeface="Arial" pitchFamily="34" charset="0"/>
              </a:rPr>
              <a:t>23%</a:t>
            </a:r>
          </a:p>
        </p:txBody>
      </p:sp>
      <p:pic>
        <p:nvPicPr>
          <p:cNvPr id="18" name="Picture 2" descr="http://us.cdn2.123rf.com/168nwm/coramax/coramax1208/coramax120801405/14815152-3d-persone--uomini-persone-con-il-simbolo-positivo-e-negativo.jpg"/>
          <p:cNvPicPr>
            <a:picLocks noChangeAspect="1" noChangeArrowheads="1"/>
          </p:cNvPicPr>
          <p:nvPr/>
        </p:nvPicPr>
        <p:blipFill>
          <a:blip r:embed="rId3" cstate="print"/>
          <a:srcRect r="46001"/>
          <a:stretch>
            <a:fillRect/>
          </a:stretch>
        </p:blipFill>
        <p:spPr bwMode="auto">
          <a:xfrm>
            <a:off x="7020272" y="1196752"/>
            <a:ext cx="864096" cy="942975"/>
          </a:xfrm>
          <a:prstGeom prst="rect">
            <a:avLst/>
          </a:prstGeom>
          <a:noFill/>
        </p:spPr>
      </p:pic>
      <p:sp>
        <p:nvSpPr>
          <p:cNvPr id="19" name="CasellaDiTesto 18"/>
          <p:cNvSpPr txBox="1"/>
          <p:nvPr/>
        </p:nvSpPr>
        <p:spPr>
          <a:xfrm>
            <a:off x="7596336" y="2618328"/>
            <a:ext cx="140364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1400" b="1" dirty="0" smtClean="0">
                <a:latin typeface="Arial" pitchFamily="34" charset="0"/>
                <a:cs typeface="Arial" pitchFamily="34" charset="0"/>
              </a:rPr>
              <a:t>Rilevazione NOVEMBRE: 15%</a:t>
            </a:r>
          </a:p>
        </p:txBody>
      </p:sp>
      <p:cxnSp>
        <p:nvCxnSpPr>
          <p:cNvPr id="20" name="Connettore 2 19"/>
          <p:cNvCxnSpPr/>
          <p:nvPr/>
        </p:nvCxnSpPr>
        <p:spPr>
          <a:xfrm flipV="1">
            <a:off x="7308304" y="2744976"/>
            <a:ext cx="0" cy="468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4168631" y="6247904"/>
            <a:ext cx="4752528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ITALIANI 18-74 ANNI, rilevazione GENNAIO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FF8FA5-68FB-4C51-AE1C-E150994176BE}" type="slidenum">
              <a:rPr lang="it-IT" smtClean="0"/>
              <a:pPr/>
              <a:t>7</a:t>
            </a:fld>
            <a:endParaRPr lang="it-IT"/>
          </a:p>
        </p:txBody>
      </p:sp>
      <p:sp>
        <p:nvSpPr>
          <p:cNvPr id="9" name="Rettangolo 8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611560" y="-41239"/>
            <a:ext cx="8532440" cy="67710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I PAESI ARABI DIVENTANO LA META PIÙ TEMUTA; CRESCE ANCHE LA PAURA </a:t>
            </a:r>
            <a:r>
              <a:rPr lang="it-IT" altLang="it-IT" sz="1900" b="1" dirty="0" err="1" smtClean="0">
                <a:solidFill>
                  <a:srgbClr val="3366CC"/>
                </a:solidFill>
                <a:latin typeface="+mj-lt"/>
              </a:rPr>
              <a:t>DI</a:t>
            </a: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 VIAGGIARE IN EUROPA (MOLTO CITATE PARIGI E LONDRA)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755576" y="812031"/>
            <a:ext cx="6624736" cy="3847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1900" b="1" dirty="0" smtClean="0">
                <a:solidFill>
                  <a:srgbClr val="3366CC"/>
                </a:solidFill>
                <a:latin typeface="+mj-lt"/>
              </a:rPr>
              <a:t>Dove avrebbe paura ad andare all’estero?</a:t>
            </a:r>
            <a:endParaRPr lang="it-IT" altLang="it-IT" sz="1900" b="1" dirty="0">
              <a:solidFill>
                <a:srgbClr val="3366CC"/>
              </a:solidFill>
              <a:latin typeface="+mj-lt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 l="37730" t="11182" r="20595" b="15834"/>
          <a:stretch>
            <a:fillRect/>
          </a:stretch>
        </p:blipFill>
        <p:spPr bwMode="auto">
          <a:xfrm>
            <a:off x="2123728" y="1184156"/>
            <a:ext cx="5082775" cy="5004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5790997" y="5975702"/>
            <a:ext cx="3353003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</a:pPr>
            <a:r>
              <a:rPr lang="it-IT" altLang="it-IT" sz="1400" b="1" u="sng" dirty="0" smtClean="0">
                <a:solidFill>
                  <a:srgbClr val="3366CC"/>
                </a:solidFill>
                <a:cs typeface="Arial" charset="0"/>
              </a:rPr>
              <a:t>BASE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: hanno qualche timore all’idea di andare all’estero (</a:t>
            </a:r>
            <a:r>
              <a:rPr lang="it-IT" altLang="it-IT" sz="1400" b="1" dirty="0" smtClean="0">
                <a:solidFill>
                  <a:srgbClr val="3366CC"/>
                </a:solidFill>
              </a:rPr>
              <a:t>GENNAIO</a:t>
            </a:r>
            <a:r>
              <a:rPr lang="it-IT" altLang="it-IT" sz="1400" b="1" dirty="0" smtClean="0">
                <a:solidFill>
                  <a:srgbClr val="3366CC"/>
                </a:solidFill>
                <a:cs typeface="Arial" charset="0"/>
              </a:rPr>
              <a:t>)</a:t>
            </a:r>
            <a:endParaRPr lang="it-IT" altLang="it-IT" sz="1400" b="1" dirty="0">
              <a:solidFill>
                <a:srgbClr val="3366CC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itolo 1"/>
          <p:cNvSpPr>
            <a:spLocks noGrp="1"/>
          </p:cNvSpPr>
          <p:nvPr>
            <p:ph type="ctrTitle"/>
          </p:nvPr>
        </p:nvSpPr>
        <p:spPr>
          <a:xfrm>
            <a:off x="539552" y="2708920"/>
            <a:ext cx="8365753" cy="1470025"/>
          </a:xfrm>
        </p:spPr>
        <p:txBody>
          <a:bodyPr/>
          <a:lstStyle/>
          <a:p>
            <a:pPr algn="r" eaLnBrk="1" hangingPunct="1">
              <a:lnSpc>
                <a:spcPct val="150000"/>
              </a:lnSpc>
            </a:pP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QUALI LEGAMI FRA TURISMO,</a:t>
            </a:r>
            <a:b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EVENTI SOCIALI ED ECONOMIA?</a:t>
            </a:r>
            <a:b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</a:br>
            <a:r>
              <a:rPr lang="it-IT" altLang="it-IT" sz="2400" b="1" dirty="0" smtClean="0">
                <a:solidFill>
                  <a:schemeClr val="accent1"/>
                </a:solidFill>
                <a:latin typeface="Verdana" pitchFamily="34" charset="0"/>
              </a:rPr>
              <a:t>9 mesi di indice di fiducia del viaggiatore</a:t>
            </a:r>
          </a:p>
        </p:txBody>
      </p:sp>
      <p:pic>
        <p:nvPicPr>
          <p:cNvPr id="23559" name="Picture 9" descr="Confturism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5085184"/>
            <a:ext cx="334168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99570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 bwMode="auto">
          <a:xfrm>
            <a:off x="737937" y="2942736"/>
            <a:ext cx="8269063" cy="3150560"/>
          </a:xfrm>
          <a:prstGeom prst="round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254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43200" rIns="0" bIns="4320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>
              <a:defRPr/>
            </a:pPr>
            <a:r>
              <a:rPr lang="it-IT" sz="4985" b="1" dirty="0" smtClean="0">
                <a:solidFill>
                  <a:srgbClr val="014377"/>
                </a:solidFill>
                <a:latin typeface="Verdana" pitchFamily="34" charset="0"/>
              </a:rPr>
              <a:t>INDEX</a:t>
            </a:r>
            <a:endParaRPr lang="it-IT" sz="4985" b="1" dirty="0">
              <a:solidFill>
                <a:srgbClr val="014377"/>
              </a:solidFill>
              <a:latin typeface="Verdana" pitchFamily="34" charset="0"/>
            </a:endParaRPr>
          </a:p>
        </p:txBody>
      </p:sp>
      <p:sp>
        <p:nvSpPr>
          <p:cNvPr id="75784" name="Rectangle 18"/>
          <p:cNvSpPr>
            <a:spLocks noChangeArrowheads="1"/>
          </p:cNvSpPr>
          <p:nvPr/>
        </p:nvSpPr>
        <p:spPr bwMode="auto">
          <a:xfrm>
            <a:off x="6624429" y="3284984"/>
            <a:ext cx="2107568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Durata </a:t>
            </a: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del viaggio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che si </a:t>
            </a: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pensa di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fare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5788" name="Rectangle 15"/>
          <p:cNvSpPr>
            <a:spLocks noChangeArrowheads="1"/>
          </p:cNvSpPr>
          <p:nvPr/>
        </p:nvSpPr>
        <p:spPr bwMode="auto">
          <a:xfrm>
            <a:off x="851146" y="3212976"/>
            <a:ext cx="2470894" cy="52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Propensione a fare un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viaggio nei prossimi 3 mesi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75789" name="Rectangle 16"/>
          <p:cNvSpPr>
            <a:spLocks noChangeArrowheads="1"/>
          </p:cNvSpPr>
          <p:nvPr/>
        </p:nvSpPr>
        <p:spPr bwMode="auto">
          <a:xfrm>
            <a:off x="1064839" y="5238777"/>
            <a:ext cx="3314700" cy="59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Viaggi effettuati negli ultimi 12 mesi – ultimo viaggio fatto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9" name="Callout con freccia a destra 8"/>
          <p:cNvSpPr/>
          <p:nvPr/>
        </p:nvSpPr>
        <p:spPr>
          <a:xfrm rot="5400000">
            <a:off x="3755204" y="-1852292"/>
            <a:ext cx="1919292" cy="7203132"/>
          </a:xfrm>
          <a:prstGeom prst="rightArrowCallou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it-IT" sz="1600" b="1" dirty="0" smtClean="0"/>
              <a:t>INDICE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FIDUCIA DEL VIAGGIATORE:</a:t>
            </a:r>
          </a:p>
          <a:p>
            <a:pPr algn="ctr"/>
            <a:endParaRPr lang="it-IT" sz="1600" b="1" dirty="0" smtClean="0"/>
          </a:p>
          <a:p>
            <a:pPr algn="ctr"/>
            <a:r>
              <a:rPr lang="it-IT" sz="1600" b="1" dirty="0" smtClean="0"/>
              <a:t>indice costruito sulla base delle risposte degli intervistati a</a:t>
            </a:r>
          </a:p>
          <a:p>
            <a:pPr algn="ctr"/>
            <a:r>
              <a:rPr lang="it-IT" sz="1600" b="1" dirty="0" smtClean="0"/>
              <a:t>UNA SERIE </a:t>
            </a:r>
            <a:r>
              <a:rPr lang="it-IT" sz="1600" b="1" dirty="0" err="1" smtClean="0"/>
              <a:t>DI</a:t>
            </a:r>
            <a:r>
              <a:rPr lang="it-IT" sz="1600" b="1" dirty="0" smtClean="0"/>
              <a:t> DOMANDE, pesate tramite un apposito algoritmo</a:t>
            </a:r>
            <a:endParaRPr lang="it-IT" sz="1600" b="1" dirty="0"/>
          </a:p>
        </p:txBody>
      </p:sp>
      <p:sp>
        <p:nvSpPr>
          <p:cNvPr id="12" name="Rettangolo arrotondato 11"/>
          <p:cNvSpPr/>
          <p:nvPr/>
        </p:nvSpPr>
        <p:spPr>
          <a:xfrm>
            <a:off x="995162" y="5042678"/>
            <a:ext cx="3518373" cy="792088"/>
          </a:xfrm>
          <a:prstGeom prst="roundRect">
            <a:avLst/>
          </a:prstGeom>
          <a:noFill/>
          <a:ln w="76200" cmpd="tri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877662" y="3140968"/>
            <a:ext cx="2568201" cy="811804"/>
          </a:xfrm>
          <a:prstGeom prst="round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5323331" y="5094761"/>
            <a:ext cx="3314700" cy="798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Propensione generale a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fare più o meno viaggi rispetto al passato (prossimi </a:t>
            </a: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12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mesi)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17" name="Rettangolo arrotondato 16"/>
          <p:cNvSpPr/>
          <p:nvPr/>
        </p:nvSpPr>
        <p:spPr>
          <a:xfrm>
            <a:off x="5253654" y="5028707"/>
            <a:ext cx="3518373" cy="806059"/>
          </a:xfrm>
          <a:prstGeom prst="roundRect">
            <a:avLst/>
          </a:prstGeom>
          <a:noFill/>
          <a:ln w="76200" cmpd="tri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18" name="Rettangolo arrotondato 17"/>
          <p:cNvSpPr/>
          <p:nvPr/>
        </p:nvSpPr>
        <p:spPr>
          <a:xfrm>
            <a:off x="6480414" y="3140968"/>
            <a:ext cx="2332780" cy="811804"/>
          </a:xfrm>
          <a:prstGeom prst="round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6" name="Freccia in giù 25"/>
          <p:cNvSpPr/>
          <p:nvPr/>
        </p:nvSpPr>
        <p:spPr>
          <a:xfrm rot="6826644">
            <a:off x="6641832" y="4608560"/>
            <a:ext cx="419104" cy="550702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Freccia in giù 26"/>
          <p:cNvSpPr/>
          <p:nvPr/>
        </p:nvSpPr>
        <p:spPr>
          <a:xfrm rot="17580226">
            <a:off x="2655747" y="3814183"/>
            <a:ext cx="419104" cy="550702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in giù 27"/>
          <p:cNvSpPr/>
          <p:nvPr/>
        </p:nvSpPr>
        <p:spPr>
          <a:xfrm rot="14264493">
            <a:off x="2889185" y="4629675"/>
            <a:ext cx="419104" cy="550702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Text Box 3"/>
          <p:cNvSpPr txBox="1">
            <a:spLocks noChangeArrowheads="1"/>
          </p:cNvSpPr>
          <p:nvPr/>
        </p:nvSpPr>
        <p:spPr bwMode="auto">
          <a:xfrm>
            <a:off x="674688" y="44450"/>
            <a:ext cx="8255000" cy="4302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it-IT" altLang="it-IT" sz="2200" b="1" dirty="0" smtClean="0">
                <a:solidFill>
                  <a:srgbClr val="3366CC"/>
                </a:solidFill>
                <a:latin typeface="+mj-lt"/>
              </a:rPr>
              <a:t>INDICE DI FIDUCIA DEL VIAGGIATORE: cos’è?</a:t>
            </a:r>
            <a:endParaRPr lang="it-IT" altLang="it-IT" sz="2200" b="1" dirty="0">
              <a:solidFill>
                <a:srgbClr val="3366CC"/>
              </a:solidFill>
              <a:latin typeface="+mj-lt"/>
            </a:endParaRPr>
          </a:p>
        </p:txBody>
      </p:sp>
      <p:sp>
        <p:nvSpPr>
          <p:cNvPr id="30" name="Rettangolo 29"/>
          <p:cNvSpPr/>
          <p:nvPr/>
        </p:nvSpPr>
        <p:spPr>
          <a:xfrm>
            <a:off x="714375" y="555625"/>
            <a:ext cx="8215313" cy="1079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>
              <a:solidFill>
                <a:prstClr val="white"/>
              </a:solidFill>
            </a:endParaRPr>
          </a:p>
        </p:txBody>
      </p:sp>
      <p:pic>
        <p:nvPicPr>
          <p:cNvPr id="32" name="Immagine 10" descr="images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2595" y="2216471"/>
            <a:ext cx="1024860" cy="642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Freccia in giù 24"/>
          <p:cNvSpPr/>
          <p:nvPr/>
        </p:nvSpPr>
        <p:spPr>
          <a:xfrm rot="3667178">
            <a:off x="6636361" y="3844114"/>
            <a:ext cx="419104" cy="550702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Rettangolo arrotondato 22"/>
          <p:cNvSpPr/>
          <p:nvPr/>
        </p:nvSpPr>
        <p:spPr>
          <a:xfrm>
            <a:off x="3693565" y="3140968"/>
            <a:ext cx="2630189" cy="811804"/>
          </a:xfrm>
          <a:prstGeom prst="roundRect">
            <a:avLst/>
          </a:prstGeom>
          <a:noFill/>
          <a:ln w="76200" cmpd="tri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FF"/>
              </a:solidFill>
            </a:endParaRPr>
          </a:p>
        </p:txBody>
      </p:sp>
      <p:sp>
        <p:nvSpPr>
          <p:cNvPr id="24" name="Rectangle 15"/>
          <p:cNvSpPr>
            <a:spLocks noChangeArrowheads="1"/>
          </p:cNvSpPr>
          <p:nvPr/>
        </p:nvSpPr>
        <p:spPr bwMode="auto">
          <a:xfrm>
            <a:off x="3708844" y="3212976"/>
            <a:ext cx="2470894" cy="528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5000"/>
              </a:lnSpc>
              <a:spcBef>
                <a:spcPct val="40000"/>
              </a:spcBef>
              <a:buClr>
                <a:srgbClr val="0000FF"/>
              </a:buClr>
              <a:buFont typeface="Verdana" pitchFamily="34" charset="0"/>
              <a:buNone/>
            </a:pPr>
            <a:r>
              <a:rPr lang="it-IT" sz="1292" b="1" dirty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Propensione a fare un </a:t>
            </a:r>
            <a:r>
              <a:rPr lang="it-IT" sz="1292" b="1" dirty="0" smtClean="0">
                <a:solidFill>
                  <a:srgbClr val="014377"/>
                </a:solidFill>
                <a:latin typeface="Verdana" pitchFamily="34" charset="0"/>
                <a:cs typeface="Arial" pitchFamily="34" charset="0"/>
              </a:rPr>
              <a:t>viaggio nei prossimi 12 mesi</a:t>
            </a:r>
            <a:endParaRPr lang="it-IT" sz="1292" b="1" dirty="0">
              <a:solidFill>
                <a:srgbClr val="014377"/>
              </a:solidFill>
              <a:latin typeface="Verdana" pitchFamily="34" charset="0"/>
              <a:cs typeface="Arial" pitchFamily="34" charset="0"/>
            </a:endParaRPr>
          </a:p>
        </p:txBody>
      </p:sp>
      <p:sp>
        <p:nvSpPr>
          <p:cNvPr id="22" name="Freccia in giù 21"/>
          <p:cNvSpPr/>
          <p:nvPr/>
        </p:nvSpPr>
        <p:spPr>
          <a:xfrm>
            <a:off x="4773064" y="3882065"/>
            <a:ext cx="419104" cy="352961"/>
          </a:xfrm>
          <a:prstGeom prst="downArrow">
            <a:avLst>
              <a:gd name="adj1" fmla="val 34039"/>
              <a:gd name="adj2" fmla="val 43661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Segnaposto numero diapositiva 3"/>
          <p:cNvSpPr>
            <a:spLocks noGrp="1"/>
          </p:cNvSpPr>
          <p:nvPr>
            <p:ph type="sldNum" sz="quarter" idx="10"/>
          </p:nvPr>
        </p:nvSpPr>
        <p:spPr>
          <a:xfrm>
            <a:off x="6938963" y="6643688"/>
            <a:ext cx="2133600" cy="149225"/>
          </a:xfrm>
        </p:spPr>
        <p:txBody>
          <a:bodyPr/>
          <a:lstStyle/>
          <a:p>
            <a:fld id="{1AFF8FA5-68FB-4C51-AE1C-E150994176BE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813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lo Powerpoint progett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9519</TotalTime>
  <Words>1499</Words>
  <Application>Microsoft Office PowerPoint</Application>
  <PresentationFormat>Presentazione su schermo (4:3)</PresentationFormat>
  <Paragraphs>348</Paragraphs>
  <Slides>24</Slides>
  <Notes>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30" baseType="lpstr">
      <vt:lpstr>Arial</vt:lpstr>
      <vt:lpstr>Calibri</vt:lpstr>
      <vt:lpstr>Cooper Black</vt:lpstr>
      <vt:lpstr>HelveticaNeueLT Std Bold</vt:lpstr>
      <vt:lpstr>Verdana</vt:lpstr>
      <vt:lpstr>Modello Powerpoint progetti</vt:lpstr>
      <vt:lpstr>L'indice di fiducia del viaggiatore italiano:  i primi 9 mesi di rilevazione, le sfide per il 2015</vt:lpstr>
      <vt:lpstr>Presentazione standard di PowerPoint</vt:lpstr>
      <vt:lpstr>IL CONTESTO: paure e timori legati al viaggio alla luce degli ultimi difficili mesi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QUALI LEGAMI FRA TURISMO, EVENTI SOCIALI ED ECONOMIA? 9 mesi di indice di fiducia del viaggiatore</vt:lpstr>
      <vt:lpstr>Presentazione standard di PowerPoint</vt:lpstr>
      <vt:lpstr>Presentazione standard di PowerPoint</vt:lpstr>
      <vt:lpstr>Presentazione standard di PowerPoint</vt:lpstr>
      <vt:lpstr>PROPOSITI E COMPORTAMENTI DEGLI ITALIANI PROPENSI A VIAGGIARE (Qualche info di sintesi dai 9 mesi di rilevazione)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MA CHI SONO I VIAGGIATORI ITALIANI?</vt:lpstr>
      <vt:lpstr>Presentazione standard di PowerPoint</vt:lpstr>
      <vt:lpstr>Presentazione standard di PowerPoint</vt:lpstr>
      <vt:lpstr>Presentazione standard di PowerPoint</vt:lpstr>
      <vt:lpstr>LE SFIDE DEL 2015: …come non parlare di Expo?</vt:lpstr>
      <vt:lpstr>Presentazione standard di PowerPoint</vt:lpstr>
      <vt:lpstr>Presentazione standard di PowerPoint</vt:lpstr>
      <vt:lpstr>L'indice di fiducia del viaggiatore italiano:  i primi 9 mesi di rilevazione, le sfide per il 2015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</dc:title>
  <dc:creator>Andrea Tozzi</dc:creator>
  <cp:lastModifiedBy>Andrea Tozzi</cp:lastModifiedBy>
  <cp:revision>976</cp:revision>
  <cp:lastPrinted>2015-01-08T11:02:07Z</cp:lastPrinted>
  <dcterms:created xsi:type="dcterms:W3CDTF">2011-11-02T10:36:29Z</dcterms:created>
  <dcterms:modified xsi:type="dcterms:W3CDTF">2015-02-12T00:01:01Z</dcterms:modified>
</cp:coreProperties>
</file>