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95" r:id="rId3"/>
    <p:sldId id="297" r:id="rId4"/>
    <p:sldId id="287" r:id="rId5"/>
    <p:sldId id="286" r:id="rId6"/>
    <p:sldId id="292" r:id="rId7"/>
    <p:sldId id="299" r:id="rId8"/>
    <p:sldId id="298" r:id="rId9"/>
    <p:sldId id="301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66"/>
    <a:srgbClr val="000099"/>
    <a:srgbClr val="FF0000"/>
    <a:srgbClr val="990099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52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B2063-31E9-49E3-AE11-99F73B543899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09D920-679B-42B5-9A5C-E6FAE396CF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676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B15CC9-6995-4CD9-8718-43A5177168CA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A43BD2-72E9-47DE-8CF9-3484266A4E10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F5E57F3-DB52-46A3-818B-C3433A8B63F7}" type="slidenum">
              <a:rPr lang="it-IT" sz="1200">
                <a:latin typeface="+mn-lt"/>
              </a:rPr>
              <a:pPr algn="r">
                <a:defRPr/>
              </a:pPr>
              <a:t>4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537898-F9FD-47F9-B4A9-18D89152FC86}" type="slidenum">
              <a:rPr lang="it-IT" sz="1200">
                <a:latin typeface="Calibri" pitchFamily="34" charset="0"/>
              </a:rPr>
              <a:pPr algn="r"/>
              <a:t>7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BE06F75-2179-4FDB-9D5C-EE214E5B9340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115F6DB-1944-4D02-B8CE-0769952B135B}" type="slidenum">
              <a:rPr lang="it-IT" sz="1200">
                <a:latin typeface="+mn-lt"/>
              </a:rPr>
              <a:pPr algn="r">
                <a:defRPr/>
              </a:pPr>
              <a:t>9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F656-FFD6-4733-A443-CDEAFAB93409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CA94-16E1-435F-8EF6-AF47CC19A8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4D7E-75DF-41AB-89CE-8F3E35B110CE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6538A-B224-4FF2-A375-5450E7D07D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1A30F-C31F-470C-941C-6727303D305F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4C71F-50FA-4FBA-8563-A4BD79DA8D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CDA5-0C74-47A2-BE11-6C543F21170F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C9F9-517C-42F4-9833-0002F64E92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18CD-8D68-4A43-AE25-9E30BC0C721A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C739-06D6-48CD-A71B-58794D739D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E671-976C-49F9-84CC-B7321F6D277C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39C51-416B-4C44-B56A-3544979018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6C7F-8490-4F6B-ADAB-8EBA6F1931E7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4555-E127-4E79-90C3-973AE499A9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98FB0-96C4-46FF-A490-25D7EAE2EF75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AFBE-672A-4077-A6CD-E652936CC4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8BE7-01C0-4C4E-B9B2-E373712F60C0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24C7-7580-49B7-901F-DA2DB3025D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409D-2A2E-4A11-96C0-6305D1178797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889B3-4A94-42C1-91E9-E20354D96B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5CEA-7CD9-490F-84CA-EB2AB0C97FBD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DEC4-ACBE-4885-AE61-2B7AA643B4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89005-E1FE-49ED-9B9F-2F37CD90D2CA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023010-7979-4371-86F7-65358E17FD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P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ressione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fiscale e consumi di Natale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27 novembre 2013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338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07950" y="638175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/>
              <a:t>ELABORAZIONI, STIME E PREVISIONI UFFICIO STUDI CONFCOMMERCIO SU DATI ISTAT, COMMISSIONE EUROPEA, CONFCOMMERCIO-FORMAT, NOTA DI AGGIORNAMENTO AL DEF, CONFCOMMERCIO-CENSIS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0" y="0"/>
            <a:ext cx="58689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reddito, consumi, risparmio</a:t>
            </a:r>
          </a:p>
          <a:p>
            <a:pPr>
              <a:lnSpc>
                <a:spcPct val="80000"/>
              </a:lnSpc>
            </a:pPr>
            <a:r>
              <a:rPr lang="it-IT" sz="2800" b="1">
                <a:solidFill>
                  <a:srgbClr val="990099"/>
                </a:solidFill>
                <a:latin typeface="Calibri" pitchFamily="34" charset="0"/>
              </a:rPr>
              <a:t>valori reali per abitante, euro del 2013</a:t>
            </a:r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36613"/>
            <a:ext cx="923925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3276600" y="981075"/>
            <a:ext cx="2905125" cy="457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66"/>
                </a:solidFill>
              </a:rPr>
              <a:t>reddito disponibile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981700" y="3155950"/>
            <a:ext cx="1543050" cy="4889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chemeClr val="accent1"/>
                </a:solidFill>
              </a:rPr>
              <a:t>consumi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5545138" y="4986338"/>
            <a:ext cx="1690687" cy="4889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6600"/>
                </a:solidFill>
              </a:rPr>
              <a:t>risparmio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748713" y="5318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7411" name="Rettangolo 1"/>
          <p:cNvSpPr>
            <a:spLocks noChangeArrowheads="1"/>
          </p:cNvSpPr>
          <p:nvPr/>
        </p:nvSpPr>
        <p:spPr bwMode="auto">
          <a:xfrm>
            <a:off x="34925" y="549275"/>
            <a:ext cx="83375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it-IT" sz="3200" b="1">
                <a:solidFill>
                  <a:srgbClr val="CC0000"/>
                </a:solidFill>
                <a:latin typeface="Calibri" pitchFamily="34" charset="0"/>
              </a:rPr>
              <a:t>anche in ipotesi “favorevoli” (Governo, NdA al DEF), si tornerebbe sui livelli del 2007 nel 2022</a:t>
            </a:r>
          </a:p>
        </p:txBody>
      </p:sp>
      <p:sp>
        <p:nvSpPr>
          <p:cNvPr id="17412" name="Text Box 34"/>
          <p:cNvSpPr txBox="1">
            <a:spLocks noChangeArrowheads="1"/>
          </p:cNvSpPr>
          <p:nvPr/>
        </p:nvSpPr>
        <p:spPr bwMode="auto">
          <a:xfrm>
            <a:off x="0" y="0"/>
            <a:ext cx="763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il difficile recupero dei consumi per abitante</a:t>
            </a:r>
            <a:endParaRPr lang="it-IT" sz="24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560513"/>
            <a:ext cx="89646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635375" y="3684588"/>
            <a:ext cx="5257800" cy="2511425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600" b="1"/>
              <a:t>ipotesi Governo (NdA):</a:t>
            </a:r>
          </a:p>
          <a:p>
            <a:r>
              <a:rPr lang="it-IT" sz="2600" b="1"/>
              <a:t>consumi reali 2015 +1,1%, 2016 +1,5%, 2017 +1,8%; dal 2019 in poi +1,8% l’anno (nostra);</a:t>
            </a:r>
          </a:p>
          <a:p>
            <a:r>
              <a:rPr lang="it-IT" sz="2600" b="1"/>
              <a:t>popolazione secondo previsioni Istat.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1913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674100" y="6762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7218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fiducia delle famiglie e delle imprese</a:t>
            </a:r>
            <a:endParaRPr lang="it-IT" sz="2400" b="1">
              <a:solidFill>
                <a:srgbClr val="990099"/>
              </a:solidFill>
            </a:endParaRP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765175"/>
            <a:ext cx="82804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87313" y="82550"/>
            <a:ext cx="57800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la pressione fiscale in Italia…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7596188" y="285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4</a:t>
            </a:r>
          </a:p>
        </p:txBody>
      </p:sp>
      <p:pic>
        <p:nvPicPr>
          <p:cNvPr id="21508" name="Picture 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25" y="841375"/>
            <a:ext cx="9191625" cy="60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87313" y="82550"/>
            <a:ext cx="69326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>
                <a:solidFill>
                  <a:srgbClr val="990099"/>
                </a:solidFill>
              </a:rPr>
              <a:t>… e presso i nostri partner europei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94600" y="11588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597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201613" y="6391275"/>
            <a:ext cx="60833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700" b="1"/>
              <a:t>(*) stima Cer-Confcommercio che include effetti LdS 2014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6445250" y="981075"/>
            <a:ext cx="251936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FF0000"/>
                </a:solidFill>
              </a:rPr>
              <a:t>rispetto alla Germania siamo troppo orientati alle imposte</a:t>
            </a:r>
          </a:p>
          <a:p>
            <a:r>
              <a:rPr lang="it-IT" sz="2800" b="1">
                <a:solidFill>
                  <a:srgbClr val="FF0000"/>
                </a:solidFill>
              </a:rPr>
              <a:t>che crescono anche in termini reali; la spesa pubblica reale scende troppo poco…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75088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  <a:latin typeface="Calibri" pitchFamily="34" charset="0"/>
              </a:rPr>
              <a:t>conto delle tredicesime e stima dei consumi aggiuntivi del mese di dicembre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8604250" y="6207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112838"/>
            <a:ext cx="9072563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2880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propensione agli acquisti durante le festività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594600" y="63658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7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4"/>
          <a:srcRect l="5585" t="2403" r="4794"/>
          <a:stretch>
            <a:fillRect/>
          </a:stretch>
        </p:blipFill>
        <p:spPr bwMode="auto">
          <a:xfrm>
            <a:off x="71438" y="692150"/>
            <a:ext cx="5148262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/>
          <a:srcRect l="3683" t="8672" r="45206"/>
          <a:stretch>
            <a:fillRect/>
          </a:stretch>
        </p:blipFill>
        <p:spPr bwMode="auto">
          <a:xfrm>
            <a:off x="5257800" y="692150"/>
            <a:ext cx="38512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292725" y="3357563"/>
            <a:ext cx="3708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FFFF00"/>
                </a:solidFill>
              </a:rPr>
              <a:t>regali per le festività natalizie:</a:t>
            </a:r>
          </a:p>
          <a:p>
            <a:pPr algn="ctr"/>
            <a:r>
              <a:rPr lang="it-IT" sz="2800" b="1">
                <a:solidFill>
                  <a:srgbClr val="FFFF00"/>
                </a:solidFill>
              </a:rPr>
              <a:t>spese necessarie e gradite 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2880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orientamenti in tema di regali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594600" y="63658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8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4813"/>
            <a:ext cx="72009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8893175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200"/>
              <a:t>è una novità rispetto agli anni scorsi…</a:t>
            </a:r>
          </a:p>
          <a:p>
            <a:r>
              <a:rPr lang="it-IT" sz="3200"/>
              <a:t>accentuazione su cellulari e smartphone…</a:t>
            </a:r>
          </a:p>
          <a:p>
            <a:endParaRPr lang="it-IT" sz="1200"/>
          </a:p>
          <a:p>
            <a:r>
              <a:rPr lang="it-IT" sz="3200"/>
              <a:t>ovviamente l’area della tradizione continua a prevalere (alimentare, vestiario, profumeria, libri,</a:t>
            </a:r>
          </a:p>
          <a:p>
            <a:r>
              <a:rPr lang="it-IT" sz="3200"/>
              <a:t>giocattoli); un po’ meno gettonati vestiario, calzature e vini…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7164388" y="1628775"/>
            <a:ext cx="0" cy="720725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262</Words>
  <Application>Microsoft Office PowerPoint</Application>
  <PresentationFormat>Presentazione su schermo (4:3)</PresentationFormat>
  <Paragraphs>52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Ragaini</cp:lastModifiedBy>
  <cp:revision>112</cp:revision>
  <cp:lastPrinted>2012-12-04T11:10:05Z</cp:lastPrinted>
  <dcterms:created xsi:type="dcterms:W3CDTF">2012-11-27T09:48:37Z</dcterms:created>
  <dcterms:modified xsi:type="dcterms:W3CDTF">2013-11-27T10:53:07Z</dcterms:modified>
</cp:coreProperties>
</file>