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ppt/charts/chart8.xml" ContentType="application/vnd.openxmlformats-officedocument.drawingml.chart+xml"/>
  <Override PartName="/ppt/drawings/drawing2.xml" ContentType="application/vnd.openxmlformats-officedocument.drawingml.chartshapes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drawings/drawing3.xml" ContentType="application/vnd.openxmlformats-officedocument.drawingml.chartshapes+xml"/>
  <Override PartName="/ppt/charts/chart11.xml" ContentType="application/vnd.openxmlformats-officedocument.drawingml.chart+xml"/>
  <Override PartName="/ppt/drawings/drawing4.xml" ContentType="application/vnd.openxmlformats-officedocument.drawingml.chartshapes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4679" autoAdjust="0"/>
  </p:normalViewPr>
  <p:slideViewPr>
    <p:cSldViewPr>
      <p:cViewPr>
        <p:scale>
          <a:sx n="100" d="100"/>
          <a:sy n="100" d="100"/>
        </p:scale>
        <p:origin x="-1314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i="1"/>
            </a:pPr>
            <a:r>
              <a:rPr lang="it-IT" i="1" dirty="0" smtClean="0"/>
              <a:t>Incidenza % delle imprese femminili sul totale, 2009-2013</a:t>
            </a:r>
            <a:endParaRPr lang="it-IT" i="1" dirty="0"/>
          </a:p>
        </c:rich>
      </c:tx>
      <c:layout>
        <c:manualLayout>
          <c:xMode val="edge"/>
          <c:yMode val="edge"/>
          <c:x val="0.136800891854928"/>
          <c:y val="5.348837209302325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6400840519635744E-2"/>
          <c:y val="0.21215125434902032"/>
          <c:w val="0.78627099383593391"/>
          <c:h val="0.594933894891045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2009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Foglio1!$A$2:$A$6</c:f>
              <c:strCache>
                <c:ptCount val="5"/>
                <c:pt idx="0">
                  <c:v>Nord Ovest</c:v>
                </c:pt>
                <c:pt idx="1">
                  <c:v>Nord Est</c:v>
                </c:pt>
                <c:pt idx="2">
                  <c:v>Centro</c:v>
                </c:pt>
                <c:pt idx="3">
                  <c:v>Sud e isole</c:v>
                </c:pt>
                <c:pt idx="4">
                  <c:v>Totale</c:v>
                </c:pt>
              </c:strCache>
            </c:strRef>
          </c:cat>
          <c:val>
            <c:numRef>
              <c:f>Foglio1!$B$2:$B$6</c:f>
              <c:numCache>
                <c:formatCode>General</c:formatCode>
                <c:ptCount val="5"/>
                <c:pt idx="0">
                  <c:v>29.9</c:v>
                </c:pt>
                <c:pt idx="1">
                  <c:v>28.3</c:v>
                </c:pt>
                <c:pt idx="2">
                  <c:v>30.8</c:v>
                </c:pt>
                <c:pt idx="3">
                  <c:v>30.1</c:v>
                </c:pt>
                <c:pt idx="4">
                  <c:v>29.8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Foglio1!$A$2:$A$6</c:f>
              <c:strCache>
                <c:ptCount val="5"/>
                <c:pt idx="0">
                  <c:v>Nord Ovest</c:v>
                </c:pt>
                <c:pt idx="1">
                  <c:v>Nord Est</c:v>
                </c:pt>
                <c:pt idx="2">
                  <c:v>Centro</c:v>
                </c:pt>
                <c:pt idx="3">
                  <c:v>Sud e isole</c:v>
                </c:pt>
                <c:pt idx="4">
                  <c:v>Totale</c:v>
                </c:pt>
              </c:strCache>
            </c:strRef>
          </c:cat>
          <c:val>
            <c:numRef>
              <c:f>Foglio1!$C$2:$C$6</c:f>
              <c:numCache>
                <c:formatCode>General</c:formatCode>
                <c:ptCount val="5"/>
                <c:pt idx="0">
                  <c:v>30.2</c:v>
                </c:pt>
                <c:pt idx="1">
                  <c:v>29.1</c:v>
                </c:pt>
                <c:pt idx="2">
                  <c:v>31.2</c:v>
                </c:pt>
                <c:pt idx="3">
                  <c:v>30.1</c:v>
                </c:pt>
                <c:pt idx="4">
                  <c:v>30.1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5"/>
        <c:axId val="23424000"/>
        <c:axId val="42603264"/>
      </c:barChart>
      <c:catAx>
        <c:axId val="23424000"/>
        <c:scaling>
          <c:orientation val="minMax"/>
        </c:scaling>
        <c:delete val="0"/>
        <c:axPos val="b"/>
        <c:majorTickMark val="out"/>
        <c:minorTickMark val="none"/>
        <c:tickLblPos val="nextTo"/>
        <c:crossAx val="42603264"/>
        <c:crosses val="autoZero"/>
        <c:auto val="1"/>
        <c:lblAlgn val="ctr"/>
        <c:lblOffset val="100"/>
        <c:noMultiLvlLbl val="0"/>
      </c:catAx>
      <c:valAx>
        <c:axId val="4260326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342400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i="1"/>
            </a:pPr>
            <a:r>
              <a:rPr lang="it-IT" sz="1800" i="1" dirty="0" smtClean="0"/>
              <a:t>Dove è più diffusa </a:t>
            </a:r>
          </a:p>
          <a:p>
            <a:pPr>
              <a:defRPr sz="1800" i="1"/>
            </a:pPr>
            <a:r>
              <a:rPr lang="it-IT" sz="1800" i="1" dirty="0" smtClean="0"/>
              <a:t>Incidenza</a:t>
            </a:r>
            <a:r>
              <a:rPr lang="it-IT" sz="1800" i="1" baseline="0" dirty="0" smtClean="0"/>
              <a:t> % su totale imprenditrici</a:t>
            </a:r>
            <a:endParaRPr lang="it-IT" sz="1800" i="1" dirty="0"/>
          </a:p>
        </c:rich>
      </c:tx>
      <c:layout>
        <c:manualLayout>
          <c:xMode val="edge"/>
          <c:yMode val="edge"/>
          <c:x val="0.21465993480638271"/>
          <c:y val="2.093578674054938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8080169482272516"/>
          <c:y val="0.2772604107675567"/>
          <c:w val="0.68196908674343626"/>
          <c:h val="0.6948976212042231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%</c:v>
                </c:pt>
              </c:strCache>
            </c:strRef>
          </c:tx>
          <c:invertIfNegative val="0"/>
          <c:dLbls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Foglio1!$A$2:$A$6</c:f>
              <c:strCache>
                <c:ptCount val="5"/>
                <c:pt idx="0">
                  <c:v>Abruzzo</c:v>
                </c:pt>
                <c:pt idx="1">
                  <c:v>Lombardia</c:v>
                </c:pt>
                <c:pt idx="2">
                  <c:v>Lazio</c:v>
                </c:pt>
                <c:pt idx="3">
                  <c:v>Friuli VG</c:v>
                </c:pt>
                <c:pt idx="4">
                  <c:v>Toscana</c:v>
                </c:pt>
              </c:strCache>
            </c:strRef>
          </c:cat>
          <c:val>
            <c:numRef>
              <c:f>Foglio1!$B$2:$B$6</c:f>
              <c:numCache>
                <c:formatCode>General</c:formatCode>
                <c:ptCount val="5"/>
                <c:pt idx="0">
                  <c:v>10.1</c:v>
                </c:pt>
                <c:pt idx="1">
                  <c:v>10.7</c:v>
                </c:pt>
                <c:pt idx="2">
                  <c:v>10.8</c:v>
                </c:pt>
                <c:pt idx="3">
                  <c:v>11.5</c:v>
                </c:pt>
                <c:pt idx="4">
                  <c:v>12.3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9"/>
        <c:axId val="80167296"/>
        <c:axId val="80168832"/>
      </c:barChart>
      <c:catAx>
        <c:axId val="8016729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80168832"/>
        <c:crosses val="autoZero"/>
        <c:auto val="1"/>
        <c:lblAlgn val="ctr"/>
        <c:lblOffset val="100"/>
        <c:noMultiLvlLbl val="0"/>
      </c:catAx>
      <c:valAx>
        <c:axId val="80168832"/>
        <c:scaling>
          <c:orientation val="minMax"/>
          <c:min val="6"/>
        </c:scaling>
        <c:delete val="1"/>
        <c:axPos val="b"/>
        <c:numFmt formatCode="General" sourceLinked="1"/>
        <c:majorTickMark val="out"/>
        <c:minorTickMark val="none"/>
        <c:tickLblPos val="nextTo"/>
        <c:crossAx val="801672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i="1"/>
            </a:pPr>
            <a:r>
              <a:rPr lang="it-IT" sz="1800" i="1" dirty="0" smtClean="0"/>
              <a:t>Dove cresce di più</a:t>
            </a:r>
          </a:p>
          <a:p>
            <a:pPr>
              <a:defRPr sz="1800" i="1"/>
            </a:pPr>
            <a:r>
              <a:rPr lang="it-IT" sz="1800" i="1" dirty="0" err="1" smtClean="0"/>
              <a:t>Var</a:t>
            </a:r>
            <a:r>
              <a:rPr lang="it-IT" sz="1800" i="1" dirty="0" smtClean="0"/>
              <a:t>. % 2009-2013</a:t>
            </a:r>
            <a:endParaRPr lang="it-IT" sz="1800" i="1" dirty="0"/>
          </a:p>
        </c:rich>
      </c:tx>
      <c:layout>
        <c:manualLayout>
          <c:xMode val="edge"/>
          <c:yMode val="edge"/>
          <c:x val="0.21465993480638271"/>
          <c:y val="2.093578674054938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8080169482272516"/>
          <c:y val="0.2772604107675567"/>
          <c:w val="0.68196908674343626"/>
          <c:h val="0.6948976212042231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%</c:v>
                </c:pt>
              </c:strCache>
            </c:strRef>
          </c:tx>
          <c:invertIfNegative val="0"/>
          <c:dLbls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Foglio1!$A$2:$A$6</c:f>
              <c:strCache>
                <c:ptCount val="5"/>
                <c:pt idx="0">
                  <c:v>Foggia</c:v>
                </c:pt>
                <c:pt idx="1">
                  <c:v>Ferrara</c:v>
                </c:pt>
                <c:pt idx="2">
                  <c:v>Pavia</c:v>
                </c:pt>
                <c:pt idx="3">
                  <c:v>Pistoia</c:v>
                </c:pt>
                <c:pt idx="4">
                  <c:v>Fermo</c:v>
                </c:pt>
              </c:strCache>
            </c:strRef>
          </c:cat>
          <c:val>
            <c:numRef>
              <c:f>Foglio1!$B$2:$B$6</c:f>
              <c:numCache>
                <c:formatCode>General</c:formatCode>
                <c:ptCount val="5"/>
                <c:pt idx="0">
                  <c:v>34.9</c:v>
                </c:pt>
                <c:pt idx="1">
                  <c:v>35.6</c:v>
                </c:pt>
                <c:pt idx="2">
                  <c:v>39.5</c:v>
                </c:pt>
                <c:pt idx="3">
                  <c:v>42.1</c:v>
                </c:pt>
                <c:pt idx="4">
                  <c:v>42.4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9"/>
        <c:axId val="79837440"/>
        <c:axId val="79847424"/>
      </c:barChart>
      <c:catAx>
        <c:axId val="798374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79847424"/>
        <c:crosses val="autoZero"/>
        <c:auto val="1"/>
        <c:lblAlgn val="ctr"/>
        <c:lblOffset val="100"/>
        <c:noMultiLvlLbl val="0"/>
      </c:catAx>
      <c:valAx>
        <c:axId val="79847424"/>
        <c:scaling>
          <c:orientation val="minMax"/>
          <c:min val="30"/>
        </c:scaling>
        <c:delete val="1"/>
        <c:axPos val="b"/>
        <c:numFmt formatCode="General" sourceLinked="1"/>
        <c:majorTickMark val="out"/>
        <c:minorTickMark val="none"/>
        <c:tickLblPos val="nextTo"/>
        <c:crossAx val="798374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Nord</a:t>
            </a:r>
            <a:endParaRPr lang="en-US" dirty="0"/>
          </a:p>
        </c:rich>
      </c:tx>
      <c:layout>
        <c:manualLayout>
          <c:xMode val="edge"/>
          <c:yMode val="edge"/>
          <c:x val="0.28222006391240867"/>
          <c:y val="6.875000000000000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922712874422527"/>
          <c:y val="0.17638656496062993"/>
          <c:w val="0.40344291338582677"/>
          <c:h val="0.60516437007874013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Val</c:v>
                </c:pt>
              </c:strCache>
            </c:strRef>
          </c:tx>
          <c:dLbls>
            <c:dLbl>
              <c:idx val="0"/>
              <c:spPr/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Foglio1!$A$2:$A$4</c:f>
              <c:strCache>
                <c:ptCount val="3"/>
                <c:pt idx="0">
                  <c:v>Dipendenti</c:v>
                </c:pt>
                <c:pt idx="1">
                  <c:v>Autonome</c:v>
                </c:pt>
                <c:pt idx="2">
                  <c:v>Non occupate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26.4</c:v>
                </c:pt>
                <c:pt idx="1">
                  <c:v>8.1</c:v>
                </c:pt>
                <c:pt idx="2">
                  <c:v>65.5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47235291879205021"/>
          <c:y val="1.2554133858267704E-3"/>
          <c:w val="0.52764708120794979"/>
          <c:h val="0.2116766732283464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Centro</a:t>
            </a:r>
            <a:endParaRPr lang="en-US" dirty="0"/>
          </a:p>
        </c:rich>
      </c:tx>
      <c:layout>
        <c:manualLayout>
          <c:xMode val="edge"/>
          <c:yMode val="edge"/>
          <c:x val="0.38963424353815762"/>
          <c:y val="9.422669895507589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3400872125319408"/>
          <c:y val="0.24513656496062994"/>
          <c:w val="0.49407704699477833"/>
          <c:h val="0.63031003937007879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Val</c:v>
                </c:pt>
              </c:strCache>
            </c:strRef>
          </c:tx>
          <c:dLbls>
            <c:dLbl>
              <c:idx val="0"/>
              <c:spPr/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Foglio1!$A$2:$A$4</c:f>
              <c:strCache>
                <c:ptCount val="3"/>
                <c:pt idx="0">
                  <c:v>Dipendenti</c:v>
                </c:pt>
                <c:pt idx="1">
                  <c:v>Autonome</c:v>
                </c:pt>
                <c:pt idx="2">
                  <c:v>Non occupate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15</c:v>
                </c:pt>
                <c:pt idx="1">
                  <c:v>1.3</c:v>
                </c:pt>
                <c:pt idx="2">
                  <c:v>83.7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Sud</a:t>
            </a:r>
            <a:endParaRPr lang="en-US" dirty="0"/>
          </a:p>
        </c:rich>
      </c:tx>
      <c:layout>
        <c:manualLayout>
          <c:xMode val="edge"/>
          <c:yMode val="edge"/>
          <c:x val="0.41775108723829402"/>
          <c:y val="9.422669895507589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3400872125319408"/>
          <c:y val="0.24513656496062994"/>
          <c:w val="0.49407704699477833"/>
          <c:h val="0.63031003937007879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Val</c:v>
                </c:pt>
              </c:strCache>
            </c:strRef>
          </c:tx>
          <c:dLbls>
            <c:dLbl>
              <c:idx val="0"/>
              <c:spPr/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Foglio1!$A$2:$A$4</c:f>
              <c:strCache>
                <c:ptCount val="3"/>
                <c:pt idx="0">
                  <c:v>Dipendenti</c:v>
                </c:pt>
                <c:pt idx="1">
                  <c:v>Autonome</c:v>
                </c:pt>
                <c:pt idx="2">
                  <c:v>Non occupate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11.2</c:v>
                </c:pt>
                <c:pt idx="1">
                  <c:v>2.1</c:v>
                </c:pt>
                <c:pt idx="2">
                  <c:v>86.7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i="1"/>
            </a:pPr>
            <a:r>
              <a:rPr lang="it-IT" i="1"/>
              <a:t>All’origine della riorganizzazione .. </a:t>
            </a:r>
          </a:p>
        </c:rich>
      </c:tx>
      <c:layout>
        <c:manualLayout>
          <c:xMode val="edge"/>
          <c:yMode val="edge"/>
          <c:x val="0.2530192795342428"/>
          <c:y val="5.223941519474154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"/>
          <c:y val="4.3630857779327868E-2"/>
          <c:w val="0.95425344153679881"/>
          <c:h val="0.644623951531840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Donne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Foglio1!$A$2:$A$6</c:f>
              <c:strCache>
                <c:ptCount val="5"/>
                <c:pt idx="0">
                  <c:v>La volontà di innovarsi</c:v>
                </c:pt>
                <c:pt idx="1">
                  <c:v>Migliorare la produttività</c:v>
                </c:pt>
                <c:pt idx="2">
                  <c:v>introduzione di un'innovazione</c:v>
                </c:pt>
                <c:pt idx="3">
                  <c:v>Cattiva situazione di mercato</c:v>
                </c:pt>
                <c:pt idx="4">
                  <c:v>Sviluppo tecnologie</c:v>
                </c:pt>
              </c:strCache>
            </c:strRef>
          </c:cat>
          <c:val>
            <c:numRef>
              <c:f>Foglio1!$B$2:$B$6</c:f>
              <c:numCache>
                <c:formatCode>General</c:formatCode>
                <c:ptCount val="5"/>
                <c:pt idx="0">
                  <c:v>50.8</c:v>
                </c:pt>
                <c:pt idx="1">
                  <c:v>38.5</c:v>
                </c:pt>
                <c:pt idx="2">
                  <c:v>22.4</c:v>
                </c:pt>
                <c:pt idx="3">
                  <c:v>16.7</c:v>
                </c:pt>
                <c:pt idx="4">
                  <c:v>10.3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Uomini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Foglio1!$A$2:$A$6</c:f>
              <c:strCache>
                <c:ptCount val="5"/>
                <c:pt idx="0">
                  <c:v>La volontà di innovarsi</c:v>
                </c:pt>
                <c:pt idx="1">
                  <c:v>Migliorare la produttività</c:v>
                </c:pt>
                <c:pt idx="2">
                  <c:v>introduzione di un'innovazione</c:v>
                </c:pt>
                <c:pt idx="3">
                  <c:v>Cattiva situazione di mercato</c:v>
                </c:pt>
                <c:pt idx="4">
                  <c:v>Sviluppo tecnologie</c:v>
                </c:pt>
              </c:strCache>
            </c:strRef>
          </c:cat>
          <c:val>
            <c:numRef>
              <c:f>Foglio1!$C$2:$C$6</c:f>
              <c:numCache>
                <c:formatCode>General</c:formatCode>
                <c:ptCount val="5"/>
                <c:pt idx="0">
                  <c:v>21.4</c:v>
                </c:pt>
                <c:pt idx="1">
                  <c:v>41.5</c:v>
                </c:pt>
                <c:pt idx="2">
                  <c:v>10.7</c:v>
                </c:pt>
                <c:pt idx="3">
                  <c:v>44</c:v>
                </c:pt>
                <c:pt idx="4">
                  <c:v>11.2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9"/>
        <c:axId val="80011264"/>
        <c:axId val="80012800"/>
      </c:barChart>
      <c:catAx>
        <c:axId val="80011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0012800"/>
        <c:crosses val="autoZero"/>
        <c:auto val="1"/>
        <c:lblAlgn val="ctr"/>
        <c:lblOffset val="100"/>
        <c:noMultiLvlLbl val="0"/>
      </c:catAx>
      <c:valAx>
        <c:axId val="8001280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8001126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4839993412038041"/>
          <c:y val="0.92720199865103103"/>
          <c:w val="0.51736940844956614"/>
          <c:h val="6.759101554183522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/>
              <a:t>% di imprenditori che giudicano elevato il livello di innovazione dell’azienda, per aspetti (val.%)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Uomini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Foglio1!$A$2:$A$7</c:f>
              <c:strCache>
                <c:ptCount val="6"/>
                <c:pt idx="0">
                  <c:v>Organizzazione lavoro</c:v>
                </c:pt>
                <c:pt idx="1">
                  <c:v>Servizi post vendita</c:v>
                </c:pt>
                <c:pt idx="2">
                  <c:v>Prodotti/servizi</c:v>
                </c:pt>
                <c:pt idx="3">
                  <c:v>Ricerca e sviluppo</c:v>
                </c:pt>
                <c:pt idx="4">
                  <c:v>Processo produttivo</c:v>
                </c:pt>
                <c:pt idx="5">
                  <c:v>Sistemi informatici e tecnologie</c:v>
                </c:pt>
              </c:strCache>
            </c:strRef>
          </c:cat>
          <c:val>
            <c:numRef>
              <c:f>Foglio1!$B$2:$B$7</c:f>
              <c:numCache>
                <c:formatCode>General</c:formatCode>
                <c:ptCount val="6"/>
                <c:pt idx="0">
                  <c:v>31.9</c:v>
                </c:pt>
                <c:pt idx="1">
                  <c:v>23.8</c:v>
                </c:pt>
                <c:pt idx="2">
                  <c:v>40</c:v>
                </c:pt>
                <c:pt idx="3">
                  <c:v>22.6</c:v>
                </c:pt>
                <c:pt idx="4">
                  <c:v>38.700000000000003</c:v>
                </c:pt>
                <c:pt idx="5">
                  <c:v>35.5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Donne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Foglio1!$A$2:$A$7</c:f>
              <c:strCache>
                <c:ptCount val="6"/>
                <c:pt idx="0">
                  <c:v>Organizzazione lavoro</c:v>
                </c:pt>
                <c:pt idx="1">
                  <c:v>Servizi post vendita</c:v>
                </c:pt>
                <c:pt idx="2">
                  <c:v>Prodotti/servizi</c:v>
                </c:pt>
                <c:pt idx="3">
                  <c:v>Ricerca e sviluppo</c:v>
                </c:pt>
                <c:pt idx="4">
                  <c:v>Processo produttivo</c:v>
                </c:pt>
                <c:pt idx="5">
                  <c:v>Sistemi informatici e tecnologie</c:v>
                </c:pt>
              </c:strCache>
            </c:strRef>
          </c:cat>
          <c:val>
            <c:numRef>
              <c:f>Foglio1!$C$2:$C$7</c:f>
              <c:numCache>
                <c:formatCode>General</c:formatCode>
                <c:ptCount val="6"/>
                <c:pt idx="0">
                  <c:v>25.4</c:v>
                </c:pt>
                <c:pt idx="1">
                  <c:v>34.9</c:v>
                </c:pt>
                <c:pt idx="2">
                  <c:v>39.200000000000003</c:v>
                </c:pt>
                <c:pt idx="3">
                  <c:v>39.4</c:v>
                </c:pt>
                <c:pt idx="4">
                  <c:v>43.2</c:v>
                </c:pt>
                <c:pt idx="5">
                  <c:v>45.7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axId val="80228736"/>
        <c:axId val="80230272"/>
      </c:barChart>
      <c:catAx>
        <c:axId val="80228736"/>
        <c:scaling>
          <c:orientation val="minMax"/>
        </c:scaling>
        <c:delete val="0"/>
        <c:axPos val="l"/>
        <c:majorTickMark val="out"/>
        <c:minorTickMark val="none"/>
        <c:tickLblPos val="nextTo"/>
        <c:crossAx val="80230272"/>
        <c:crosses val="autoZero"/>
        <c:auto val="1"/>
        <c:lblAlgn val="ctr"/>
        <c:lblOffset val="100"/>
        <c:noMultiLvlLbl val="0"/>
      </c:catAx>
      <c:valAx>
        <c:axId val="802302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02287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i="1"/>
            </a:pPr>
            <a:r>
              <a:rPr lang="it-IT" i="1" dirty="0" smtClean="0"/>
              <a:t>Incidenza % delle imprese femminili sul totale, 2009-2013</a:t>
            </a:r>
            <a:endParaRPr lang="it-IT" i="1" dirty="0"/>
          </a:p>
        </c:rich>
      </c:tx>
      <c:layout>
        <c:manualLayout>
          <c:xMode val="edge"/>
          <c:yMode val="edge"/>
          <c:x val="0.136800891854928"/>
          <c:y val="5.348837209302325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6400840519635744E-2"/>
          <c:y val="0.21215125434902032"/>
          <c:w val="0.78627099383593391"/>
          <c:h val="0.594933894891045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2009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Foglio1!$A$2:$A$6</c:f>
              <c:strCache>
                <c:ptCount val="5"/>
                <c:pt idx="0">
                  <c:v>Nord Ovest</c:v>
                </c:pt>
                <c:pt idx="1">
                  <c:v>Nord Est</c:v>
                </c:pt>
                <c:pt idx="2">
                  <c:v>Centro</c:v>
                </c:pt>
                <c:pt idx="3">
                  <c:v>Sud e isole</c:v>
                </c:pt>
                <c:pt idx="4">
                  <c:v>Totale</c:v>
                </c:pt>
              </c:strCache>
            </c:strRef>
          </c:cat>
          <c:val>
            <c:numRef>
              <c:f>Foglio1!$B$2:$B$6</c:f>
              <c:numCache>
                <c:formatCode>General</c:formatCode>
                <c:ptCount val="5"/>
                <c:pt idx="0">
                  <c:v>29.9</c:v>
                </c:pt>
                <c:pt idx="1">
                  <c:v>28.3</c:v>
                </c:pt>
                <c:pt idx="2">
                  <c:v>30.8</c:v>
                </c:pt>
                <c:pt idx="3">
                  <c:v>30.1</c:v>
                </c:pt>
                <c:pt idx="4">
                  <c:v>29.8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Foglio1!$A$2:$A$6</c:f>
              <c:strCache>
                <c:ptCount val="5"/>
                <c:pt idx="0">
                  <c:v>Nord Ovest</c:v>
                </c:pt>
                <c:pt idx="1">
                  <c:v>Nord Est</c:v>
                </c:pt>
                <c:pt idx="2">
                  <c:v>Centro</c:v>
                </c:pt>
                <c:pt idx="3">
                  <c:v>Sud e isole</c:v>
                </c:pt>
                <c:pt idx="4">
                  <c:v>Totale</c:v>
                </c:pt>
              </c:strCache>
            </c:strRef>
          </c:cat>
          <c:val>
            <c:numRef>
              <c:f>Foglio1!$C$2:$C$6</c:f>
              <c:numCache>
                <c:formatCode>General</c:formatCode>
                <c:ptCount val="5"/>
                <c:pt idx="0">
                  <c:v>30.2</c:v>
                </c:pt>
                <c:pt idx="1">
                  <c:v>29.1</c:v>
                </c:pt>
                <c:pt idx="2">
                  <c:v>31.2</c:v>
                </c:pt>
                <c:pt idx="3">
                  <c:v>30.1</c:v>
                </c:pt>
                <c:pt idx="4">
                  <c:v>30.1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5"/>
        <c:axId val="42621184"/>
        <c:axId val="42635264"/>
      </c:barChart>
      <c:catAx>
        <c:axId val="42621184"/>
        <c:scaling>
          <c:orientation val="minMax"/>
        </c:scaling>
        <c:delete val="0"/>
        <c:axPos val="b"/>
        <c:majorTickMark val="out"/>
        <c:minorTickMark val="none"/>
        <c:tickLblPos val="nextTo"/>
        <c:crossAx val="42635264"/>
        <c:crosses val="autoZero"/>
        <c:auto val="1"/>
        <c:lblAlgn val="ctr"/>
        <c:lblOffset val="100"/>
        <c:noMultiLvlLbl val="0"/>
      </c:catAx>
      <c:valAx>
        <c:axId val="4263526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4262118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i="1"/>
            </a:pPr>
            <a:r>
              <a:rPr lang="it-IT" i="1" dirty="0" err="1" smtClean="0"/>
              <a:t>Var</a:t>
            </a:r>
            <a:r>
              <a:rPr lang="it-IT" i="1" dirty="0" smtClean="0"/>
              <a:t>. % 2009-2013</a:t>
            </a:r>
            <a:endParaRPr lang="it-IT" i="1" dirty="0"/>
          </a:p>
        </c:rich>
      </c:tx>
      <c:layout>
        <c:manualLayout>
          <c:xMode val="edge"/>
          <c:yMode val="edge"/>
          <c:x val="0.35270123243011314"/>
          <c:y val="6.511627906976744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0651441027625286"/>
          <c:y val="0.17261637062809013"/>
          <c:w val="0.6813616734155975"/>
          <c:h val="0.697259476286394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Var. %</c:v>
                </c:pt>
              </c:strCache>
            </c:strRef>
          </c:tx>
          <c:invertIfNegative val="0"/>
          <c:dLbls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Foglio1!$A$2:$A$7</c:f>
              <c:strCache>
                <c:ptCount val="6"/>
                <c:pt idx="0">
                  <c:v>Bolzano</c:v>
                </c:pt>
                <c:pt idx="1">
                  <c:v>Rimini</c:v>
                </c:pt>
                <c:pt idx="2">
                  <c:v>Messina</c:v>
                </c:pt>
                <c:pt idx="3">
                  <c:v>Lecco</c:v>
                </c:pt>
                <c:pt idx="4">
                  <c:v>Bergamo</c:v>
                </c:pt>
                <c:pt idx="5">
                  <c:v>Prato</c:v>
                </c:pt>
              </c:strCache>
            </c:strRef>
          </c:cat>
          <c:val>
            <c:numRef>
              <c:f>Foglio1!$B$2:$B$7</c:f>
              <c:numCache>
                <c:formatCode>General</c:formatCode>
                <c:ptCount val="6"/>
                <c:pt idx="0">
                  <c:v>0.1</c:v>
                </c:pt>
                <c:pt idx="1">
                  <c:v>0.3</c:v>
                </c:pt>
                <c:pt idx="2">
                  <c:v>0.3</c:v>
                </c:pt>
                <c:pt idx="3">
                  <c:v>1</c:v>
                </c:pt>
                <c:pt idx="4">
                  <c:v>2.2999999999999998</c:v>
                </c:pt>
                <c:pt idx="5">
                  <c:v>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5"/>
        <c:axId val="55035008"/>
        <c:axId val="55036544"/>
      </c:barChart>
      <c:catAx>
        <c:axId val="550350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55036544"/>
        <c:crosses val="autoZero"/>
        <c:auto val="1"/>
        <c:lblAlgn val="ctr"/>
        <c:lblOffset val="100"/>
        <c:noMultiLvlLbl val="0"/>
      </c:catAx>
      <c:valAx>
        <c:axId val="5503654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50350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i="1"/>
            </a:pPr>
            <a:r>
              <a:rPr lang="it-IT" i="1" dirty="0" smtClean="0"/>
              <a:t>Numero imprenditrici</a:t>
            </a:r>
            <a:endParaRPr lang="it-IT" i="1" dirty="0"/>
          </a:p>
        </c:rich>
      </c:tx>
      <c:layout>
        <c:manualLayout>
          <c:xMode val="edge"/>
          <c:yMode val="edge"/>
          <c:x val="0.34365605777098096"/>
          <c:y val="9.640752282004508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0651441027625286"/>
          <c:y val="0.17261637062809013"/>
          <c:w val="0.6813616734155975"/>
          <c:h val="0.697259476286394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Var. %</c:v>
                </c:pt>
              </c:strCache>
            </c:strRef>
          </c:tx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Foglio1!$A$2:$A$5</c:f>
              <c:strCache>
                <c:ptCount val="4"/>
                <c:pt idx="0">
                  <c:v>Costruzioni</c:v>
                </c:pt>
                <c:pt idx="1">
                  <c:v>Industria</c:v>
                </c:pt>
                <c:pt idx="2">
                  <c:v>Agricoltura</c:v>
                </c:pt>
                <c:pt idx="3">
                  <c:v>Servizi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51000</c:v>
                </c:pt>
                <c:pt idx="1">
                  <c:v>111000</c:v>
                </c:pt>
                <c:pt idx="2">
                  <c:v>241000</c:v>
                </c:pt>
                <c:pt idx="3">
                  <c:v>895000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5"/>
        <c:axId val="65478016"/>
        <c:axId val="65483904"/>
      </c:barChart>
      <c:catAx>
        <c:axId val="654780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65483904"/>
        <c:crosses val="autoZero"/>
        <c:auto val="1"/>
        <c:lblAlgn val="ctr"/>
        <c:lblOffset val="100"/>
        <c:noMultiLvlLbl val="0"/>
      </c:catAx>
      <c:valAx>
        <c:axId val="654839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54780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i="1"/>
            </a:pPr>
            <a:r>
              <a:rPr lang="it-IT" i="1" dirty="0"/>
              <a:t>Incidenza % delle imprese femminili sul totale, 2009-2013</a:t>
            </a:r>
          </a:p>
        </c:rich>
      </c:tx>
      <c:layout>
        <c:manualLayout>
          <c:xMode val="edge"/>
          <c:yMode val="edge"/>
          <c:x val="0.16393462386963109"/>
          <c:y val="3.377266517635370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5390823486035128E-2"/>
          <c:y val="0.17553646831310765"/>
          <c:w val="0.86767221224503743"/>
          <c:h val="0.624205831736569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2009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Foglio1!$A$2:$A$6</c:f>
              <c:strCache>
                <c:ptCount val="5"/>
                <c:pt idx="0">
                  <c:v>Agricoltura</c:v>
                </c:pt>
                <c:pt idx="1">
                  <c:v>Industria</c:v>
                </c:pt>
                <c:pt idx="2">
                  <c:v>Costruzioni</c:v>
                </c:pt>
                <c:pt idx="3">
                  <c:v>Servizi</c:v>
                </c:pt>
                <c:pt idx="4">
                  <c:v>Totale</c:v>
                </c:pt>
              </c:strCache>
            </c:strRef>
          </c:cat>
          <c:val>
            <c:numRef>
              <c:f>Foglio1!$B$2:$B$6</c:f>
              <c:numCache>
                <c:formatCode>General</c:formatCode>
                <c:ptCount val="5"/>
                <c:pt idx="0">
                  <c:v>31.1</c:v>
                </c:pt>
                <c:pt idx="1">
                  <c:v>27.4</c:v>
                </c:pt>
                <c:pt idx="2">
                  <c:v>7.8</c:v>
                </c:pt>
                <c:pt idx="3">
                  <c:v>35.799999999999997</c:v>
                </c:pt>
                <c:pt idx="4">
                  <c:v>29.8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Foglio1!$A$2:$A$6</c:f>
              <c:strCache>
                <c:ptCount val="5"/>
                <c:pt idx="0">
                  <c:v>Agricoltura</c:v>
                </c:pt>
                <c:pt idx="1">
                  <c:v>Industria</c:v>
                </c:pt>
                <c:pt idx="2">
                  <c:v>Costruzioni</c:v>
                </c:pt>
                <c:pt idx="3">
                  <c:v>Servizi</c:v>
                </c:pt>
                <c:pt idx="4">
                  <c:v>Totale</c:v>
                </c:pt>
              </c:strCache>
            </c:strRef>
          </c:cat>
          <c:val>
            <c:numRef>
              <c:f>Foglio1!$C$2:$C$6</c:f>
              <c:numCache>
                <c:formatCode>General</c:formatCode>
                <c:ptCount val="5"/>
                <c:pt idx="0">
                  <c:v>31.2</c:v>
                </c:pt>
                <c:pt idx="1">
                  <c:v>27.9</c:v>
                </c:pt>
                <c:pt idx="2">
                  <c:v>8.1</c:v>
                </c:pt>
                <c:pt idx="3">
                  <c:v>35.700000000000003</c:v>
                </c:pt>
                <c:pt idx="4">
                  <c:v>30.1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9"/>
        <c:axId val="65526016"/>
        <c:axId val="67178496"/>
      </c:barChart>
      <c:catAx>
        <c:axId val="65526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7178496"/>
        <c:crosses val="autoZero"/>
        <c:auto val="1"/>
        <c:lblAlgn val="ctr"/>
        <c:lblOffset val="100"/>
        <c:noMultiLvlLbl val="0"/>
      </c:catAx>
      <c:valAx>
        <c:axId val="6717849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6552601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1995910710775727"/>
          <c:y val="0.22546394861968636"/>
          <c:w val="0.24379434031139396"/>
          <c:h val="6.759101554183522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it-I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i="1"/>
            </a:pPr>
            <a:r>
              <a:rPr lang="it-IT" i="1" dirty="0" smtClean="0"/>
              <a:t>% di imprenditori</a:t>
            </a:r>
            <a:r>
              <a:rPr lang="it-IT" i="1" baseline="0" dirty="0" smtClean="0"/>
              <a:t> del terziario sul totale, 2009-2013</a:t>
            </a:r>
            <a:endParaRPr lang="it-IT" i="1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7.029965579767386E-2"/>
          <c:y val="0.18951819099732917"/>
          <c:w val="0.71876876065758244"/>
          <c:h val="0.71235953683799103"/>
        </c:manualLayout>
      </c:layout>
      <c:lineChart>
        <c:grouping val="standar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Donne</c:v>
                </c:pt>
              </c:strCache>
            </c:strRef>
          </c:tx>
          <c:spPr>
            <a:ln w="60325"/>
          </c:spPr>
          <c:dLbls>
            <c:dLbl>
              <c:idx val="0"/>
              <c:layout>
                <c:manualLayout>
                  <c:x val="-3.2361338036854211E-2"/>
                  <c:y val="-3.61947104423164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5.170672920330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2361338036854211E-3"/>
                  <c:y val="-4.13653833626473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4.65360562829783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6180669018427106E-3"/>
                  <c:y val="-3.3609373982150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Foglio1!$A$2:$A$6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Foglio1!$B$2:$B$6</c:f>
              <c:numCache>
                <c:formatCode>General</c:formatCode>
                <c:ptCount val="5"/>
                <c:pt idx="0">
                  <c:v>66.599999999999994</c:v>
                </c:pt>
                <c:pt idx="1">
                  <c:v>67.3</c:v>
                </c:pt>
                <c:pt idx="2">
                  <c:v>67.8</c:v>
                </c:pt>
                <c:pt idx="3">
                  <c:v>68.2</c:v>
                </c:pt>
                <c:pt idx="4">
                  <c:v>68.900000000000006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Uomini</c:v>
                </c:pt>
              </c:strCache>
            </c:strRef>
          </c:tx>
          <c:spPr>
            <a:ln w="60325"/>
          </c:spPr>
          <c:dLbls>
            <c:dLbl>
              <c:idx val="0"/>
              <c:layout>
                <c:manualLayout>
                  <c:x val="0"/>
                  <c:y val="5.170672920330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180669018427106E-3"/>
                  <c:y val="4.91213927431436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6180669018427106E-3"/>
                  <c:y val="4.39507198228128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0903345092135526E-3"/>
                  <c:y val="3.61947104423164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6180669018427106E-3"/>
                  <c:y val="3.10240375219855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Foglio1!$A$2:$A$6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Foglio1!$C$2:$C$6</c:f>
              <c:numCache>
                <c:formatCode>General</c:formatCode>
                <c:ptCount val="5"/>
                <c:pt idx="0">
                  <c:v>50.8</c:v>
                </c:pt>
                <c:pt idx="1">
                  <c:v>51.4</c:v>
                </c:pt>
                <c:pt idx="2">
                  <c:v>51.9</c:v>
                </c:pt>
                <c:pt idx="3">
                  <c:v>52.2</c:v>
                </c:pt>
                <c:pt idx="4">
                  <c:v>53.5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Totale</c:v>
                </c:pt>
              </c:strCache>
            </c:strRef>
          </c:tx>
          <c:spPr>
            <a:ln w="60325"/>
          </c:spPr>
          <c:dLbls>
            <c:dLbl>
              <c:idx val="0"/>
              <c:layout>
                <c:manualLayout>
                  <c:x val="0"/>
                  <c:y val="-4.13653833626473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180669018427106E-3"/>
                  <c:y val="-5.94627385838056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6180669018427106E-3"/>
                  <c:y val="-4.91213927431437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0903345092135526E-3"/>
                  <c:y val="-5.170672920330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6180669018427106E-3"/>
                  <c:y val="-3.3609373982150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Foglio1!$A$2:$A$6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Foglio1!$D$2:$D$6</c:f>
              <c:numCache>
                <c:formatCode>General</c:formatCode>
                <c:ptCount val="5"/>
                <c:pt idx="0">
                  <c:v>55.5</c:v>
                </c:pt>
                <c:pt idx="1">
                  <c:v>56.1</c:v>
                </c:pt>
                <c:pt idx="2">
                  <c:v>56.6</c:v>
                </c:pt>
                <c:pt idx="3">
                  <c:v>57.2</c:v>
                </c:pt>
                <c:pt idx="4">
                  <c:v>58.1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239296"/>
        <c:axId val="67257472"/>
      </c:lineChart>
      <c:catAx>
        <c:axId val="67239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7257472"/>
        <c:crosses val="autoZero"/>
        <c:auto val="1"/>
        <c:lblAlgn val="ctr"/>
        <c:lblOffset val="100"/>
        <c:noMultiLvlLbl val="0"/>
      </c:catAx>
      <c:valAx>
        <c:axId val="67257472"/>
        <c:scaling>
          <c:orientation val="minMax"/>
          <c:min val="40"/>
        </c:scaling>
        <c:delete val="0"/>
        <c:axPos val="l"/>
        <c:numFmt formatCode="General" sourceLinked="1"/>
        <c:majorTickMark val="out"/>
        <c:minorTickMark val="none"/>
        <c:tickLblPos val="nextTo"/>
        <c:crossAx val="672392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628395519763864"/>
          <c:y val="0.47329795290209109"/>
          <c:w val="0.16400764339130514"/>
          <c:h val="0.2035604358022278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i="1"/>
            </a:pPr>
            <a:r>
              <a:rPr lang="it-IT" i="1" dirty="0" smtClean="0"/>
              <a:t>Val. % imprese femminili</a:t>
            </a:r>
            <a:r>
              <a:rPr lang="it-IT" i="1" baseline="0" dirty="0" smtClean="0"/>
              <a:t> su totale</a:t>
            </a:r>
            <a:endParaRPr lang="it-IT" i="1" dirty="0"/>
          </a:p>
        </c:rich>
      </c:tx>
      <c:layout>
        <c:manualLayout>
          <c:xMode val="edge"/>
          <c:yMode val="edge"/>
          <c:x val="0.35270122484689415"/>
          <c:y val="9.534883720930233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0599562554680663"/>
          <c:y val="0.18656985900018314"/>
          <c:w val="0.48522685697757723"/>
          <c:h val="0.7647013367515106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%</c:v>
                </c:pt>
              </c:strCache>
            </c:strRef>
          </c:tx>
          <c:invertIfNegative val="0"/>
          <c:dLbls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Foglio1!$A$2:$A$13</c:f>
              <c:strCache>
                <c:ptCount val="12"/>
                <c:pt idx="0">
                  <c:v>Trasporti</c:v>
                </c:pt>
                <c:pt idx="1">
                  <c:v>Finanza e assicurazioni</c:v>
                </c:pt>
                <c:pt idx="2">
                  <c:v>Commercio</c:v>
                </c:pt>
                <c:pt idx="3">
                  <c:v>Attività professionali e scientifiche</c:v>
                </c:pt>
                <c:pt idx="4">
                  <c:v>MEDIA</c:v>
                </c:pt>
                <c:pt idx="5">
                  <c:v>Servizi supporto alle imprese</c:v>
                </c:pt>
                <c:pt idx="6">
                  <c:v>Attività artistiche sportive</c:v>
                </c:pt>
                <c:pt idx="7">
                  <c:v>Istruzione</c:v>
                </c:pt>
                <c:pt idx="8">
                  <c:v>Alloggio e ristorazione</c:v>
                </c:pt>
                <c:pt idx="9">
                  <c:v>Attività immobiliari</c:v>
                </c:pt>
                <c:pt idx="10">
                  <c:v>Servizi personali</c:v>
                </c:pt>
                <c:pt idx="11">
                  <c:v>Sanità e assistenza sociale</c:v>
                </c:pt>
              </c:strCache>
            </c:strRef>
          </c:cat>
          <c:val>
            <c:numRef>
              <c:f>Foglio1!$B$2:$B$13</c:f>
              <c:numCache>
                <c:formatCode>General</c:formatCode>
                <c:ptCount val="12"/>
                <c:pt idx="0">
                  <c:v>13</c:v>
                </c:pt>
                <c:pt idx="1">
                  <c:v>29.5</c:v>
                </c:pt>
                <c:pt idx="2">
                  <c:v>32</c:v>
                </c:pt>
                <c:pt idx="3">
                  <c:v>34.200000000000003</c:v>
                </c:pt>
                <c:pt idx="4">
                  <c:v>35.700000000000003</c:v>
                </c:pt>
                <c:pt idx="5">
                  <c:v>36.6</c:v>
                </c:pt>
                <c:pt idx="6">
                  <c:v>38.299999999999997</c:v>
                </c:pt>
                <c:pt idx="7">
                  <c:v>42.4</c:v>
                </c:pt>
                <c:pt idx="8">
                  <c:v>42.9</c:v>
                </c:pt>
                <c:pt idx="9">
                  <c:v>44.5</c:v>
                </c:pt>
                <c:pt idx="10">
                  <c:v>54.4</c:v>
                </c:pt>
                <c:pt idx="11">
                  <c:v>59.2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9"/>
        <c:axId val="67307776"/>
        <c:axId val="67309568"/>
      </c:barChart>
      <c:catAx>
        <c:axId val="6730777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67309568"/>
        <c:crosses val="autoZero"/>
        <c:auto val="1"/>
        <c:lblAlgn val="ctr"/>
        <c:lblOffset val="100"/>
        <c:noMultiLvlLbl val="0"/>
      </c:catAx>
      <c:valAx>
        <c:axId val="673095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73077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/>
              <a:t>% imprenditrici straniere su totale</a:t>
            </a:r>
          </a:p>
        </c:rich>
      </c:tx>
      <c:layout>
        <c:manualLayout>
          <c:xMode val="edge"/>
          <c:yMode val="edge"/>
          <c:x val="0.11149648742985906"/>
          <c:y val="4.997129948524237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2703983771744019E-2"/>
          <c:y val="0.14132824803149607"/>
          <c:w val="0.77699370518321764"/>
          <c:h val="0.525249972225308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2009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Foglio1!$A$2:$A$8</c:f>
              <c:strCache>
                <c:ptCount val="7"/>
                <c:pt idx="0">
                  <c:v>Donne</c:v>
                </c:pt>
                <c:pt idx="1">
                  <c:v>Uomini</c:v>
                </c:pt>
                <c:pt idx="2">
                  <c:v>Totale</c:v>
                </c:pt>
                <c:pt idx="4">
                  <c:v>Donne</c:v>
                </c:pt>
                <c:pt idx="5">
                  <c:v>Uomini</c:v>
                </c:pt>
                <c:pt idx="6">
                  <c:v>Totale</c:v>
                </c:pt>
              </c:strCache>
            </c:strRef>
          </c:cat>
          <c:val>
            <c:numRef>
              <c:f>Foglio1!$B$2:$B$8</c:f>
              <c:numCache>
                <c:formatCode>General</c:formatCode>
                <c:ptCount val="7"/>
                <c:pt idx="0">
                  <c:v>6.9</c:v>
                </c:pt>
                <c:pt idx="1">
                  <c:v>8.8000000000000007</c:v>
                </c:pt>
                <c:pt idx="2">
                  <c:v>8.1999999999999993</c:v>
                </c:pt>
                <c:pt idx="4">
                  <c:v>7.7</c:v>
                </c:pt>
                <c:pt idx="5">
                  <c:v>8.9</c:v>
                </c:pt>
                <c:pt idx="6">
                  <c:v>8.5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Foglio1!$A$2:$A$8</c:f>
              <c:strCache>
                <c:ptCount val="7"/>
                <c:pt idx="0">
                  <c:v>Donne</c:v>
                </c:pt>
                <c:pt idx="1">
                  <c:v>Uomini</c:v>
                </c:pt>
                <c:pt idx="2">
                  <c:v>Totale</c:v>
                </c:pt>
                <c:pt idx="4">
                  <c:v>Donne</c:v>
                </c:pt>
                <c:pt idx="5">
                  <c:v>Uomini</c:v>
                </c:pt>
                <c:pt idx="6">
                  <c:v>Totale</c:v>
                </c:pt>
              </c:strCache>
            </c:strRef>
          </c:cat>
          <c:val>
            <c:numRef>
              <c:f>Foglio1!$C$2:$C$8</c:f>
              <c:numCache>
                <c:formatCode>General</c:formatCode>
                <c:ptCount val="7"/>
                <c:pt idx="0">
                  <c:v>8.6999999999999993</c:v>
                </c:pt>
                <c:pt idx="1">
                  <c:v>11</c:v>
                </c:pt>
                <c:pt idx="2">
                  <c:v>10.3</c:v>
                </c:pt>
                <c:pt idx="4">
                  <c:v>9.6</c:v>
                </c:pt>
                <c:pt idx="5">
                  <c:v>11.5</c:v>
                </c:pt>
                <c:pt idx="6">
                  <c:v>10.8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80092160"/>
        <c:axId val="80110336"/>
      </c:barChart>
      <c:catAx>
        <c:axId val="80092160"/>
        <c:scaling>
          <c:orientation val="minMax"/>
        </c:scaling>
        <c:delete val="0"/>
        <c:axPos val="b"/>
        <c:majorTickMark val="out"/>
        <c:minorTickMark val="none"/>
        <c:tickLblPos val="nextTo"/>
        <c:crossAx val="80110336"/>
        <c:crosses val="autoZero"/>
        <c:auto val="1"/>
        <c:lblAlgn val="ctr"/>
        <c:lblOffset val="100"/>
        <c:noMultiLvlLbl val="0"/>
      </c:catAx>
      <c:valAx>
        <c:axId val="8011033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800921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4797926505025197"/>
          <c:y val="0.83413903084842411"/>
          <c:w val="0.47030232939632544"/>
          <c:h val="0.1452844488188976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it-IT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i="1"/>
            </a:pPr>
            <a:r>
              <a:rPr lang="en-US" sz="1800" i="1" dirty="0" smtClean="0"/>
              <a:t>Prime </a:t>
            </a:r>
            <a:r>
              <a:rPr lang="en-US" sz="1800" i="1" dirty="0" err="1" smtClean="0"/>
              <a:t>cinque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nazionalità</a:t>
            </a:r>
            <a:r>
              <a:rPr lang="en-US" sz="1800" i="1" dirty="0" smtClean="0"/>
              <a:t> di </a:t>
            </a:r>
            <a:r>
              <a:rPr lang="en-US" sz="1800" i="1" dirty="0" err="1" smtClean="0"/>
              <a:t>origine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delle</a:t>
            </a:r>
            <a:r>
              <a:rPr lang="en-US" sz="1800" i="1" baseline="0" dirty="0" smtClean="0"/>
              <a:t> </a:t>
            </a:r>
            <a:r>
              <a:rPr lang="en-US" sz="1800" i="1" baseline="0" dirty="0" err="1" smtClean="0"/>
              <a:t>imprenditrici</a:t>
            </a:r>
            <a:r>
              <a:rPr lang="en-US" sz="1800" i="1" baseline="0" dirty="0" smtClean="0"/>
              <a:t> </a:t>
            </a:r>
            <a:r>
              <a:rPr lang="en-US" sz="1800" i="1" baseline="0" dirty="0" err="1" smtClean="0"/>
              <a:t>straniere</a:t>
            </a:r>
            <a:r>
              <a:rPr lang="en-US" sz="1800" i="1" baseline="0" dirty="0" smtClean="0"/>
              <a:t> (val.% </a:t>
            </a:r>
            <a:r>
              <a:rPr lang="en-US" sz="1800" i="1" baseline="0" dirty="0" err="1" smtClean="0"/>
              <a:t>su</a:t>
            </a:r>
            <a:r>
              <a:rPr lang="en-US" sz="1800" i="1" baseline="0" dirty="0" smtClean="0"/>
              <a:t> </a:t>
            </a:r>
            <a:r>
              <a:rPr lang="en-US" sz="1800" i="1" baseline="0" dirty="0" err="1" smtClean="0"/>
              <a:t>totale</a:t>
            </a:r>
            <a:r>
              <a:rPr lang="en-US" sz="1800" i="1" baseline="0" dirty="0" smtClean="0"/>
              <a:t>) </a:t>
            </a:r>
            <a:endParaRPr lang="en-US" sz="1800" i="1" dirty="0"/>
          </a:p>
        </c:rich>
      </c:tx>
      <c:layout>
        <c:manualLayout>
          <c:xMode val="edge"/>
          <c:yMode val="edge"/>
          <c:x val="0.12411084662016607"/>
          <c:y val="4.283254241592204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3770861194974094"/>
          <c:y val="0.29907192851587916"/>
          <c:w val="0.60968368862764566"/>
          <c:h val="0.6053021886457060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Foglio1!$A$2:$A$6</c:f>
              <c:strCache>
                <c:ptCount val="5"/>
                <c:pt idx="0">
                  <c:v>Germania</c:v>
                </c:pt>
                <c:pt idx="1">
                  <c:v>Svizzera</c:v>
                </c:pt>
                <c:pt idx="2">
                  <c:v>Marocco</c:v>
                </c:pt>
                <c:pt idx="3">
                  <c:v>Romania</c:v>
                </c:pt>
                <c:pt idx="4">
                  <c:v>Cina</c:v>
                </c:pt>
              </c:strCache>
            </c:strRef>
          </c:cat>
          <c:val>
            <c:numRef>
              <c:f>Foglio1!$B$2:$B$6</c:f>
              <c:numCache>
                <c:formatCode>General</c:formatCode>
                <c:ptCount val="5"/>
                <c:pt idx="0">
                  <c:v>5.4</c:v>
                </c:pt>
                <c:pt idx="1">
                  <c:v>6.1</c:v>
                </c:pt>
                <c:pt idx="2">
                  <c:v>7.6</c:v>
                </c:pt>
                <c:pt idx="3">
                  <c:v>8.9</c:v>
                </c:pt>
                <c:pt idx="4">
                  <c:v>17.399999999999999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2"/>
        <c:axId val="80127872"/>
        <c:axId val="80129408"/>
      </c:barChart>
      <c:catAx>
        <c:axId val="80127872"/>
        <c:scaling>
          <c:orientation val="minMax"/>
        </c:scaling>
        <c:delete val="0"/>
        <c:axPos val="l"/>
        <c:majorTickMark val="out"/>
        <c:minorTickMark val="none"/>
        <c:tickLblPos val="nextTo"/>
        <c:crossAx val="80129408"/>
        <c:crosses val="autoZero"/>
        <c:auto val="1"/>
        <c:lblAlgn val="ctr"/>
        <c:lblOffset val="100"/>
        <c:noMultiLvlLbl val="0"/>
      </c:catAx>
      <c:valAx>
        <c:axId val="80129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01278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0.78749</cdr:x>
      <cdr:y>0.68855</cdr:y>
    </cdr:from>
    <cdr:to>
      <cdr:x>0.9599</cdr:x>
      <cdr:y>0.88634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6577844" y="3760192"/>
          <a:ext cx="1440160" cy="10801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it-IT" sz="1100" dirty="0"/>
        </a:p>
      </cdr:txBody>
    </cdr:sp>
  </cdr:relSizeAnchor>
  <cdr:relSizeAnchor xmlns:cdr="http://schemas.openxmlformats.org/drawingml/2006/chartDrawing">
    <cdr:from>
      <cdr:x>0.70763</cdr:x>
      <cdr:y>0.50395</cdr:y>
    </cdr:from>
    <cdr:to>
      <cdr:x>1</cdr:x>
      <cdr:y>1</cdr:y>
    </cdr:to>
    <cdr:sp macro="" textlink="">
      <cdr:nvSpPr>
        <cdr:cNvPr id="3" name="CasellaDiTesto 2"/>
        <cdr:cNvSpPr txBox="1"/>
      </cdr:nvSpPr>
      <cdr:spPr>
        <a:xfrm xmlns:a="http://schemas.openxmlformats.org/drawingml/2006/main">
          <a:off x="6470558" y="2752080"/>
          <a:ext cx="2673442" cy="27089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it-IT" sz="1600" b="1" dirty="0" smtClean="0"/>
            <a:t>Settori più in crescita (2009-2013)</a:t>
          </a:r>
        </a:p>
        <a:p xmlns:a="http://schemas.openxmlformats.org/drawingml/2006/main">
          <a:pPr marL="285750" indent="-285750">
            <a:buFontTx/>
            <a:buChar char="-"/>
          </a:pPr>
          <a:r>
            <a:rPr lang="it-IT" sz="1600" dirty="0" smtClean="0"/>
            <a:t>Attività immobiliari (+7,2%)</a:t>
          </a:r>
        </a:p>
        <a:p xmlns:a="http://schemas.openxmlformats.org/drawingml/2006/main">
          <a:pPr marL="285750" indent="-285750">
            <a:buFontTx/>
            <a:buChar char="-"/>
          </a:pPr>
          <a:r>
            <a:rPr lang="it-IT" sz="1600" dirty="0" smtClean="0"/>
            <a:t>Sanità e assistenza (5,1%)</a:t>
          </a:r>
        </a:p>
        <a:p xmlns:a="http://schemas.openxmlformats.org/drawingml/2006/main">
          <a:pPr marL="285750" indent="-285750">
            <a:buFontTx/>
            <a:buChar char="-"/>
          </a:pPr>
          <a:r>
            <a:rPr lang="it-IT" sz="1600" dirty="0" smtClean="0"/>
            <a:t>Finanza e assicurazioni (+4,3%)</a:t>
          </a:r>
        </a:p>
        <a:p xmlns:a="http://schemas.openxmlformats.org/drawingml/2006/main">
          <a:pPr marL="285750" indent="-285750">
            <a:buFontTx/>
            <a:buChar char="-"/>
          </a:pPr>
          <a:r>
            <a:rPr lang="it-IT" sz="1600" dirty="0" smtClean="0"/>
            <a:t>Servizi alla persona  (+4,2%)</a:t>
          </a:r>
          <a:endParaRPr lang="it-IT" sz="16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0.16952</cdr:x>
      <cdr:y>0.78333</cdr:y>
    </cdr:from>
    <cdr:to>
      <cdr:x>0.32158</cdr:x>
      <cdr:y>0.85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1043608" y="3384376"/>
          <a:ext cx="93610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it-IT" sz="1100" b="1" dirty="0" smtClean="0"/>
            <a:t>TOTALE</a:t>
          </a:r>
          <a:endParaRPr lang="it-IT" sz="1100" b="1" dirty="0"/>
        </a:p>
      </cdr:txBody>
    </cdr:sp>
  </cdr:relSizeAnchor>
  <cdr:relSizeAnchor xmlns:cdr="http://schemas.openxmlformats.org/drawingml/2006/chartDrawing">
    <cdr:from>
      <cdr:x>0.57891</cdr:x>
      <cdr:y>0.78333</cdr:y>
    </cdr:from>
    <cdr:to>
      <cdr:x>0.73097</cdr:x>
      <cdr:y>0.85</cdr:y>
    </cdr:to>
    <cdr:sp macro="" textlink="">
      <cdr:nvSpPr>
        <cdr:cNvPr id="3" name="CasellaDiTesto 1"/>
        <cdr:cNvSpPr txBox="1"/>
      </cdr:nvSpPr>
      <cdr:spPr>
        <a:xfrm xmlns:a="http://schemas.openxmlformats.org/drawingml/2006/main">
          <a:off x="3563888" y="3384376"/>
          <a:ext cx="93610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it-IT" b="1" dirty="0" smtClean="0"/>
            <a:t>SERVIZI</a:t>
          </a:r>
          <a:endParaRPr lang="it-IT" sz="110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0.78749</cdr:x>
      <cdr:y>0.68855</cdr:y>
    </cdr:from>
    <cdr:to>
      <cdr:x>0.9599</cdr:x>
      <cdr:y>0.88634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6577844" y="3760192"/>
          <a:ext cx="1440160" cy="10801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it-IT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0.78749</cdr:x>
      <cdr:y>0.68855</cdr:y>
    </cdr:from>
    <cdr:to>
      <cdr:x>0.9599</cdr:x>
      <cdr:y>0.88634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6577844" y="3760192"/>
          <a:ext cx="1440160" cy="10801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it-IT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ttangolo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ttangolo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ttangolo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ttangolo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ttangolo arrotondato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ttangolo arrotondato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ttangolo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A598155-32AF-4532-B711-709F4B980344}" type="datetimeFigureOut">
              <a:rPr lang="it-IT" smtClean="0"/>
              <a:t>07/05/2014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DB36FB3-B809-4A16-86FD-6817D5FE88D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98155-32AF-4532-B711-709F4B980344}" type="datetimeFigureOut">
              <a:rPr lang="it-IT" smtClean="0"/>
              <a:t>07/05/2014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36FB3-B809-4A16-86FD-6817D5FE88D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98155-32AF-4532-B711-709F4B980344}" type="datetimeFigureOut">
              <a:rPr lang="it-IT" smtClean="0"/>
              <a:t>07/05/2014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36FB3-B809-4A16-86FD-6817D5FE88D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98155-32AF-4532-B711-709F4B980344}" type="datetimeFigureOut">
              <a:rPr lang="it-IT" smtClean="0"/>
              <a:t>07/05/2014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36FB3-B809-4A16-86FD-6817D5FE88D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98155-32AF-4532-B711-709F4B980344}" type="datetimeFigureOut">
              <a:rPr lang="it-IT" smtClean="0"/>
              <a:t>07/05/2014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36FB3-B809-4A16-86FD-6817D5FE88D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98155-32AF-4532-B711-709F4B980344}" type="datetimeFigureOut">
              <a:rPr lang="it-IT" smtClean="0"/>
              <a:t>07/05/2014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36FB3-B809-4A16-86FD-6817D5FE88D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6" name="Segnaposto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598155-32AF-4532-B711-709F4B980344}" type="datetimeFigureOut">
              <a:rPr lang="it-IT" smtClean="0"/>
              <a:t>07/05/2014</a:t>
            </a:fld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B36FB3-B809-4A16-86FD-6817D5FE88DA}" type="slidenum">
              <a:rPr lang="it-IT" smtClean="0"/>
              <a:t>‹N›</a:t>
            </a:fld>
            <a:endParaRPr lang="it-IT"/>
          </a:p>
        </p:txBody>
      </p:sp>
      <p:sp>
        <p:nvSpPr>
          <p:cNvPr id="28" name="Segnaposto piè di pagina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A598155-32AF-4532-B711-709F4B980344}" type="datetimeFigureOut">
              <a:rPr lang="it-IT" smtClean="0"/>
              <a:t>07/05/2014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DB36FB3-B809-4A16-86FD-6817D5FE88D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98155-32AF-4532-B711-709F4B980344}" type="datetimeFigureOut">
              <a:rPr lang="it-IT" smtClean="0"/>
              <a:t>07/05/2014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36FB3-B809-4A16-86FD-6817D5FE88D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98155-32AF-4532-B711-709F4B980344}" type="datetimeFigureOut">
              <a:rPr lang="it-IT" smtClean="0"/>
              <a:t>07/05/2014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36FB3-B809-4A16-86FD-6817D5FE88D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98155-32AF-4532-B711-709F4B980344}" type="datetimeFigureOut">
              <a:rPr lang="it-IT" smtClean="0"/>
              <a:t>07/05/2014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36FB3-B809-4A16-86FD-6817D5FE88D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tangolo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ttangolo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ttangolo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ttangolo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tangolo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ttangolo arrotondato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ttangolo arrotondato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ttangolo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ttangolo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ttangolo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ttangolo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ttangolo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ttangolo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A598155-32AF-4532-B711-709F4B980344}" type="datetimeFigureOut">
              <a:rPr lang="it-IT" smtClean="0"/>
              <a:t>07/05/2014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DB36FB3-B809-4A16-86FD-6817D5FE88DA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Donne motore della ripresa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6995120" cy="1752600"/>
          </a:xfrm>
        </p:spPr>
        <p:txBody>
          <a:bodyPr>
            <a:noAutofit/>
          </a:bodyPr>
          <a:lstStyle/>
          <a:p>
            <a:r>
              <a:rPr lang="it-IT" b="1" dirty="0" smtClean="0"/>
              <a:t>Giuseppe Roma</a:t>
            </a:r>
          </a:p>
          <a:p>
            <a:r>
              <a:rPr lang="it-IT" b="1" dirty="0" smtClean="0"/>
              <a:t>Direttore Generale Fondazione </a:t>
            </a:r>
            <a:r>
              <a:rPr lang="it-IT" b="1" dirty="0" err="1" smtClean="0"/>
              <a:t>Censis</a:t>
            </a:r>
            <a:endParaRPr lang="it-IT" b="1" dirty="0" smtClean="0"/>
          </a:p>
          <a:p>
            <a:endParaRPr lang="it-IT" b="1" dirty="0"/>
          </a:p>
          <a:p>
            <a:r>
              <a:rPr lang="it-IT" b="1" dirty="0" smtClean="0"/>
              <a:t>Palermo, 9 maggio 2014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39201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La capacità di innovare delle donne</a:t>
            </a:r>
            <a:endParaRPr lang="it-IT" dirty="0"/>
          </a:p>
        </p:txBody>
      </p:sp>
      <p:graphicFrame>
        <p:nvGraphicFramePr>
          <p:cNvPr id="4" name="Grafico 3"/>
          <p:cNvGraphicFramePr/>
          <p:nvPr>
            <p:extLst>
              <p:ext uri="{D42A27DB-BD31-4B8C-83A1-F6EECF244321}">
                <p14:modId xmlns:p14="http://schemas.microsoft.com/office/powerpoint/2010/main" val="4083839529"/>
              </p:ext>
            </p:extLst>
          </p:nvPr>
        </p:nvGraphicFramePr>
        <p:xfrm>
          <a:off x="467544" y="2043953"/>
          <a:ext cx="8208912" cy="48140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sellaDiTesto 1"/>
          <p:cNvSpPr txBox="1"/>
          <p:nvPr/>
        </p:nvSpPr>
        <p:spPr>
          <a:xfrm>
            <a:off x="467544" y="1412776"/>
            <a:ext cx="8208912" cy="72008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it-IT" sz="1800" b="1" dirty="0" smtClean="0"/>
              <a:t>Il 44% delle donne ha attuato una riorganizzazione rispetto al 42% di quelle guidate dagli uomini</a:t>
            </a:r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155534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66800"/>
          </a:xfrm>
        </p:spPr>
        <p:txBody>
          <a:bodyPr>
            <a:normAutofit/>
          </a:bodyPr>
          <a:lstStyle/>
          <a:p>
            <a:r>
              <a:rPr lang="it-IT" dirty="0" smtClean="0"/>
              <a:t>Le punte di innovazione</a:t>
            </a:r>
            <a:endParaRPr lang="it-IT" dirty="0"/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val="594472866"/>
              </p:ext>
            </p:extLst>
          </p:nvPr>
        </p:nvGraphicFramePr>
        <p:xfrm>
          <a:off x="539552" y="1556792"/>
          <a:ext cx="835292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2773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Le imprese femminili resistono meglio alla crisi</a:t>
            </a:r>
            <a:endParaRPr lang="it-IT" dirty="0"/>
          </a:p>
        </p:txBody>
      </p:sp>
      <p:graphicFrame>
        <p:nvGraphicFramePr>
          <p:cNvPr id="4" name="Grafico 3"/>
          <p:cNvGraphicFramePr/>
          <p:nvPr>
            <p:extLst>
              <p:ext uri="{D42A27DB-BD31-4B8C-83A1-F6EECF244321}">
                <p14:modId xmlns:p14="http://schemas.microsoft.com/office/powerpoint/2010/main" val="413842717"/>
              </p:ext>
            </p:extLst>
          </p:nvPr>
        </p:nvGraphicFramePr>
        <p:xfrm>
          <a:off x="467544" y="1410992"/>
          <a:ext cx="8352928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co 4"/>
          <p:cNvGraphicFramePr/>
          <p:nvPr>
            <p:extLst>
              <p:ext uri="{D42A27DB-BD31-4B8C-83A1-F6EECF244321}">
                <p14:modId xmlns:p14="http://schemas.microsoft.com/office/powerpoint/2010/main" val="413842717"/>
              </p:ext>
            </p:extLst>
          </p:nvPr>
        </p:nvGraphicFramePr>
        <p:xfrm>
          <a:off x="467544" y="1411282"/>
          <a:ext cx="8352928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5240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Province con imprese femminili in espansione</a:t>
            </a:r>
            <a:endParaRPr lang="it-IT" dirty="0"/>
          </a:p>
        </p:txBody>
      </p:sp>
      <p:graphicFrame>
        <p:nvGraphicFramePr>
          <p:cNvPr id="4" name="Grafico 3"/>
          <p:cNvGraphicFramePr/>
          <p:nvPr>
            <p:extLst>
              <p:ext uri="{D42A27DB-BD31-4B8C-83A1-F6EECF244321}">
                <p14:modId xmlns:p14="http://schemas.microsoft.com/office/powerpoint/2010/main" val="2691745674"/>
              </p:ext>
            </p:extLst>
          </p:nvPr>
        </p:nvGraphicFramePr>
        <p:xfrm>
          <a:off x="467544" y="1410992"/>
          <a:ext cx="8352928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7714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066800"/>
          </a:xfrm>
        </p:spPr>
        <p:txBody>
          <a:bodyPr>
            <a:normAutofit/>
          </a:bodyPr>
          <a:lstStyle/>
          <a:p>
            <a:r>
              <a:rPr lang="it-IT" dirty="0" smtClean="0"/>
              <a:t>Il terziario è donna</a:t>
            </a:r>
            <a:endParaRPr lang="it-IT" dirty="0"/>
          </a:p>
        </p:txBody>
      </p:sp>
      <p:graphicFrame>
        <p:nvGraphicFramePr>
          <p:cNvPr id="4" name="Grafico 3"/>
          <p:cNvGraphicFramePr/>
          <p:nvPr>
            <p:extLst>
              <p:ext uri="{D42A27DB-BD31-4B8C-83A1-F6EECF244321}">
                <p14:modId xmlns:p14="http://schemas.microsoft.com/office/powerpoint/2010/main" val="3542402904"/>
              </p:ext>
            </p:extLst>
          </p:nvPr>
        </p:nvGraphicFramePr>
        <p:xfrm>
          <a:off x="0" y="908720"/>
          <a:ext cx="702027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co 4"/>
          <p:cNvGraphicFramePr/>
          <p:nvPr>
            <p:extLst>
              <p:ext uri="{D42A27DB-BD31-4B8C-83A1-F6EECF244321}">
                <p14:modId xmlns:p14="http://schemas.microsoft.com/office/powerpoint/2010/main" val="1405578950"/>
              </p:ext>
            </p:extLst>
          </p:nvPr>
        </p:nvGraphicFramePr>
        <p:xfrm>
          <a:off x="2771800" y="2564904"/>
          <a:ext cx="6552728" cy="4509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8871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712968" cy="10668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Nel terziario il valore della competenza al femminile</a:t>
            </a:r>
            <a:endParaRPr lang="it-IT" dirty="0"/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val="2851688441"/>
              </p:ext>
            </p:extLst>
          </p:nvPr>
        </p:nvGraphicFramePr>
        <p:xfrm>
          <a:off x="755576" y="1700808"/>
          <a:ext cx="7848872" cy="4912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6929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Comparti del terziario a maggiore incidenza di imprese femminili</a:t>
            </a:r>
            <a:endParaRPr lang="it-IT" dirty="0"/>
          </a:p>
        </p:txBody>
      </p:sp>
      <p:graphicFrame>
        <p:nvGraphicFramePr>
          <p:cNvPr id="4" name="Grafico 3"/>
          <p:cNvGraphicFramePr/>
          <p:nvPr>
            <p:extLst>
              <p:ext uri="{D42A27DB-BD31-4B8C-83A1-F6EECF244321}">
                <p14:modId xmlns:p14="http://schemas.microsoft.com/office/powerpoint/2010/main" val="4220356280"/>
              </p:ext>
            </p:extLst>
          </p:nvPr>
        </p:nvGraphicFramePr>
        <p:xfrm>
          <a:off x="-26350" y="1393062"/>
          <a:ext cx="91440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8305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L’apporto dell’imprenditoria straniera</a:t>
            </a:r>
            <a:endParaRPr lang="it-IT" dirty="0"/>
          </a:p>
        </p:txBody>
      </p:sp>
      <p:graphicFrame>
        <p:nvGraphicFramePr>
          <p:cNvPr id="4" name="Grafico 3"/>
          <p:cNvGraphicFramePr/>
          <p:nvPr>
            <p:extLst>
              <p:ext uri="{D42A27DB-BD31-4B8C-83A1-F6EECF244321}">
                <p14:modId xmlns:p14="http://schemas.microsoft.com/office/powerpoint/2010/main" val="2294328157"/>
              </p:ext>
            </p:extLst>
          </p:nvPr>
        </p:nvGraphicFramePr>
        <p:xfrm>
          <a:off x="0" y="2348880"/>
          <a:ext cx="6156176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co 4"/>
          <p:cNvGraphicFramePr/>
          <p:nvPr>
            <p:extLst>
              <p:ext uri="{D42A27DB-BD31-4B8C-83A1-F6EECF244321}">
                <p14:modId xmlns:p14="http://schemas.microsoft.com/office/powerpoint/2010/main" val="64409912"/>
              </p:ext>
            </p:extLst>
          </p:nvPr>
        </p:nvGraphicFramePr>
        <p:xfrm>
          <a:off x="5148064" y="1628800"/>
          <a:ext cx="3995936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3128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692696"/>
            <a:ext cx="8625136" cy="10668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Diffusione e dinamica dell’imprenditoria femminile di origine straniera</a:t>
            </a:r>
            <a:endParaRPr lang="it-IT" dirty="0"/>
          </a:p>
        </p:txBody>
      </p:sp>
      <p:graphicFrame>
        <p:nvGraphicFramePr>
          <p:cNvPr id="4" name="Grafico 3"/>
          <p:cNvGraphicFramePr/>
          <p:nvPr>
            <p:extLst>
              <p:ext uri="{D42A27DB-BD31-4B8C-83A1-F6EECF244321}">
                <p14:modId xmlns:p14="http://schemas.microsoft.com/office/powerpoint/2010/main" val="3995754228"/>
              </p:ext>
            </p:extLst>
          </p:nvPr>
        </p:nvGraphicFramePr>
        <p:xfrm>
          <a:off x="251520" y="1916832"/>
          <a:ext cx="4896544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co 4"/>
          <p:cNvGraphicFramePr/>
          <p:nvPr>
            <p:extLst>
              <p:ext uri="{D42A27DB-BD31-4B8C-83A1-F6EECF244321}">
                <p14:modId xmlns:p14="http://schemas.microsoft.com/office/powerpoint/2010/main" val="3965644661"/>
              </p:ext>
            </p:extLst>
          </p:nvPr>
        </p:nvGraphicFramePr>
        <p:xfrm>
          <a:off x="4247456" y="1988840"/>
          <a:ext cx="4896544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4609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692696"/>
            <a:ext cx="8625136" cy="10668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Precedente condizione delle nuove  imprenditrici al 2013 </a:t>
            </a:r>
            <a:endParaRPr lang="it-IT" dirty="0"/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val="11200092"/>
              </p:ext>
            </p:extLst>
          </p:nvPr>
        </p:nvGraphicFramePr>
        <p:xfrm>
          <a:off x="-1260648" y="1772816"/>
          <a:ext cx="9145016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fico 5"/>
          <p:cNvGraphicFramePr/>
          <p:nvPr>
            <p:extLst>
              <p:ext uri="{D42A27DB-BD31-4B8C-83A1-F6EECF244321}">
                <p14:modId xmlns:p14="http://schemas.microsoft.com/office/powerpoint/2010/main" val="2062888601"/>
              </p:ext>
            </p:extLst>
          </p:nvPr>
        </p:nvGraphicFramePr>
        <p:xfrm>
          <a:off x="2123728" y="2564904"/>
          <a:ext cx="4968552" cy="37759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afico 6"/>
          <p:cNvGraphicFramePr/>
          <p:nvPr>
            <p:extLst>
              <p:ext uri="{D42A27DB-BD31-4B8C-83A1-F6EECF244321}">
                <p14:modId xmlns:p14="http://schemas.microsoft.com/office/powerpoint/2010/main" val="495582953"/>
              </p:ext>
            </p:extLst>
          </p:nvPr>
        </p:nvGraphicFramePr>
        <p:xfrm>
          <a:off x="5148064" y="3501008"/>
          <a:ext cx="4968552" cy="37759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69944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monto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Tramont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ramont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107</TotalTime>
  <Words>254</Words>
  <Application>Microsoft Office PowerPoint</Application>
  <PresentationFormat>Presentazione su schermo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Tramonto</vt:lpstr>
      <vt:lpstr>Donne motore della ripresa</vt:lpstr>
      <vt:lpstr>Le imprese femminili resistono meglio alla crisi</vt:lpstr>
      <vt:lpstr>Province con imprese femminili in espansione</vt:lpstr>
      <vt:lpstr>Il terziario è donna</vt:lpstr>
      <vt:lpstr>Nel terziario il valore della competenza al femminile</vt:lpstr>
      <vt:lpstr>Comparti del terziario a maggiore incidenza di imprese femminili</vt:lpstr>
      <vt:lpstr>L’apporto dell’imprenditoria straniera</vt:lpstr>
      <vt:lpstr>Diffusione e dinamica dell’imprenditoria femminile di origine straniera</vt:lpstr>
      <vt:lpstr>Precedente condizione delle nuove  imprenditrici al 2013 </vt:lpstr>
      <vt:lpstr>La capacità di innovare delle donne</vt:lpstr>
      <vt:lpstr>Le punte di innovazione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ester</dc:creator>
  <cp:lastModifiedBy>Ragaini</cp:lastModifiedBy>
  <cp:revision>16</cp:revision>
  <dcterms:created xsi:type="dcterms:W3CDTF">2014-05-06T18:14:57Z</dcterms:created>
  <dcterms:modified xsi:type="dcterms:W3CDTF">2014-05-07T11:16:51Z</dcterms:modified>
</cp:coreProperties>
</file>