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311" r:id="rId3"/>
    <p:sldId id="323" r:id="rId4"/>
    <p:sldId id="327" r:id="rId5"/>
    <p:sldId id="330" r:id="rId6"/>
    <p:sldId id="294" r:id="rId7"/>
    <p:sldId id="328" r:id="rId8"/>
    <p:sldId id="331" r:id="rId9"/>
    <p:sldId id="326" r:id="rId10"/>
    <p:sldId id="303" r:id="rId11"/>
    <p:sldId id="315" r:id="rId12"/>
    <p:sldId id="313" r:id="rId13"/>
    <p:sldId id="321" r:id="rId14"/>
  </p:sldIdLst>
  <p:sldSz cx="9144000" cy="6858000" type="screen4x3"/>
  <p:notesSz cx="6708775" cy="98409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209"/>
    <a:srgbClr val="FFFFFF"/>
    <a:srgbClr val="99FF33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127" autoAdjust="0"/>
  </p:normalViewPr>
  <p:slideViewPr>
    <p:cSldViewPr>
      <p:cViewPr>
        <p:scale>
          <a:sx n="120" d="100"/>
          <a:sy n="120" d="100"/>
        </p:scale>
        <p:origin x="-7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56216108263121"/>
          <c:y val="0.1961987285965516"/>
          <c:w val="0.64399359065924"/>
          <c:h val="0.61421833888375543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explosion val="14"/>
            <c:spPr>
              <a:solidFill>
                <a:srgbClr val="F7A209"/>
              </a:solidFill>
            </c:spPr>
          </c:dPt>
          <c:dLbls>
            <c:dLbl>
              <c:idx val="0"/>
              <c:layout>
                <c:manualLayout>
                  <c:x val="3.9401210712037289E-2"/>
                  <c:y val="-0.1117738272983218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371801281339112E-2"/>
                  <c:y val="2.40877707355009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3568730458520531E-2"/>
                  <c:y val="-0.1751735682852560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2907015787928325"/>
                  <c:y val="-9.357440924072434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Sì</c:v>
                </c:pt>
                <c:pt idx="1">
                  <c:v>No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585843223168519E-2"/>
          <c:y val="9.6718644164985254E-2"/>
          <c:w val="0.95268140938269763"/>
          <c:h val="0.62929253380448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XXX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Foglio1!$A$2:$A$17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 o +</c:v>
                </c:pt>
              </c:strCache>
            </c:strRef>
          </c:cat>
          <c:val>
            <c:numRef>
              <c:f>Foglio1!$B$2:$B$17</c:f>
              <c:numCache>
                <c:formatCode>0%</c:formatCode>
                <c:ptCount val="16"/>
                <c:pt idx="0">
                  <c:v>7.0000000000000021E-2</c:v>
                </c:pt>
                <c:pt idx="1">
                  <c:v>0.2</c:v>
                </c:pt>
                <c:pt idx="2">
                  <c:v>0.14000000000000001</c:v>
                </c:pt>
                <c:pt idx="3">
                  <c:v>7.0000000000000021E-2</c:v>
                </c:pt>
                <c:pt idx="4">
                  <c:v>7.0000000000000021E-2</c:v>
                </c:pt>
                <c:pt idx="5">
                  <c:v>7.0000000000000021E-2</c:v>
                </c:pt>
                <c:pt idx="6">
                  <c:v>0.14000000000000001</c:v>
                </c:pt>
                <c:pt idx="7">
                  <c:v>1.0000000000000002E-2</c:v>
                </c:pt>
                <c:pt idx="8">
                  <c:v>2.0000000000000004E-2</c:v>
                </c:pt>
                <c:pt idx="9">
                  <c:v>0.05</c:v>
                </c:pt>
                <c:pt idx="10">
                  <c:v>1.0000000000000002E-2</c:v>
                </c:pt>
                <c:pt idx="11">
                  <c:v>1.0000000000000002E-2</c:v>
                </c:pt>
                <c:pt idx="12">
                  <c:v>1.0000000000000002E-2</c:v>
                </c:pt>
                <c:pt idx="13">
                  <c:v>4.0000000000000008E-2</c:v>
                </c:pt>
                <c:pt idx="14">
                  <c:v>4.0000000000000008E-2</c:v>
                </c:pt>
                <c:pt idx="15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68960"/>
        <c:axId val="22571264"/>
      </c:barChart>
      <c:lineChart>
        <c:grouping val="standard"/>
        <c:varyColors val="0"/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spPr>
            <a:ln w="41275">
              <a:solidFill>
                <a:srgbClr val="1F497D"/>
              </a:solidFill>
            </a:ln>
          </c:spPr>
          <c:marker>
            <c:symbol val="none"/>
          </c:marker>
          <c:cat>
            <c:strRef>
              <c:f>Foglio1!$A$2:$A$17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 o +</c:v>
                </c:pt>
              </c:strCache>
            </c:strRef>
          </c:cat>
          <c:val>
            <c:numRef>
              <c:f>Foglio1!$C$2:$C$17</c:f>
              <c:numCache>
                <c:formatCode>0%</c:formatCode>
                <c:ptCount val="16"/>
                <c:pt idx="0">
                  <c:v>7.0000000000000021E-2</c:v>
                </c:pt>
                <c:pt idx="1">
                  <c:v>0.2</c:v>
                </c:pt>
                <c:pt idx="2">
                  <c:v>0.14000000000000001</c:v>
                </c:pt>
                <c:pt idx="3">
                  <c:v>7.0000000000000021E-2</c:v>
                </c:pt>
                <c:pt idx="4">
                  <c:v>7.0000000000000021E-2</c:v>
                </c:pt>
                <c:pt idx="5">
                  <c:v>7.0000000000000021E-2</c:v>
                </c:pt>
                <c:pt idx="6">
                  <c:v>0.14000000000000001</c:v>
                </c:pt>
                <c:pt idx="7">
                  <c:v>1.0000000000000002E-2</c:v>
                </c:pt>
                <c:pt idx="8">
                  <c:v>2.0000000000000004E-2</c:v>
                </c:pt>
                <c:pt idx="9">
                  <c:v>0.05</c:v>
                </c:pt>
                <c:pt idx="10">
                  <c:v>1.0000000000000002E-2</c:v>
                </c:pt>
                <c:pt idx="11">
                  <c:v>1.0000000000000002E-2</c:v>
                </c:pt>
                <c:pt idx="12">
                  <c:v>1.0000000000000002E-2</c:v>
                </c:pt>
                <c:pt idx="13">
                  <c:v>4.0000000000000008E-2</c:v>
                </c:pt>
                <c:pt idx="14">
                  <c:v>4.0000000000000008E-2</c:v>
                </c:pt>
                <c:pt idx="15">
                  <c:v>0.05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568960"/>
        <c:axId val="22571264"/>
      </c:lineChart>
      <c:catAx>
        <c:axId val="22568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22571264"/>
        <c:crosses val="autoZero"/>
        <c:auto val="1"/>
        <c:lblAlgn val="ctr"/>
        <c:lblOffset val="100"/>
        <c:noMultiLvlLbl val="0"/>
      </c:catAx>
      <c:valAx>
        <c:axId val="2257126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2568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020217797151087E-2"/>
          <c:y val="6.2582652106755163E-2"/>
          <c:w val="0.77521560785185084"/>
          <c:h val="0.78068565858273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MAGGIO-GIUGNO</c:v>
                </c:pt>
                <c:pt idx="1">
                  <c:v>LUGLIO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0.36000000000000015</c:v>
                </c:pt>
                <c:pt idx="1">
                  <c:v>0.64000000000000035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842048"/>
        <c:axId val="131843584"/>
      </c:barChart>
      <c:catAx>
        <c:axId val="131842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31843584"/>
        <c:crosses val="autoZero"/>
        <c:auto val="1"/>
        <c:lblAlgn val="ctr"/>
        <c:lblOffset val="100"/>
        <c:noMultiLvlLbl val="0"/>
      </c:catAx>
      <c:valAx>
        <c:axId val="1318435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31842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012666704352266"/>
          <c:y val="9.3217712651810627E-2"/>
          <c:w val="0.5598733329564779"/>
          <c:h val="0.8592314669715064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Lbls>
            <c:dLbl>
              <c:idx val="1"/>
              <c:layout>
                <c:manualLayout>
                  <c:x val="0.17552163414305966"/>
                  <c:y val="3.6545646974897564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201835532132223"/>
                  <c:y val="2.3206485829059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1201835532132223"/>
                  <c:y val="6.96194574871798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Tramite internet</c:v>
                </c:pt>
                <c:pt idx="1">
                  <c:v>Contattando direttamente la struttura ricettiva per telefono o e-mail (hotel, campeggio, ostello)</c:v>
                </c:pt>
                <c:pt idx="2">
                  <c:v>Attraverso l'agenzia di viaggi / tour operator</c:v>
                </c:pt>
                <c:pt idx="3">
                  <c:v>Direttamente sul posto/di persona / non prenoto in anticipo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0.39000000000000012</c:v>
                </c:pt>
                <c:pt idx="1">
                  <c:v>0.27408637873754177</c:v>
                </c:pt>
                <c:pt idx="2">
                  <c:v>0.11960132890365453</c:v>
                </c:pt>
                <c:pt idx="3">
                  <c:v>0.11960132890365453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accent1"/>
                </a:solidFill>
              </a:ln>
            </c:spPr>
          </c:dPt>
          <c:cat>
            <c:strRef>
              <c:f>Foglio1!$A$2:$A$5</c:f>
              <c:strCache>
                <c:ptCount val="4"/>
                <c:pt idx="0">
                  <c:v>Tramite internet</c:v>
                </c:pt>
                <c:pt idx="1">
                  <c:v>Contattando direttamente la struttura ricettiva per telefono o e-mail (hotel, campeggio, ostello)</c:v>
                </c:pt>
                <c:pt idx="2">
                  <c:v>Attraverso l'agenzia di viaggi / tour operator</c:v>
                </c:pt>
                <c:pt idx="3">
                  <c:v>Direttamente sul posto/di persona / non prenoto in anticipo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 formatCode="0%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7"/>
        <c:overlap val="100"/>
        <c:axId val="134633728"/>
        <c:axId val="134647808"/>
      </c:barChart>
      <c:catAx>
        <c:axId val="1346337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34647808"/>
        <c:crosses val="autoZero"/>
        <c:auto val="1"/>
        <c:lblAlgn val="ctr"/>
        <c:lblOffset val="100"/>
        <c:noMultiLvlLbl val="0"/>
      </c:catAx>
      <c:valAx>
        <c:axId val="13464780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34633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145479867316335"/>
          <c:y val="9.7359683039912617E-2"/>
          <c:w val="0.30987446500653393"/>
          <c:h val="0.855089653575269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In coppia (con il partner)</c:v>
                </c:pt>
                <c:pt idx="1">
                  <c:v>Con la famiglia/ 
figli/ genitori/ parenti</c:v>
                </c:pt>
                <c:pt idx="2">
                  <c:v>Con gli amici</c:v>
                </c:pt>
                <c:pt idx="3">
                  <c:v>Da solo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0.44</c:v>
                </c:pt>
                <c:pt idx="1">
                  <c:v>0.37000000000000016</c:v>
                </c:pt>
                <c:pt idx="2">
                  <c:v>0.22</c:v>
                </c:pt>
                <c:pt idx="3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94784"/>
        <c:axId val="134696320"/>
      </c:barChart>
      <c:catAx>
        <c:axId val="1346947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34696320"/>
        <c:crosses val="autoZero"/>
        <c:auto val="1"/>
        <c:lblAlgn val="ctr"/>
        <c:lblOffset val="100"/>
        <c:noMultiLvlLbl val="0"/>
      </c:catAx>
      <c:valAx>
        <c:axId val="1346963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34694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89612265303854"/>
          <c:y val="2.5918885243411773E-2"/>
          <c:w val="0.55093896036867951"/>
          <c:h val="0.926530315197045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Mare</c:v>
                </c:pt>
                <c:pt idx="1">
                  <c:v>Città e località d'arte</c:v>
                </c:pt>
                <c:pt idx="2">
                  <c:v>Montagna</c:v>
                </c:pt>
                <c:pt idx="3">
                  <c:v>Campagna, collina</c:v>
                </c:pt>
                <c:pt idx="4">
                  <c:v>Lago</c:v>
                </c:pt>
                <c:pt idx="5">
                  <c:v>Crociera</c:v>
                </c:pt>
              </c:strCache>
            </c:strRef>
          </c:cat>
          <c:val>
            <c:numRef>
              <c:f>Foglio1!$B$2:$B$7</c:f>
              <c:numCache>
                <c:formatCode>###0%</c:formatCode>
                <c:ptCount val="6"/>
                <c:pt idx="0">
                  <c:v>0.59603658536585369</c:v>
                </c:pt>
                <c:pt idx="1">
                  <c:v>0.25304878048780488</c:v>
                </c:pt>
                <c:pt idx="2">
                  <c:v>0.13871951219512194</c:v>
                </c:pt>
                <c:pt idx="3">
                  <c:v>7.3170731707317083E-2</c:v>
                </c:pt>
                <c:pt idx="4">
                  <c:v>3.3536585365853661E-2</c:v>
                </c:pt>
                <c:pt idx="5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-14"/>
        <c:axId val="134602752"/>
        <c:axId val="134604288"/>
      </c:barChart>
      <c:catAx>
        <c:axId val="1346027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34604288"/>
        <c:crosses val="autoZero"/>
        <c:auto val="1"/>
        <c:lblAlgn val="ctr"/>
        <c:lblOffset val="100"/>
        <c:noMultiLvlLbl val="0"/>
      </c:catAx>
      <c:valAx>
        <c:axId val="134604288"/>
        <c:scaling>
          <c:orientation val="minMax"/>
        </c:scaling>
        <c:delete val="1"/>
        <c:axPos val="t"/>
        <c:numFmt formatCode="###0%" sourceLinked="1"/>
        <c:majorTickMark val="out"/>
        <c:minorTickMark val="none"/>
        <c:tickLblPos val="none"/>
        <c:crossAx val="13460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69472439570262E-2"/>
          <c:y val="0.1746902783159594"/>
          <c:w val="0.64399359065923945"/>
          <c:h val="0.61421833888375543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explosion val="14"/>
            <c:spPr>
              <a:solidFill>
                <a:srgbClr val="F7A209"/>
              </a:solidFill>
            </c:spPr>
          </c:dPt>
          <c:dLbls>
            <c:dLbl>
              <c:idx val="0"/>
              <c:layout>
                <c:manualLayout>
                  <c:x val="-1.7288918956094825E-2"/>
                  <c:y val="5.21905834752210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617231683252129E-2"/>
                  <c:y val="-7.91527906113413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3568730458520531E-2"/>
                  <c:y val="-0.1751735682852561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2907015787928325"/>
                  <c:y val="-9.35744092407242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Italia</c:v>
                </c:pt>
                <c:pt idx="1">
                  <c:v>Estero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0.77000000000000035</c:v>
                </c:pt>
                <c:pt idx="1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08300" cy="492125"/>
          </a:xfrm>
          <a:prstGeom prst="rect">
            <a:avLst/>
          </a:prstGeom>
        </p:spPr>
        <p:txBody>
          <a:bodyPr vert="horz" lIns="91119" tIns="45560" rIns="91119" bIns="4556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98888" y="1"/>
            <a:ext cx="2908300" cy="492125"/>
          </a:xfrm>
          <a:prstGeom prst="rect">
            <a:avLst/>
          </a:prstGeom>
        </p:spPr>
        <p:txBody>
          <a:bodyPr vert="horz" lIns="91119" tIns="45560" rIns="91119" bIns="4556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1E4CE4-3D21-4605-ABB7-ABA1F06AA0E6}" type="datetimeFigureOut">
              <a:rPr lang="it-IT"/>
              <a:pPr>
                <a:defRPr/>
              </a:pPr>
              <a:t>19/05/2014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8188"/>
            <a:ext cx="4921250" cy="3690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9" tIns="45560" rIns="91119" bIns="4556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1514" y="4675188"/>
            <a:ext cx="5365750" cy="4427537"/>
          </a:xfrm>
          <a:prstGeom prst="rect">
            <a:avLst/>
          </a:prstGeom>
        </p:spPr>
        <p:txBody>
          <a:bodyPr vert="horz" lIns="91119" tIns="45560" rIns="91119" bIns="4556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47201"/>
            <a:ext cx="2908300" cy="492125"/>
          </a:xfrm>
          <a:prstGeom prst="rect">
            <a:avLst/>
          </a:prstGeom>
        </p:spPr>
        <p:txBody>
          <a:bodyPr vert="horz" lIns="91119" tIns="45560" rIns="91119" bIns="4556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98888" y="9347201"/>
            <a:ext cx="2908300" cy="492125"/>
          </a:xfrm>
          <a:prstGeom prst="rect">
            <a:avLst/>
          </a:prstGeom>
        </p:spPr>
        <p:txBody>
          <a:bodyPr vert="horz" wrap="square" lIns="91119" tIns="45560" rIns="91119" bIns="455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8AFD989-1DC0-42FE-B871-649407C5B3A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610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92718" tIns="46360" rIns="92718" bIns="4636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736495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3007" y="4964920"/>
            <a:ext cx="4452249" cy="4218326"/>
          </a:xfrm>
          <a:noFill/>
          <a:ln/>
        </p:spPr>
        <p:txBody>
          <a:bodyPr lIns="94624" tIns="47312" rIns="94624" bIns="47312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4141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92718" tIns="46360" rIns="92718" bIns="4636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2683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blipFill dpi="0" rotWithShape="0">
          <a:blip r:embed="rId2" cstate="email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341438"/>
            <a:ext cx="784225" cy="48244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1341438"/>
            <a:ext cx="784225" cy="48244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341438"/>
            <a:ext cx="784225" cy="48244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130425"/>
            <a:ext cx="7172348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5685BF-F407-4A4C-B9ED-3E015FBA7A4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72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537" y="857232"/>
            <a:ext cx="7423175" cy="1362075"/>
          </a:xfrm>
        </p:spPr>
        <p:txBody>
          <a:bodyPr anchor="t">
            <a:normAutofit/>
          </a:bodyPr>
          <a:lstStyle>
            <a:lvl1pPr algn="l">
              <a:defRPr sz="2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71537" y="285728"/>
            <a:ext cx="7423175" cy="4778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FF8FA5-68FB-4C51-AE1C-E150994176B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1341438"/>
            <a:ext cx="784225" cy="48244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8677275" y="6640513"/>
            <a:ext cx="574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7F76183F-3879-493A-B3B4-9318BE3FE792}" type="slidenum">
              <a:rPr lang="it-IT" sz="1000">
                <a:solidFill>
                  <a:srgbClr val="000000"/>
                </a:solidFill>
              </a:rPr>
              <a:pPr eaLnBrk="1" hangingPunct="1">
                <a:spcBef>
                  <a:spcPct val="50000"/>
                </a:spcBef>
              </a:pPr>
              <a:t>‹N›</a:t>
            </a:fld>
            <a:endParaRPr lang="it-IT" sz="1000">
              <a:solidFill>
                <a:srgbClr val="00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71538" y="1600201"/>
            <a:ext cx="3424262" cy="4472006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62538" y="1600201"/>
            <a:ext cx="3424262" cy="4472006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0F8529-8946-4537-A591-D24BC83CAAA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1071563" y="274638"/>
            <a:ext cx="761523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1071563" y="1000125"/>
            <a:ext cx="7615237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938963" y="6643688"/>
            <a:ext cx="2133600" cy="149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7947299-3544-40B2-934D-AF429A161F06}" type="slidenum">
              <a:rPr lang="it-IT"/>
              <a:pPr/>
              <a:t>‹N›</a:t>
            </a:fld>
            <a:r>
              <a:rPr lang="it-IT"/>
              <a:t>ccc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341438"/>
            <a:ext cx="784225" cy="48244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1341438"/>
            <a:ext cx="784225" cy="48244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7" r:id="rId4"/>
    <p:sldLayoutId id="2147484658" r:id="rId5"/>
    <p:sldLayoutId id="2147484659" r:id="rId6"/>
    <p:sldLayoutId id="2147484660" r:id="rId7"/>
    <p:sldLayoutId id="2147484661" r:id="rId8"/>
    <p:sldLayoutId id="2147484662" r:id="rId9"/>
    <p:sldLayoutId id="2147484663" r:id="rId10"/>
    <p:sldLayoutId id="2147484664" r:id="rId11"/>
    <p:sldLayoutId id="2147484665" r:id="rId12"/>
    <p:sldLayoutId id="2147484666" r:id="rId13"/>
    <p:sldLayoutId id="2147484667" r:id="rId14"/>
    <p:sldLayoutId id="2147484668" r:id="rId15"/>
    <p:sldLayoutId id="2147484669" r:id="rId16"/>
    <p:sldLayoutId id="2147484670" r:id="rId17"/>
    <p:sldLayoutId id="2147484671" r:id="rId1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sellaDiTesto 7"/>
          <p:cNvSpPr txBox="1">
            <a:spLocks noChangeArrowheads="1"/>
          </p:cNvSpPr>
          <p:nvPr/>
        </p:nvSpPr>
        <p:spPr bwMode="auto">
          <a:xfrm>
            <a:off x="1259632" y="4973106"/>
            <a:ext cx="41764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000" b="1" dirty="0" smtClean="0">
                <a:solidFill>
                  <a:schemeClr val="accent1"/>
                </a:solidFill>
                <a:latin typeface="Verdana" pitchFamily="34" charset="0"/>
                <a:ea typeface="+mj-ea"/>
                <a:cs typeface="+mj-cs"/>
              </a:rPr>
              <a:t>Roma, 20 Maggio 2014</a:t>
            </a:r>
            <a:endParaRPr lang="it-IT" altLang="it-IT" sz="2000" b="1" dirty="0">
              <a:solidFill>
                <a:schemeClr val="accent1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23555" name="Titolo 1"/>
          <p:cNvSpPr>
            <a:spLocks noGrp="1"/>
          </p:cNvSpPr>
          <p:nvPr>
            <p:ph type="ctrTitle"/>
          </p:nvPr>
        </p:nvSpPr>
        <p:spPr>
          <a:xfrm>
            <a:off x="670743" y="1268760"/>
            <a:ext cx="8365753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  <a:t>L'indice di fiducia del viaggiatore italiano: </a:t>
            </a:r>
            <a:b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  <a:t>nuovi dati di​ riferimento per il settore</a:t>
            </a:r>
            <a:endParaRPr lang="it-IT" altLang="it-IT" sz="2400" i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pic>
        <p:nvPicPr>
          <p:cNvPr id="23558" name="Picture 10" descr="http://www.labussola.eu/images/viaggi.jpg?373"/>
          <p:cNvPicPr>
            <a:picLocks noChangeAspect="1" noChangeArrowheads="1"/>
          </p:cNvPicPr>
          <p:nvPr/>
        </p:nvPicPr>
        <p:blipFill>
          <a:blip r:embed="rId3" cstate="print"/>
          <a:srcRect l="14175" r="14951"/>
          <a:stretch>
            <a:fillRect/>
          </a:stretch>
        </p:blipFill>
        <p:spPr bwMode="auto">
          <a:xfrm>
            <a:off x="6156176" y="3068960"/>
            <a:ext cx="2232248" cy="3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9" descr="Confturism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2360" y="3501008"/>
            <a:ext cx="334168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13" name="Grafico 12"/>
          <p:cNvGraphicFramePr/>
          <p:nvPr>
            <p:extLst>
              <p:ext uri="{D42A27DB-BD31-4B8C-83A1-F6EECF244321}">
                <p14:modId xmlns:p14="http://schemas.microsoft.com/office/powerpoint/2010/main" val="1105892798"/>
              </p:ext>
            </p:extLst>
          </p:nvPr>
        </p:nvGraphicFramePr>
        <p:xfrm>
          <a:off x="899592" y="980728"/>
          <a:ext cx="5328591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74688" y="91951"/>
            <a:ext cx="82550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UN VIAGGIATORE SU DUE PRENOTA LA STRUTTURA VIA INTERNET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737338"/>
              </p:ext>
            </p:extLst>
          </p:nvPr>
        </p:nvGraphicFramePr>
        <p:xfrm>
          <a:off x="6300431" y="764702"/>
          <a:ext cx="2664057" cy="540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19"/>
                <a:gridCol w="888019"/>
                <a:gridCol w="888019"/>
              </a:tblGrid>
              <a:tr h="75171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18-34 anni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35-54 anni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55-74 anni </a:t>
                      </a:r>
                      <a:endParaRPr lang="it-IT" sz="1200" dirty="0"/>
                    </a:p>
                  </a:txBody>
                  <a:tcPr anchor="ctr"/>
                </a:tc>
              </a:tr>
              <a:tr h="1162223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35%</a:t>
                      </a:r>
                    </a:p>
                  </a:txBody>
                  <a:tcPr marL="7620" marR="7620" marT="7620" marB="0" anchor="ctr"/>
                </a:tc>
              </a:tr>
              <a:tr h="1162223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31%</a:t>
                      </a:r>
                    </a:p>
                  </a:txBody>
                  <a:tcPr marL="7620" marR="7620" marT="7620" marB="0" anchor="ctr"/>
                </a:tc>
              </a:tr>
              <a:tr h="1162223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15%</a:t>
                      </a:r>
                    </a:p>
                  </a:txBody>
                  <a:tcPr marL="7620" marR="7620" marT="7620" marB="0" anchor="ctr"/>
                </a:tc>
              </a:tr>
              <a:tr h="1162223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1" name="Ovale 10"/>
          <p:cNvSpPr/>
          <p:nvPr/>
        </p:nvSpPr>
        <p:spPr>
          <a:xfrm>
            <a:off x="6478933" y="1905255"/>
            <a:ext cx="504056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7380312" y="3081812"/>
            <a:ext cx="504056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8244408" y="5398922"/>
            <a:ext cx="504056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899592" y="905151"/>
            <a:ext cx="4910358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Come prenoteranno il viaggio?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283968" y="6289575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propensi a viaggiare nei prossimi 3 mesi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677878" y="194259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49%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275856" y="1413937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Prenotando struttura per struttura</a:t>
            </a:r>
            <a:endParaRPr lang="it-IT" sz="11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716016" y="1413937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Acquistando un pacchetto viaggio</a:t>
            </a:r>
            <a:endParaRPr lang="it-IT" sz="11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5163304" y="193861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10%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94531" y="554072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74688" y="91951"/>
            <a:ext cx="82550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SI VIAGGIA CON LA PROPRIA METÀ O IN FAMIGLIA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1625391812"/>
              </p:ext>
            </p:extLst>
          </p:nvPr>
        </p:nvGraphicFramePr>
        <p:xfrm>
          <a:off x="179512" y="1052736"/>
          <a:ext cx="65527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068416"/>
              </p:ext>
            </p:extLst>
          </p:nvPr>
        </p:nvGraphicFramePr>
        <p:xfrm>
          <a:off x="6228184" y="978509"/>
          <a:ext cx="2448273" cy="5152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1"/>
                <a:gridCol w="816091"/>
                <a:gridCol w="816091"/>
              </a:tblGrid>
              <a:tr h="60121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18-34 anni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35-54 anni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55-74 anni </a:t>
                      </a:r>
                      <a:endParaRPr lang="it-IT" sz="1200" dirty="0"/>
                    </a:p>
                  </a:txBody>
                  <a:tcPr anchor="ctr"/>
                </a:tc>
              </a:tr>
              <a:tr h="113792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latin typeface="Arial"/>
                        </a:rPr>
                        <a:t>49%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latin typeface="Arial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latin typeface="Arial"/>
                        </a:rPr>
                        <a:t>50%</a:t>
                      </a:r>
                    </a:p>
                  </a:txBody>
                  <a:tcPr marL="7620" marR="7620" marT="7620" marB="0" anchor="ctr"/>
                </a:tc>
              </a:tr>
              <a:tr h="113792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latin typeface="Arial"/>
                        </a:rPr>
                        <a:t>17%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latin typeface="Arial"/>
                        </a:rPr>
                        <a:t>54%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latin typeface="Arial"/>
                        </a:rPr>
                        <a:t>33%</a:t>
                      </a:r>
                    </a:p>
                  </a:txBody>
                  <a:tcPr marL="7620" marR="7620" marT="7620" marB="0" anchor="ctr"/>
                </a:tc>
              </a:tr>
              <a:tr h="113792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latin typeface="Arial"/>
                        </a:rPr>
                        <a:t>36%</a:t>
                      </a:r>
                      <a:endParaRPr lang="it-IT" sz="12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latin typeface="Arial"/>
                        </a:rPr>
                        <a:t>13%</a:t>
                      </a:r>
                      <a:endParaRPr lang="it-IT" sz="12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latin typeface="Arial"/>
                        </a:rPr>
                        <a:t>21%</a:t>
                      </a:r>
                      <a:endParaRPr lang="it-IT" sz="12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13792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latin typeface="Arial"/>
                        </a:rPr>
                        <a:t>8%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4" name="Ovale 13"/>
          <p:cNvSpPr/>
          <p:nvPr/>
        </p:nvSpPr>
        <p:spPr>
          <a:xfrm>
            <a:off x="6372200" y="1986620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8028384" y="1986620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7223417" y="3125869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/>
          <p:cNvSpPr/>
          <p:nvPr/>
        </p:nvSpPr>
        <p:spPr>
          <a:xfrm>
            <a:off x="6385079" y="4265118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900" y="1052736"/>
            <a:ext cx="3672219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>
                <a:solidFill>
                  <a:srgbClr val="3366CC"/>
                </a:solidFill>
                <a:latin typeface="+mj-lt"/>
              </a:rPr>
              <a:t>	</a:t>
            </a: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Con chi viaggeranno?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283968" y="6289575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propensi a viaggiare nei prossimi 3 mesi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74688" y="91951"/>
            <a:ext cx="82550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AVVICINANDOSI ALL’ESTATE, IL MARE PREVALE NETTAMENTE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2075581785"/>
              </p:ext>
            </p:extLst>
          </p:nvPr>
        </p:nvGraphicFramePr>
        <p:xfrm>
          <a:off x="642910" y="1000108"/>
          <a:ext cx="568863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099929"/>
              </p:ext>
            </p:extLst>
          </p:nvPr>
        </p:nvGraphicFramePr>
        <p:xfrm>
          <a:off x="7308304" y="692696"/>
          <a:ext cx="1728192" cy="5464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</a:tblGrid>
              <a:tr h="503999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ITALIA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ESTERO</a:t>
                      </a:r>
                      <a:endParaRPr lang="it-IT" sz="1200" dirty="0"/>
                    </a:p>
                  </a:txBody>
                  <a:tcPr anchor="ctr"/>
                </a:tc>
              </a:tr>
              <a:tr h="826749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7620" marR="7620" marT="7620" marB="0" anchor="ctr"/>
                </a:tc>
              </a:tr>
              <a:tr h="826749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</a:tr>
              <a:tr h="826749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ctr"/>
                </a:tc>
              </a:tr>
              <a:tr h="826749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826749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826749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331931"/>
              </p:ext>
            </p:extLst>
          </p:nvPr>
        </p:nvGraphicFramePr>
        <p:xfrm>
          <a:off x="4860033" y="692696"/>
          <a:ext cx="2376264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</a:tblGrid>
              <a:tr h="512114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18-34 anni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35-54 anni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55-74 anni </a:t>
                      </a:r>
                      <a:endParaRPr lang="it-IT" sz="1200" dirty="0"/>
                    </a:p>
                  </a:txBody>
                  <a:tcPr anchor="ctr"/>
                </a:tc>
              </a:tr>
              <a:tr h="826749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7620" marR="7620" marT="7620" marB="0" anchor="ctr"/>
                </a:tc>
              </a:tr>
              <a:tr h="826749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7620" marR="7620" marT="7620" marB="0" anchor="ctr"/>
                </a:tc>
              </a:tr>
              <a:tr h="826749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20%</a:t>
                      </a:r>
                    </a:p>
                  </a:txBody>
                  <a:tcPr marL="7620" marR="7620" marT="7620" marB="0" anchor="ctr"/>
                </a:tc>
              </a:tr>
              <a:tr h="826749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</a:tr>
              <a:tr h="826749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826749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9" name="Ovale 8"/>
          <p:cNvSpPr/>
          <p:nvPr/>
        </p:nvSpPr>
        <p:spPr>
          <a:xfrm>
            <a:off x="4905752" y="1412776"/>
            <a:ext cx="151216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7503836" y="1412776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8375545" y="2204864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5021621" y="2204864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6575345" y="3068960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7496223" y="3037936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5016927" y="3917816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7490957" y="4725144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/>
          <p:cNvSpPr/>
          <p:nvPr/>
        </p:nvSpPr>
        <p:spPr>
          <a:xfrm>
            <a:off x="8355053" y="5558760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827584" y="740023"/>
            <a:ext cx="4910358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Dove andranno?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4283968" y="6289575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propensi a viaggiare nei prossimi 3 mesi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915816" y="4509120"/>
            <a:ext cx="1440160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Il 21% pensa che farà un </a:t>
            </a:r>
            <a:r>
              <a:rPr lang="it-IT" sz="1400" b="1" dirty="0" smtClean="0"/>
              <a:t>Tour</a:t>
            </a:r>
            <a:endParaRPr lang="it-IT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74688" y="91951"/>
            <a:ext cx="82550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DESTINAZIONE: PREVALE L’ITALIA, 23% ALL’ESTERO</a:t>
            </a:r>
          </a:p>
        </p:txBody>
      </p:sp>
      <p:graphicFrame>
        <p:nvGraphicFramePr>
          <p:cNvPr id="16" name="Grafico 15"/>
          <p:cNvGraphicFramePr/>
          <p:nvPr>
            <p:extLst>
              <p:ext uri="{D42A27DB-BD31-4B8C-83A1-F6EECF244321}">
                <p14:modId xmlns:p14="http://schemas.microsoft.com/office/powerpoint/2010/main" val="2176539697"/>
              </p:ext>
            </p:extLst>
          </p:nvPr>
        </p:nvGraphicFramePr>
        <p:xfrm>
          <a:off x="993635" y="821200"/>
          <a:ext cx="604867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/>
        </p:nvGraphicFramePr>
        <p:xfrm>
          <a:off x="5112569" y="980728"/>
          <a:ext cx="1296144" cy="1933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32048"/>
                <a:gridCol w="432048"/>
              </a:tblGrid>
              <a:tr h="479131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it-IT" sz="12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it-IT" sz="12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it-IT" sz="12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727385">
                <a:tc gridSpan="3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ITALIA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it-IT" sz="12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it-IT" sz="12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727385">
                <a:tc gridSpan="3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ESTERO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it-IT" sz="12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it-IT" sz="12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20" name="Tabella 19"/>
          <p:cNvGraphicFramePr>
            <a:graphicFrameLocks noGrp="1"/>
          </p:cNvGraphicFramePr>
          <p:nvPr/>
        </p:nvGraphicFramePr>
        <p:xfrm>
          <a:off x="6516216" y="980728"/>
          <a:ext cx="2376264" cy="193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18-34 anni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35-54 anni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55-74 anni </a:t>
                      </a:r>
                      <a:endParaRPr lang="it-IT" sz="1200" dirty="0"/>
                    </a:p>
                  </a:txBody>
                  <a:tcPr anchor="ctr"/>
                </a:tc>
              </a:tr>
              <a:tr h="73809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77%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81%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73809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61878"/>
              </p:ext>
            </p:extLst>
          </p:nvPr>
        </p:nvGraphicFramePr>
        <p:xfrm>
          <a:off x="1996329" y="3717032"/>
          <a:ext cx="2215631" cy="2357229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215631"/>
              </a:tblGrid>
              <a:tr h="60883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TOP</a:t>
                      </a:r>
                      <a:r>
                        <a:rPr lang="it-IT" sz="15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DESTINAZIONI ITALIA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9838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Toscana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9838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Puglia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9838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Emilia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Romagna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9041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Trentino Alto Adige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9838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Sardegna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Freccia circolare a destra 21"/>
          <p:cNvSpPr/>
          <p:nvPr/>
        </p:nvSpPr>
        <p:spPr>
          <a:xfrm>
            <a:off x="899592" y="1844824"/>
            <a:ext cx="1008112" cy="34563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536404"/>
              </p:ext>
            </p:extLst>
          </p:nvPr>
        </p:nvGraphicFramePr>
        <p:xfrm>
          <a:off x="4355976" y="3745457"/>
          <a:ext cx="2271022" cy="2326749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271022"/>
              </a:tblGrid>
              <a:tr h="5783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TOP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DESTINAZIONI EUROPA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/>
                    </a:solidFill>
                  </a:tcPr>
                </a:tc>
              </a:tr>
              <a:tr h="339838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u="none" strike="noStrike" dirty="0"/>
                        <a:t>Spagna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9838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u="none" strike="noStrike" dirty="0"/>
                        <a:t>Grecia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9838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u="none" strike="noStrike" dirty="0"/>
                        <a:t>Francia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9041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u="none" strike="noStrike" dirty="0"/>
                        <a:t>Regno Unito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9838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u="none" strike="noStrike" dirty="0"/>
                        <a:t>Croazia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Ovale 24"/>
          <p:cNvSpPr/>
          <p:nvPr/>
        </p:nvSpPr>
        <p:spPr>
          <a:xfrm>
            <a:off x="8244408" y="1628800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6660232" y="2369372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283968" y="6289575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propensi a viaggiare nei prossimi 3 mesi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795667"/>
              </p:ext>
            </p:extLst>
          </p:nvPr>
        </p:nvGraphicFramePr>
        <p:xfrm>
          <a:off x="6765474" y="3717032"/>
          <a:ext cx="2271022" cy="235517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271022"/>
              </a:tblGrid>
              <a:tr h="65442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TOP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DESTINAZIONI MONDO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2"/>
                    </a:solidFill>
                  </a:tcPr>
                </a:tc>
              </a:tr>
              <a:tr h="491467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u="none" strike="noStrike" dirty="0" smtClean="0"/>
                        <a:t>Nord Africa (Egitto, Tunisia, Marocco)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453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u="none" strike="noStrike" dirty="0" smtClean="0"/>
                        <a:t>USA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453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u="none" strike="noStrike" dirty="0" smtClean="0"/>
                        <a:t>Sudameri</a:t>
                      </a:r>
                      <a:r>
                        <a:rPr lang="it-IT" sz="1400" b="0" u="none" strike="noStrike" baseline="0" dirty="0" smtClean="0"/>
                        <a:t>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021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u="none" strike="noStrike" dirty="0" smtClean="0"/>
                        <a:t>Turchia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8" descr="http://www.placesonline.com/images/maps_nations/mappa_ital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373216"/>
            <a:ext cx="929358" cy="108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755576" y="764704"/>
            <a:ext cx="805815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r>
              <a:rPr kumimoji="0" lang="it-IT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/>
              </a:rPr>
              <a:t>L’indagine</a:t>
            </a:r>
            <a:r>
              <a:rPr kumimoji="0" lang="it-IT" sz="1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/>
              </a:rPr>
              <a:t> che presentiamo </a:t>
            </a:r>
            <a:r>
              <a:rPr kumimoji="0" lang="it-IT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/>
              </a:rPr>
              <a:t>è stata eseguita fra </a:t>
            </a:r>
            <a:r>
              <a:rPr lang="it-IT" sz="1400" b="1" kern="0" dirty="0" smtClean="0">
                <a:cs typeface="Arial"/>
              </a:rPr>
              <a:t>il 9 e il 15 maggio 2014 </a:t>
            </a:r>
            <a:r>
              <a:rPr kumimoji="0" lang="it-IT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/>
              </a:rPr>
              <a:t>con </a:t>
            </a:r>
            <a:r>
              <a:rPr kumimoji="0" lang="it-IT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/>
              </a:rPr>
              <a:t>metodologia </a:t>
            </a:r>
            <a:r>
              <a:rPr lang="it-IT" sz="1400" b="1" kern="0" dirty="0" smtClean="0">
                <a:latin typeface="+mn-lt"/>
                <a:cs typeface="Arial"/>
              </a:rPr>
              <a:t>CATI/CAWI </a:t>
            </a:r>
            <a:r>
              <a:rPr kumimoji="0" lang="it-IT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/>
              </a:rPr>
              <a:t>su un campione di </a:t>
            </a:r>
            <a:r>
              <a:rPr lang="it-IT" sz="1400" b="1" kern="0" dirty="0" smtClean="0">
                <a:latin typeface="+mn-lt"/>
                <a:cs typeface="Arial"/>
              </a:rPr>
              <a:t>1.000</a:t>
            </a:r>
            <a:r>
              <a:rPr kumimoji="0" lang="it-IT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/>
              </a:rPr>
              <a:t> casi</a:t>
            </a:r>
            <a:r>
              <a:rPr kumimoji="0" lang="it-IT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/>
              </a:rPr>
              <a:t> rappresentativo della popolazione residente</a:t>
            </a:r>
            <a:r>
              <a:rPr kumimoji="0" lang="it-IT" sz="1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/>
              </a:rPr>
              <a:t> in Italia </a:t>
            </a:r>
            <a:r>
              <a:rPr kumimoji="0" lang="it-IT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/>
              </a:rPr>
              <a:t>dai 18 ai 74 anni, segmentato per sesso</a:t>
            </a:r>
            <a:r>
              <a:rPr lang="it-IT" sz="1400" kern="0" dirty="0" smtClean="0">
                <a:cs typeface="Arial"/>
              </a:rPr>
              <a:t>,</a:t>
            </a:r>
            <a:r>
              <a:rPr lang="it-IT" sz="1400" kern="0" noProof="0" dirty="0" smtClean="0">
                <a:cs typeface="Arial"/>
              </a:rPr>
              <a:t> classe di età, Ampiezza Centri e GRG (Grandi Ripartizioni Geografiche).</a:t>
            </a: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endParaRPr kumimoji="0" lang="it-IT" sz="1400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endParaRPr lang="it-IT" sz="1400" kern="0" noProof="0" dirty="0" smtClean="0">
              <a:latin typeface="+mn-lt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endParaRPr lang="it-IT" sz="1400" kern="0" dirty="0" smtClean="0">
              <a:latin typeface="+mn-lt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endParaRPr lang="it-IT" sz="1400" kern="0" noProof="0" dirty="0" smtClean="0">
              <a:latin typeface="+mn-lt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endParaRPr lang="it-IT" sz="1400" kern="0" noProof="0" dirty="0" smtClean="0">
              <a:latin typeface="+mn-lt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endParaRPr kumimoji="0" lang="it-IT" sz="1400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endParaRPr lang="it-IT" sz="1400" kern="0" noProof="0" dirty="0" smtClean="0">
              <a:latin typeface="+mn-lt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endParaRPr kumimoji="0" lang="it-IT" sz="1400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tabLst/>
              <a:defRPr/>
            </a:pPr>
            <a:endParaRPr kumimoji="0" lang="it-IT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r>
              <a:rPr kumimoji="0" lang="it-IT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/>
              </a:rPr>
              <a:t>Il presente sondaggio è stato eseguito, rispettando il codice deontologico</a:t>
            </a:r>
          </a:p>
          <a:p>
            <a:pPr marR="0" lvl="0" algn="just" defTabSz="449263" rtl="0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tabLst/>
              <a:defRPr/>
            </a:pPr>
            <a:r>
              <a:rPr lang="it-IT" sz="1400" kern="0" dirty="0">
                <a:latin typeface="+mn-lt"/>
                <a:cs typeface="Arial"/>
              </a:rPr>
              <a:t> </a:t>
            </a:r>
            <a:r>
              <a:rPr lang="it-IT" sz="1400" kern="0" dirty="0" smtClean="0">
                <a:latin typeface="+mn-lt"/>
                <a:cs typeface="Arial"/>
              </a:rPr>
              <a:t>      </a:t>
            </a:r>
            <a:r>
              <a:rPr kumimoji="0" lang="it-IT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/>
              </a:rPr>
              <a:t>ASSIRM ed ESOMAR.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8FA5-68FB-4C51-AE1C-E150994176BE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74688" y="91951"/>
            <a:ext cx="82550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METODOLOGIA e CAMPIONE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16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908179"/>
              </p:ext>
            </p:extLst>
          </p:nvPr>
        </p:nvGraphicFramePr>
        <p:xfrm>
          <a:off x="5075311" y="2231640"/>
          <a:ext cx="3313113" cy="1197360"/>
        </p:xfrm>
        <a:graphic>
          <a:graphicData uri="http://schemas.openxmlformats.org/drawingml/2006/table">
            <a:tbl>
              <a:tblPr/>
              <a:tblGrid>
                <a:gridCol w="2374900"/>
                <a:gridCol w="938213"/>
              </a:tblGrid>
              <a:tr h="26761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ETÀ</a:t>
                      </a:r>
                      <a:endParaRPr kumimoji="0" lang="it-IT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7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18-34 anni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35-54 anni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55-74 anni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32332"/>
              </p:ext>
            </p:extLst>
          </p:nvPr>
        </p:nvGraphicFramePr>
        <p:xfrm>
          <a:off x="1258887" y="2227418"/>
          <a:ext cx="3313113" cy="890400"/>
        </p:xfrm>
        <a:graphic>
          <a:graphicData uri="http://schemas.openxmlformats.org/drawingml/2006/table">
            <a:tbl>
              <a:tblPr/>
              <a:tblGrid>
                <a:gridCol w="2374900"/>
                <a:gridCol w="938213"/>
              </a:tblGrid>
              <a:tr h="26761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SESSO</a:t>
                      </a:r>
                      <a:endParaRPr kumimoji="0" lang="it-IT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6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Uomo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Donna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Group 47"/>
          <p:cNvGraphicFramePr>
            <a:graphicFrameLocks noGrp="1"/>
          </p:cNvGraphicFramePr>
          <p:nvPr/>
        </p:nvGraphicFramePr>
        <p:xfrm>
          <a:off x="1258887" y="3717032"/>
          <a:ext cx="3313113" cy="1584176"/>
        </p:xfrm>
        <a:graphic>
          <a:graphicData uri="http://schemas.openxmlformats.org/drawingml/2006/table">
            <a:tbl>
              <a:tblPr/>
              <a:tblGrid>
                <a:gridCol w="2374900"/>
                <a:gridCol w="938213"/>
              </a:tblGrid>
              <a:tr h="38054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GRANDI RIPARTIZIONI GEOGRAFICHE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0612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Nord Ovest</a:t>
                      </a:r>
                      <a:endParaRPr lang="it-IT" sz="1400" b="0" i="0" u="none" strike="noStrike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27%</a:t>
                      </a:r>
                      <a:endParaRPr lang="it-IT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612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Nord Est</a:t>
                      </a:r>
                      <a:endParaRPr lang="it-IT" sz="1400" b="0" i="0" u="none" strike="noStrike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19%</a:t>
                      </a:r>
                      <a:endParaRPr lang="it-IT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612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Centro</a:t>
                      </a:r>
                      <a:endParaRPr lang="it-IT" sz="1400" b="0" i="0" u="none" strike="noStrike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20%</a:t>
                      </a:r>
                      <a:endParaRPr lang="it-IT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9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Sud e Isole</a:t>
                      </a:r>
                      <a:endParaRPr lang="it-IT" sz="1400" b="0" i="0" u="none" strike="noStrike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34%</a:t>
                      </a:r>
                      <a:endParaRPr lang="it-IT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64449"/>
              </p:ext>
            </p:extLst>
          </p:nvPr>
        </p:nvGraphicFramePr>
        <p:xfrm>
          <a:off x="5075311" y="3717032"/>
          <a:ext cx="3313113" cy="1584176"/>
        </p:xfrm>
        <a:graphic>
          <a:graphicData uri="http://schemas.openxmlformats.org/drawingml/2006/table">
            <a:tbl>
              <a:tblPr/>
              <a:tblGrid>
                <a:gridCol w="2374900"/>
                <a:gridCol w="938213"/>
              </a:tblGrid>
              <a:tr h="38054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AMPIEZZA CENTRI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06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Fino a 10.000 abitanti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31%</a:t>
                      </a:r>
                      <a:endParaRPr lang="it-IT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6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Da 10 a 30.000 abitanti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24%</a:t>
                      </a:r>
                      <a:endParaRPr lang="it-IT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6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Da 30 a 100.000 abitanti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21%</a:t>
                      </a:r>
                      <a:endParaRPr lang="it-IT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9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Oltre 100.000 abitanti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24%</a:t>
                      </a:r>
                      <a:endParaRPr lang="it-IT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 bwMode="auto">
          <a:xfrm>
            <a:off x="774526" y="2942736"/>
            <a:ext cx="8208912" cy="315056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54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3200" rIns="0" bIns="432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it-IT" sz="4985" b="1" dirty="0" smtClean="0">
                <a:solidFill>
                  <a:srgbClr val="014377"/>
                </a:solidFill>
                <a:latin typeface="Verdana" pitchFamily="34" charset="0"/>
              </a:rPr>
              <a:t>INDEX</a:t>
            </a:r>
            <a:endParaRPr lang="it-IT" sz="4985" b="1" dirty="0">
              <a:solidFill>
                <a:srgbClr val="014377"/>
              </a:solidFill>
              <a:latin typeface="Verdana" pitchFamily="34" charset="0"/>
            </a:endParaRPr>
          </a:p>
        </p:txBody>
      </p:sp>
      <p:sp>
        <p:nvSpPr>
          <p:cNvPr id="75784" name="Rectangle 18"/>
          <p:cNvSpPr>
            <a:spLocks noChangeArrowheads="1"/>
          </p:cNvSpPr>
          <p:nvPr/>
        </p:nvSpPr>
        <p:spPr bwMode="auto">
          <a:xfrm>
            <a:off x="6600867" y="3284984"/>
            <a:ext cx="210756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40000"/>
              </a:spcBef>
              <a:buClr>
                <a:srgbClr val="0000FF"/>
              </a:buClr>
              <a:buFont typeface="Verdana" pitchFamily="34" charset="0"/>
              <a:buNone/>
            </a:pP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Durata </a:t>
            </a:r>
            <a:r>
              <a:rPr lang="it-IT" sz="1292" b="1" dirty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del viaggio </a:t>
            </a: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che si </a:t>
            </a:r>
            <a:r>
              <a:rPr lang="it-IT" sz="1292" b="1" dirty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pensa di </a:t>
            </a: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fare</a:t>
            </a:r>
            <a:endParaRPr lang="it-IT" sz="1292" b="1" dirty="0">
              <a:solidFill>
                <a:srgbClr val="014377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5788" name="Rectangle 15"/>
          <p:cNvSpPr>
            <a:spLocks noChangeArrowheads="1"/>
          </p:cNvSpPr>
          <p:nvPr/>
        </p:nvSpPr>
        <p:spPr bwMode="auto">
          <a:xfrm>
            <a:off x="827584" y="3212976"/>
            <a:ext cx="2470894" cy="528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40000"/>
              </a:spcBef>
              <a:buClr>
                <a:srgbClr val="0000FF"/>
              </a:buClr>
              <a:buFont typeface="Verdana" pitchFamily="34" charset="0"/>
              <a:buNone/>
            </a:pPr>
            <a:r>
              <a:rPr lang="it-IT" sz="1292" b="1" dirty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Propensione a fare un </a:t>
            </a: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viaggio nei prossimi 3 mesi</a:t>
            </a:r>
            <a:endParaRPr lang="it-IT" sz="1292" b="1" dirty="0">
              <a:solidFill>
                <a:srgbClr val="014377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5789" name="Rectangle 16"/>
          <p:cNvSpPr>
            <a:spLocks noChangeArrowheads="1"/>
          </p:cNvSpPr>
          <p:nvPr/>
        </p:nvSpPr>
        <p:spPr bwMode="auto">
          <a:xfrm>
            <a:off x="1041277" y="5238777"/>
            <a:ext cx="3314700" cy="59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40000"/>
              </a:spcBef>
              <a:buClr>
                <a:srgbClr val="0000FF"/>
              </a:buClr>
              <a:buFont typeface="Verdana" pitchFamily="34" charset="0"/>
              <a:buNone/>
            </a:pP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Viaggi effettuati negli ultimi 12 mesi – ultimo viaggio fatto</a:t>
            </a:r>
            <a:endParaRPr lang="it-IT" sz="1292" b="1" dirty="0">
              <a:solidFill>
                <a:srgbClr val="014377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9" name="Callout con freccia a destra 8"/>
          <p:cNvSpPr/>
          <p:nvPr/>
        </p:nvSpPr>
        <p:spPr>
          <a:xfrm rot="5400000">
            <a:off x="3755204" y="-1852292"/>
            <a:ext cx="1919292" cy="7203132"/>
          </a:xfrm>
          <a:prstGeom prst="rightArrowCallou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1600" b="1" dirty="0" smtClean="0"/>
              <a:t>INDICE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PROPENSIONE </a:t>
            </a:r>
            <a:r>
              <a:rPr lang="it-IT" sz="1600" b="1" dirty="0"/>
              <a:t>AL </a:t>
            </a:r>
            <a:r>
              <a:rPr lang="it-IT" sz="1600" b="1" dirty="0" smtClean="0"/>
              <a:t>VIAGGIO:</a:t>
            </a:r>
          </a:p>
          <a:p>
            <a:pPr algn="ctr"/>
            <a:endParaRPr lang="it-IT" sz="1600" b="1" dirty="0" smtClean="0"/>
          </a:p>
          <a:p>
            <a:pPr algn="ctr"/>
            <a:r>
              <a:rPr lang="it-IT" sz="1600" b="1" dirty="0" smtClean="0"/>
              <a:t>indice costruito sulla base delle risposte degli intervistati a</a:t>
            </a:r>
          </a:p>
          <a:p>
            <a:pPr algn="ctr"/>
            <a:r>
              <a:rPr lang="it-IT" sz="1600" b="1" dirty="0" smtClean="0"/>
              <a:t>UNA SERIE DI DOMANDE, pesate tramite un apposito algoritmo</a:t>
            </a:r>
            <a:endParaRPr lang="it-IT" sz="1600" b="1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971600" y="5042678"/>
            <a:ext cx="3518373" cy="792088"/>
          </a:xfrm>
          <a:prstGeom prst="roundRect">
            <a:avLst/>
          </a:prstGeom>
          <a:noFill/>
          <a:ln w="76200" cmpd="tri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854100" y="3140968"/>
            <a:ext cx="2568201" cy="811804"/>
          </a:xfrm>
          <a:prstGeom prst="round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299769" y="5094761"/>
            <a:ext cx="3314700" cy="79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40000"/>
              </a:spcBef>
              <a:buClr>
                <a:srgbClr val="0000FF"/>
              </a:buClr>
              <a:buFont typeface="Verdana" pitchFamily="34" charset="0"/>
              <a:buNone/>
            </a:pPr>
            <a:r>
              <a:rPr lang="it-IT" sz="1292" b="1" dirty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Propensione generale a </a:t>
            </a: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fare più o meno viaggi rispetto al passato (prossimi </a:t>
            </a:r>
            <a:r>
              <a:rPr lang="it-IT" sz="1292" b="1" dirty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12 </a:t>
            </a: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mesi)</a:t>
            </a:r>
            <a:endParaRPr lang="it-IT" sz="1292" b="1" dirty="0">
              <a:solidFill>
                <a:srgbClr val="014377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5230092" y="5028707"/>
            <a:ext cx="3518373" cy="806059"/>
          </a:xfrm>
          <a:prstGeom prst="roundRect">
            <a:avLst/>
          </a:prstGeom>
          <a:noFill/>
          <a:ln w="76200" cmpd="tri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6456852" y="3140968"/>
            <a:ext cx="2332780" cy="811804"/>
          </a:xfrm>
          <a:prstGeom prst="round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26" name="Freccia in giù 25"/>
          <p:cNvSpPr/>
          <p:nvPr/>
        </p:nvSpPr>
        <p:spPr>
          <a:xfrm rot="6826644">
            <a:off x="6618270" y="4608560"/>
            <a:ext cx="419104" cy="550702"/>
          </a:xfrm>
          <a:prstGeom prst="downArrow">
            <a:avLst>
              <a:gd name="adj1" fmla="val 34039"/>
              <a:gd name="adj2" fmla="val 43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giù 26"/>
          <p:cNvSpPr/>
          <p:nvPr/>
        </p:nvSpPr>
        <p:spPr>
          <a:xfrm rot="17580226">
            <a:off x="2632185" y="3814183"/>
            <a:ext cx="419104" cy="550702"/>
          </a:xfrm>
          <a:prstGeom prst="downArrow">
            <a:avLst>
              <a:gd name="adj1" fmla="val 34039"/>
              <a:gd name="adj2" fmla="val 43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in giù 27"/>
          <p:cNvSpPr/>
          <p:nvPr/>
        </p:nvSpPr>
        <p:spPr>
          <a:xfrm rot="14264493">
            <a:off x="2865623" y="4629675"/>
            <a:ext cx="419104" cy="550702"/>
          </a:xfrm>
          <a:prstGeom prst="downArrow">
            <a:avLst>
              <a:gd name="adj1" fmla="val 34039"/>
              <a:gd name="adj2" fmla="val 43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74688" y="44450"/>
            <a:ext cx="8255000" cy="430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200" b="1" dirty="0" smtClean="0">
                <a:solidFill>
                  <a:srgbClr val="3366CC"/>
                </a:solidFill>
                <a:latin typeface="+mj-lt"/>
              </a:rPr>
              <a:t>INDICE </a:t>
            </a:r>
            <a:r>
              <a:rPr lang="it-IT" altLang="it-IT" sz="2200" b="1" dirty="0" err="1" smtClean="0">
                <a:solidFill>
                  <a:srgbClr val="3366CC"/>
                </a:solidFill>
                <a:latin typeface="+mj-lt"/>
              </a:rPr>
              <a:t>DI</a:t>
            </a:r>
            <a:r>
              <a:rPr lang="it-IT" altLang="it-IT" sz="2200" b="1" dirty="0" smtClean="0">
                <a:solidFill>
                  <a:srgbClr val="3366CC"/>
                </a:solidFill>
                <a:latin typeface="+mj-lt"/>
              </a:rPr>
              <a:t> PROPENSIONE AL VIAGGIO</a:t>
            </a:r>
            <a:endParaRPr lang="it-IT" altLang="it-IT" sz="22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1" name="Segnaposto numero diapositiva 11"/>
          <p:cNvSpPr>
            <a:spLocks noGrp="1"/>
          </p:cNvSpPr>
          <p:nvPr>
            <p:ph type="sldNum" sz="quarter" idx="10"/>
          </p:nvPr>
        </p:nvSpPr>
        <p:spPr bwMode="auto">
          <a:xfrm>
            <a:off x="6938963" y="6643688"/>
            <a:ext cx="2133600" cy="149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dirty="0" smtClean="0"/>
              <a:t>3</a:t>
            </a:r>
            <a:endParaRPr lang="it-IT" altLang="it-IT" dirty="0"/>
          </a:p>
        </p:txBody>
      </p:sp>
      <p:pic>
        <p:nvPicPr>
          <p:cNvPr id="32" name="Immagine 10" descr="image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595" y="2216471"/>
            <a:ext cx="1024860" cy="64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Freccia in giù 24"/>
          <p:cNvSpPr/>
          <p:nvPr/>
        </p:nvSpPr>
        <p:spPr>
          <a:xfrm rot="3667178">
            <a:off x="6612799" y="3844114"/>
            <a:ext cx="419104" cy="550702"/>
          </a:xfrm>
          <a:prstGeom prst="downArrow">
            <a:avLst>
              <a:gd name="adj1" fmla="val 34039"/>
              <a:gd name="adj2" fmla="val 43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arrotondato 22"/>
          <p:cNvSpPr/>
          <p:nvPr/>
        </p:nvSpPr>
        <p:spPr>
          <a:xfrm>
            <a:off x="3670003" y="3140968"/>
            <a:ext cx="2630189" cy="811804"/>
          </a:xfrm>
          <a:prstGeom prst="round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3685282" y="3212976"/>
            <a:ext cx="2470894" cy="528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40000"/>
              </a:spcBef>
              <a:buClr>
                <a:srgbClr val="0000FF"/>
              </a:buClr>
              <a:buFont typeface="Verdana" pitchFamily="34" charset="0"/>
              <a:buNone/>
            </a:pPr>
            <a:r>
              <a:rPr lang="it-IT" sz="1292" b="1" dirty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Propensione a fare un </a:t>
            </a: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viaggio nei prossimi 12 mesi</a:t>
            </a:r>
            <a:endParaRPr lang="it-IT" sz="1292" b="1" dirty="0">
              <a:solidFill>
                <a:srgbClr val="014377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Freccia in giù 21"/>
          <p:cNvSpPr/>
          <p:nvPr/>
        </p:nvSpPr>
        <p:spPr>
          <a:xfrm>
            <a:off x="4749502" y="3882065"/>
            <a:ext cx="419104" cy="352961"/>
          </a:xfrm>
          <a:prstGeom prst="downArrow">
            <a:avLst>
              <a:gd name="adj1" fmla="val 34039"/>
              <a:gd name="adj2" fmla="val 43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1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14375" y="764704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64" name="Picture 1"/>
          <p:cNvPicPr>
            <a:picLocks noChangeAspect="1" noChangeArrowheads="1"/>
          </p:cNvPicPr>
          <p:nvPr/>
        </p:nvPicPr>
        <p:blipFill rotWithShape="1">
          <a:blip r:embed="rId2" cstate="print"/>
          <a:srcRect l="4182" r="4509"/>
          <a:stretch/>
        </p:blipFill>
        <p:spPr bwMode="auto">
          <a:xfrm>
            <a:off x="1835696" y="2071379"/>
            <a:ext cx="122413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Line 23"/>
          <p:cNvSpPr>
            <a:spLocks noChangeShapeType="1"/>
          </p:cNvSpPr>
          <p:nvPr/>
        </p:nvSpPr>
        <p:spPr bwMode="auto">
          <a:xfrm flipH="1" flipV="1">
            <a:off x="2450132" y="3583587"/>
            <a:ext cx="0" cy="360000"/>
          </a:xfrm>
          <a:prstGeom prst="line">
            <a:avLst/>
          </a:prstGeom>
          <a:noFill/>
          <a:ln w="1397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66" name="Line 23"/>
          <p:cNvSpPr>
            <a:spLocks noChangeShapeType="1"/>
          </p:cNvSpPr>
          <p:nvPr/>
        </p:nvSpPr>
        <p:spPr bwMode="auto">
          <a:xfrm flipH="1" flipV="1">
            <a:off x="2450132" y="3240921"/>
            <a:ext cx="2001" cy="360000"/>
          </a:xfrm>
          <a:prstGeom prst="line">
            <a:avLst/>
          </a:prstGeom>
          <a:noFill/>
          <a:ln w="139700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 flipH="1" flipV="1">
            <a:off x="2450132" y="3016225"/>
            <a:ext cx="0" cy="288000"/>
          </a:xfrm>
          <a:prstGeom prst="line">
            <a:avLst/>
          </a:prstGeom>
          <a:noFill/>
          <a:ln w="139700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68" name="Line 23"/>
          <p:cNvSpPr>
            <a:spLocks noChangeShapeType="1"/>
          </p:cNvSpPr>
          <p:nvPr/>
        </p:nvSpPr>
        <p:spPr bwMode="auto">
          <a:xfrm flipH="1" flipV="1">
            <a:off x="2450132" y="2429467"/>
            <a:ext cx="0" cy="586758"/>
          </a:xfrm>
          <a:prstGeom prst="line">
            <a:avLst/>
          </a:prstGeom>
          <a:noFill/>
          <a:ln w="1397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51" name="Rettangolo 50"/>
          <p:cNvSpPr/>
          <p:nvPr/>
        </p:nvSpPr>
        <p:spPr>
          <a:xfrm>
            <a:off x="1926618" y="4718312"/>
            <a:ext cx="186477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0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1701727" y="2321744"/>
            <a:ext cx="36532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100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3233844" y="3240921"/>
            <a:ext cx="788560" cy="392356"/>
          </a:xfrm>
          <a:prstGeom prst="round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</a:rPr>
              <a:t>56</a:t>
            </a:r>
            <a:endParaRPr lang="it-IT" sz="2400" b="1" dirty="0">
              <a:ln>
                <a:solidFill>
                  <a:srgbClr val="92D05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0" name="Rettangolo 69"/>
          <p:cNvSpPr/>
          <p:nvPr/>
        </p:nvSpPr>
        <p:spPr>
          <a:xfrm>
            <a:off x="3170554" y="2420888"/>
            <a:ext cx="934673" cy="689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Valore Indice</a:t>
            </a:r>
            <a:endParaRPr lang="it-IT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417264"/>
              </p:ext>
            </p:extLst>
          </p:nvPr>
        </p:nvGraphicFramePr>
        <p:xfrm>
          <a:off x="5220072" y="1399824"/>
          <a:ext cx="3456384" cy="4955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7948"/>
                <a:gridCol w="1048436"/>
              </a:tblGrid>
              <a:tr h="49551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18-34 anni</a:t>
                      </a:r>
                      <a:endParaRPr lang="it-IT" sz="1600" dirty="0"/>
                    </a:p>
                  </a:txBody>
                  <a:tcPr marL="72000" marR="0" marT="0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65</a:t>
                      </a:r>
                      <a:endParaRPr lang="it-IT" sz="1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551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35-54 anni</a:t>
                      </a:r>
                      <a:endParaRPr lang="it-IT" sz="1600" dirty="0"/>
                    </a:p>
                  </a:txBody>
                  <a:tcPr marL="7200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55</a:t>
                      </a:r>
                      <a:endParaRPr lang="it-IT" sz="1600" dirty="0"/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551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55-74 anni</a:t>
                      </a:r>
                      <a:endParaRPr lang="it-IT" sz="1600" dirty="0"/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51</a:t>
                      </a:r>
                      <a:endParaRPr lang="it-IT" sz="16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551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Fino a 10 mila ab.</a:t>
                      </a:r>
                      <a:endParaRPr lang="it-IT" sz="1600" dirty="0"/>
                    </a:p>
                  </a:txBody>
                  <a:tcPr marL="72000" marR="0" marT="0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50</a:t>
                      </a:r>
                      <a:endParaRPr lang="it-IT" sz="1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9551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10-100 mila ab.</a:t>
                      </a:r>
                      <a:endParaRPr lang="it-IT" sz="1600" dirty="0"/>
                    </a:p>
                  </a:txBody>
                  <a:tcPr marL="72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55</a:t>
                      </a:r>
                      <a:endParaRPr lang="it-IT" sz="16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49551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Più di 100 mila ab.</a:t>
                      </a:r>
                      <a:endParaRPr lang="it-IT" sz="1600" dirty="0"/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67</a:t>
                      </a:r>
                      <a:endParaRPr lang="it-IT" sz="16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51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Nord Ovest</a:t>
                      </a:r>
                      <a:endParaRPr lang="it-IT" sz="1600" dirty="0"/>
                    </a:p>
                  </a:txBody>
                  <a:tcPr marL="72000" marR="0" marT="0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61</a:t>
                      </a:r>
                      <a:endParaRPr lang="it-IT" sz="1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551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Nord Est</a:t>
                      </a:r>
                      <a:endParaRPr lang="it-IT" sz="1600" dirty="0"/>
                    </a:p>
                  </a:txBody>
                  <a:tcPr marL="7200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58</a:t>
                      </a:r>
                      <a:endParaRPr lang="it-IT" sz="1600" dirty="0"/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551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Centro</a:t>
                      </a:r>
                      <a:endParaRPr lang="it-IT" sz="1600" dirty="0"/>
                    </a:p>
                  </a:txBody>
                  <a:tcPr marL="7200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57</a:t>
                      </a:r>
                      <a:endParaRPr lang="it-IT" sz="1600" dirty="0"/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551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Sud e Isole</a:t>
                      </a:r>
                      <a:endParaRPr lang="it-IT" sz="1600" dirty="0"/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52</a:t>
                      </a:r>
                      <a:endParaRPr lang="it-IT" sz="16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1074415" y="1562133"/>
            <a:ext cx="3209553" cy="42762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1239031" y="1215217"/>
            <a:ext cx="2880320" cy="689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b="1" dirty="0">
                <a:solidFill>
                  <a:srgbClr val="3366CC"/>
                </a:solidFill>
                <a:latin typeface="+mj-lt"/>
                <a:cs typeface="Arial" charset="0"/>
              </a:rPr>
              <a:t>INDICE DI PROPENSIONE AL VIAGGIO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5377408" y="1052736"/>
            <a:ext cx="3155032" cy="275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200" b="1" u="sng" dirty="0" smtClean="0">
                <a:solidFill>
                  <a:schemeClr val="tx1"/>
                </a:solidFill>
              </a:rPr>
              <a:t>INDICE DI PROPENSIONE AL VIAGGIO</a:t>
            </a:r>
            <a:endParaRPr lang="it-IT" sz="1200" b="1" u="sng" dirty="0">
              <a:solidFill>
                <a:schemeClr val="tx1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719708" y="45785"/>
            <a:ext cx="810076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000" b="1" dirty="0" smtClean="0">
                <a:solidFill>
                  <a:srgbClr val="3366CC"/>
                </a:solidFill>
                <a:latin typeface="+mj-lt"/>
              </a:rPr>
              <a:t>PIÙ PROPENSI A VIAGGIARE NEI PROSSIMI MESI I GIOVANI,    CHI VIVE AL NORD E IN GRANDI CITTÀ</a:t>
            </a:r>
            <a:endParaRPr lang="it-IT" altLang="it-IT" sz="2000" b="1" dirty="0">
              <a:solidFill>
                <a:srgbClr val="3366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2987824" y="4077072"/>
            <a:ext cx="3672408" cy="14199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Indice di Fiducia dei Viaggiatori</a:t>
            </a:r>
            <a:endParaRPr lang="it-IT" sz="2400" dirty="0"/>
          </a:p>
        </p:txBody>
      </p:sp>
      <p:sp>
        <p:nvSpPr>
          <p:cNvPr id="7" name="Callout con freccia a destra 6"/>
          <p:cNvSpPr/>
          <p:nvPr/>
        </p:nvSpPr>
        <p:spPr>
          <a:xfrm rot="10800000">
            <a:off x="6876257" y="3429000"/>
            <a:ext cx="1224136" cy="2592287"/>
          </a:xfrm>
          <a:prstGeom prst="rightArrowCallou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1400" b="1" dirty="0" smtClean="0"/>
              <a:t>CONSUMI DELLE PERSONE </a:t>
            </a:r>
          </a:p>
          <a:p>
            <a:pPr algn="ctr"/>
            <a:r>
              <a:rPr lang="it-IT" sz="1400" b="1" dirty="0" smtClean="0"/>
              <a:t>(ICC – Confcommercio sui beni legati al turismo)</a:t>
            </a:r>
            <a:endParaRPr lang="it-IT" sz="1400" b="1" dirty="0"/>
          </a:p>
        </p:txBody>
      </p:sp>
      <p:sp>
        <p:nvSpPr>
          <p:cNvPr id="8" name="Callout con freccia a destra 7"/>
          <p:cNvSpPr/>
          <p:nvPr/>
        </p:nvSpPr>
        <p:spPr>
          <a:xfrm rot="5400000">
            <a:off x="4211960" y="1700808"/>
            <a:ext cx="1224136" cy="3096344"/>
          </a:xfrm>
          <a:prstGeom prst="rightArrowCallou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1400" b="1" dirty="0"/>
              <a:t>PROPENSIONE AL VIAGGIO (Campione intervistato)</a:t>
            </a:r>
          </a:p>
        </p:txBody>
      </p:sp>
      <p:sp>
        <p:nvSpPr>
          <p:cNvPr id="9" name="Callout con freccia a destra 8"/>
          <p:cNvSpPr/>
          <p:nvPr/>
        </p:nvSpPr>
        <p:spPr>
          <a:xfrm>
            <a:off x="1475656" y="3397481"/>
            <a:ext cx="1224136" cy="2623807"/>
          </a:xfrm>
          <a:prstGeom prst="rightArrowCallou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it-IT" sz="1400" b="1" dirty="0"/>
              <a:t>FIDUCIA DEI CONSUMATORI</a:t>
            </a:r>
          </a:p>
          <a:p>
            <a:pPr algn="ctr"/>
            <a:r>
              <a:rPr lang="it-IT" sz="1400" b="1" dirty="0"/>
              <a:t>(Istat)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74688" y="44450"/>
            <a:ext cx="8255000" cy="430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200" b="1" dirty="0" smtClean="0">
                <a:solidFill>
                  <a:srgbClr val="3366CC"/>
                </a:solidFill>
                <a:latin typeface="+mj-lt"/>
              </a:rPr>
              <a:t>INDICE DI FIDUCIA DEI VIAGGIATORI</a:t>
            </a:r>
            <a:endParaRPr lang="it-IT" altLang="it-IT" sz="22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Rectangle 3"/>
          <p:cNvSpPr txBox="1">
            <a:spLocks/>
          </p:cNvSpPr>
          <p:nvPr/>
        </p:nvSpPr>
        <p:spPr bwMode="auto">
          <a:xfrm>
            <a:off x="611560" y="764704"/>
            <a:ext cx="8373877" cy="175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73038" lvl="1" indent="0" algn="just" eaLnBrk="1" hangingPunct="1">
              <a:lnSpc>
                <a:spcPts val="2400"/>
              </a:lnSpc>
              <a:defRPr/>
            </a:pPr>
            <a:r>
              <a:rPr lang="it-IT" sz="1500" dirty="0" smtClean="0">
                <a:ea typeface="Calibri" pitchFamily="34" charset="0"/>
              </a:rPr>
              <a:t>A partire da Maggio 2014 Istituto Piepoli e Confturismo realizzeranno un Osservatorio Periodico che vada a monitorare la propensione al viaggio degli italiani, mettendola in relazione con la situazione economica generale: l’obiettivo è quello di costruire un indice sintetico che metta insieme i dati già esistenti di Istat e Confcommercio (focalizzandosi sui beni legati al turismo) con un nuovo indicatore di misura del </a:t>
            </a:r>
            <a:r>
              <a:rPr lang="it-IT" sz="1500" b="1" i="1" dirty="0">
                <a:solidFill>
                  <a:srgbClr val="007635"/>
                </a:solidFill>
                <a:ea typeface="Calibri" pitchFamily="34" charset="0"/>
              </a:rPr>
              <a:t>sentiment</a:t>
            </a:r>
            <a:r>
              <a:rPr lang="it-IT" sz="1500" dirty="0" smtClean="0">
                <a:ea typeface="Calibri" pitchFamily="34" charset="0"/>
              </a:rPr>
              <a:t> </a:t>
            </a:r>
            <a:r>
              <a:rPr lang="it-IT" sz="1500" b="1" i="1" dirty="0" smtClean="0">
                <a:solidFill>
                  <a:srgbClr val="007635"/>
                </a:solidFill>
                <a:ea typeface="Calibri" pitchFamily="34" charset="0"/>
              </a:rPr>
              <a:t>degli italiani nei confronti del «viaggio»</a:t>
            </a:r>
            <a:r>
              <a:rPr lang="it-IT" sz="1500" dirty="0" smtClean="0">
                <a:ea typeface="Calibri" pitchFamily="34" charset="0"/>
              </a:rPr>
              <a:t>.</a:t>
            </a:r>
          </a:p>
          <a:p>
            <a:pPr marL="450850" lvl="1" indent="-277813" algn="just" eaLnBrk="1" hangingPunct="1">
              <a:lnSpc>
                <a:spcPts val="2400"/>
              </a:lnSpc>
              <a:defRPr/>
            </a:pPr>
            <a:endParaRPr lang="it-IT" sz="1500" i="1" dirty="0" smtClean="0">
              <a:solidFill>
                <a:srgbClr val="000000"/>
              </a:solidFill>
            </a:endParaRPr>
          </a:p>
          <a:p>
            <a:pPr marL="450850" lvl="1" indent="-277813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endParaRPr lang="it-IT" sz="1500" i="1" dirty="0">
              <a:solidFill>
                <a:srgbClr val="000000"/>
              </a:solidFill>
            </a:endParaRPr>
          </a:p>
          <a:p>
            <a:pPr marL="173037" lvl="1" indent="0" algn="r" eaLnBrk="1" hangingPunct="1">
              <a:lnSpc>
                <a:spcPct val="200000"/>
              </a:lnSpc>
              <a:defRPr/>
            </a:pPr>
            <a:endParaRPr lang="it-IT" sz="1500" i="1" dirty="0">
              <a:solidFill>
                <a:srgbClr val="000000"/>
              </a:solidFill>
            </a:endParaRPr>
          </a:p>
        </p:txBody>
      </p:sp>
      <p:pic>
        <p:nvPicPr>
          <p:cNvPr id="13" name="Picture 4" descr="http://www.disabilitaincifre.it/images/istat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110" y="2879532"/>
            <a:ext cx="782329" cy="371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http://www.logotypes101.com/logos/6/6C233F96B3011127DBC6056FA345D2F4/logoconfcommercio_2.png"/>
          <p:cNvPicPr>
            <a:picLocks noChangeAspect="1" noChangeArrowheads="1"/>
          </p:cNvPicPr>
          <p:nvPr/>
        </p:nvPicPr>
        <p:blipFill>
          <a:blip r:embed="rId3" cstate="print"/>
          <a:srcRect t="27721" b="26921"/>
          <a:stretch>
            <a:fillRect/>
          </a:stretch>
        </p:blipFill>
        <p:spPr bwMode="auto">
          <a:xfrm>
            <a:off x="7202053" y="2805389"/>
            <a:ext cx="898340" cy="40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 descr="Confturism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624857"/>
            <a:ext cx="1140079" cy="380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21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899592" y="2132856"/>
            <a:ext cx="7920880" cy="2808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49175" y="728762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783208" y="109829"/>
            <a:ext cx="7965256" cy="582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it-IT"/>
            </a:defPPr>
            <a:lvl1pPr algn="ctr">
              <a:defRPr b="1">
                <a:solidFill>
                  <a:srgbClr val="3366CC"/>
                </a:solidFill>
                <a:latin typeface="+mj-lt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it-IT" altLang="it-IT" dirty="0" smtClean="0"/>
              <a:t>FRA CHI NON HA FATTO VIAGGI, PREVALE UN CAUTO OTTIMISMO PER I PROSSIMI 12 MESI</a:t>
            </a:r>
            <a:endParaRPr lang="it-IT" altLang="it-IT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436368" y="6237312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ITALIANI 18-74 ANNI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1043608" y="2348880"/>
            <a:ext cx="2304256" cy="223224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B050"/>
                </a:solidFill>
              </a:rPr>
              <a:t>% italiani propensi a viaggiare nei prossimi 12 mesi </a:t>
            </a:r>
            <a:r>
              <a:rPr lang="it-IT" dirty="0" smtClean="0">
                <a:solidFill>
                  <a:schemeClr val="tx1"/>
                </a:solidFill>
              </a:rPr>
              <a:t>che non hanno viaggiato nell’ultimo </a:t>
            </a:r>
            <a:r>
              <a:rPr lang="it-IT" dirty="0">
                <a:solidFill>
                  <a:schemeClr val="tx1"/>
                </a:solidFill>
              </a:rPr>
              <a:t>anno 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4283968" y="2348880"/>
            <a:ext cx="2304256" cy="223224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% italiani non propensi a viaggiare nei prossimi 12 mesi </a:t>
            </a:r>
            <a:r>
              <a:rPr lang="it-IT" dirty="0" smtClean="0">
                <a:solidFill>
                  <a:schemeClr val="tx1"/>
                </a:solidFill>
              </a:rPr>
              <a:t>che non hanno viaggiato nell’ultimo </a:t>
            </a:r>
            <a:r>
              <a:rPr lang="it-IT" dirty="0">
                <a:solidFill>
                  <a:schemeClr val="tx1"/>
                </a:solidFill>
              </a:rPr>
              <a:t>anno </a:t>
            </a:r>
          </a:p>
        </p:txBody>
      </p:sp>
      <p:sp>
        <p:nvSpPr>
          <p:cNvPr id="3" name="Rettangolo 2"/>
          <p:cNvSpPr/>
          <p:nvPr/>
        </p:nvSpPr>
        <p:spPr>
          <a:xfrm>
            <a:off x="3563888" y="3284984"/>
            <a:ext cx="50405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76200"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−−</a:t>
            </a:r>
            <a:endParaRPr lang="it-IT" dirty="0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588224" y="3320988"/>
            <a:ext cx="50405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>
                <a:ln w="12700"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=</a:t>
            </a:r>
            <a:endParaRPr lang="it-IT" sz="4000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7092280" y="3158970"/>
            <a:ext cx="1584176" cy="68407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+12</a:t>
            </a:r>
            <a:r>
              <a:rPr lang="it-IT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%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043608" y="1593259"/>
            <a:ext cx="7509434" cy="341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b="1" i="1" dirty="0" smtClean="0">
                <a:solidFill>
                  <a:srgbClr val="3366CC"/>
                </a:solidFill>
                <a:latin typeface="+mj-lt"/>
                <a:cs typeface="Arial" charset="0"/>
              </a:rPr>
              <a:t>PROPENSIONE </a:t>
            </a:r>
            <a:r>
              <a:rPr lang="it-IT" b="1" i="1" dirty="0">
                <a:solidFill>
                  <a:srgbClr val="3366CC"/>
                </a:solidFill>
                <a:latin typeface="+mj-lt"/>
                <a:cs typeface="Arial" charset="0"/>
              </a:rPr>
              <a:t>AL </a:t>
            </a:r>
            <a:r>
              <a:rPr lang="it-IT" b="1" i="1" dirty="0" smtClean="0">
                <a:solidFill>
                  <a:srgbClr val="3366CC"/>
                </a:solidFill>
                <a:latin typeface="+mj-lt"/>
                <a:cs typeface="Arial" charset="0"/>
              </a:rPr>
              <a:t>VIAGGIO RISPETTO ALLO SCORSO ANNO</a:t>
            </a:r>
            <a:endParaRPr lang="it-IT" b="1" i="1" dirty="0">
              <a:solidFill>
                <a:srgbClr val="3366CC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8FA5-68FB-4C51-AE1C-E150994176BE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74688" y="91951"/>
            <a:ext cx="8255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b="1" dirty="0" smtClean="0">
                <a:solidFill>
                  <a:srgbClr val="3366CC"/>
                </a:solidFill>
                <a:cs typeface="Arial" charset="0"/>
              </a:rPr>
              <a:t>Il 54% DEGLI ITALIANI ORGANIZZA IL VIAGGIO CON GRANDE ANTICIPO</a:t>
            </a:r>
            <a:endParaRPr lang="it-IT" altLang="it-IT" b="1" dirty="0">
              <a:solidFill>
                <a:srgbClr val="3366CC"/>
              </a:solidFill>
              <a:cs typeface="Arial" charset="0"/>
            </a:endParaRPr>
          </a:p>
        </p:txBody>
      </p: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3348551568"/>
              </p:ext>
            </p:extLst>
          </p:nvPr>
        </p:nvGraphicFramePr>
        <p:xfrm>
          <a:off x="2203349" y="1124744"/>
          <a:ext cx="60486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5076056" y="3861048"/>
          <a:ext cx="2376264" cy="193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18-34 anni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35-54 anni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55-74 anni </a:t>
                      </a:r>
                      <a:endParaRPr lang="it-IT" sz="1200" dirty="0"/>
                    </a:p>
                  </a:txBody>
                  <a:tcPr anchor="ctr"/>
                </a:tc>
              </a:tr>
              <a:tr h="73809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59%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73809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41%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44%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52%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2915816" y="3861049"/>
          <a:ext cx="2016224" cy="1933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479131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Organizzo il viaggio con grande anticipo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72738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Sì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72738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No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475656" y="980728"/>
            <a:ext cx="691276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2000" b="1" dirty="0" smtClean="0">
                <a:solidFill>
                  <a:srgbClr val="3366CC"/>
                </a:solidFill>
              </a:rPr>
              <a:t>IL </a:t>
            </a:r>
            <a:r>
              <a:rPr lang="it-IT" altLang="it-IT" sz="2000" b="1" dirty="0">
                <a:solidFill>
                  <a:srgbClr val="3366CC"/>
                </a:solidFill>
              </a:rPr>
              <a:t>VIAGGIO LO </a:t>
            </a:r>
            <a:r>
              <a:rPr lang="it-IT" altLang="it-IT" sz="2000" b="1" dirty="0" smtClean="0">
                <a:solidFill>
                  <a:srgbClr val="3366CC"/>
                </a:solidFill>
              </a:rPr>
              <a:t>ORGANIZZI </a:t>
            </a:r>
            <a:r>
              <a:rPr lang="it-IT" altLang="it-IT" sz="2000" b="1" dirty="0">
                <a:solidFill>
                  <a:srgbClr val="3366CC"/>
                </a:solidFill>
              </a:rPr>
              <a:t>CON GRANDE </a:t>
            </a:r>
            <a:r>
              <a:rPr lang="it-IT" altLang="it-IT" sz="2000" b="1" dirty="0" smtClean="0">
                <a:solidFill>
                  <a:srgbClr val="3366CC"/>
                </a:solidFill>
              </a:rPr>
              <a:t>ANTICIPO?</a:t>
            </a:r>
            <a:endParaRPr lang="it-IT" altLang="it-IT" sz="2000" b="1" dirty="0">
              <a:solidFill>
                <a:srgbClr val="3366CC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5227685" y="4496241"/>
            <a:ext cx="47829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355976" y="6217567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ITALIANI 18-74 ANNI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19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olo 1"/>
          <p:cNvSpPr>
            <a:spLocks noGrp="1"/>
          </p:cNvSpPr>
          <p:nvPr>
            <p:ph type="ctrTitle"/>
          </p:nvPr>
        </p:nvSpPr>
        <p:spPr>
          <a:xfrm>
            <a:off x="467544" y="2996952"/>
            <a:ext cx="8365753" cy="1470025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</a:pPr>
            <a: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  <a:t>Il viaggio che faranno nei prossimi 3 mesi</a:t>
            </a:r>
            <a:endParaRPr lang="it-IT" altLang="it-IT" sz="2400" i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pic>
        <p:nvPicPr>
          <p:cNvPr id="23559" name="Picture 9" descr="Confturis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013176"/>
            <a:ext cx="334168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61114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grpSp>
        <p:nvGrpSpPr>
          <p:cNvPr id="2" name="Gruppo 16"/>
          <p:cNvGrpSpPr/>
          <p:nvPr/>
        </p:nvGrpSpPr>
        <p:grpSpPr>
          <a:xfrm>
            <a:off x="3563888" y="934460"/>
            <a:ext cx="2304256" cy="432048"/>
            <a:chOff x="1329579" y="862452"/>
            <a:chExt cx="2304256" cy="432048"/>
          </a:xfrm>
        </p:grpSpPr>
        <p:sp>
          <p:nvSpPr>
            <p:cNvPr id="11" name="Rectangle 3"/>
            <p:cNvSpPr txBox="1">
              <a:spLocks/>
            </p:cNvSpPr>
            <p:nvPr/>
          </p:nvSpPr>
          <p:spPr bwMode="auto">
            <a:xfrm>
              <a:off x="1329579" y="862452"/>
              <a:ext cx="2304256" cy="432048"/>
            </a:xfrm>
            <a:prstGeom prst="rect">
              <a:avLst/>
            </a:prstGeom>
            <a:solidFill>
              <a:srgbClr val="FFFFFF"/>
            </a:solidFill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173038" lvl="1" indent="0" eaLnBrk="1" hangingPunct="1">
                <a:lnSpc>
                  <a:spcPts val="2400"/>
                </a:lnSpc>
                <a:defRPr/>
              </a:pPr>
              <a:r>
                <a:rPr lang="it-IT" sz="1600" b="1" dirty="0" smtClean="0">
                  <a:solidFill>
                    <a:schemeClr val="accent6">
                      <a:lumMod val="75000"/>
                    </a:schemeClr>
                  </a:solidFill>
                  <a:ea typeface="Calibri" pitchFamily="34" charset="0"/>
                </a:rPr>
                <a:t>DURATA (notti)</a:t>
              </a:r>
            </a:p>
          </p:txBody>
        </p:sp>
        <p:pic>
          <p:nvPicPr>
            <p:cNvPr id="16" name="Picture 2" descr="http://www.disabiliforum.com/prodotti/bimg/aereo3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06082" y="895841"/>
              <a:ext cx="432048" cy="339747"/>
            </a:xfrm>
            <a:prstGeom prst="rect">
              <a:avLst/>
            </a:prstGeom>
            <a:noFill/>
          </p:spPr>
        </p:pic>
      </p:grpSp>
      <p:grpSp>
        <p:nvGrpSpPr>
          <p:cNvPr id="3" name="Gruppo 16"/>
          <p:cNvGrpSpPr/>
          <p:nvPr/>
        </p:nvGrpSpPr>
        <p:grpSpPr>
          <a:xfrm>
            <a:off x="3866084" y="3717032"/>
            <a:ext cx="1872208" cy="432048"/>
            <a:chOff x="1619672" y="836712"/>
            <a:chExt cx="1872208" cy="432048"/>
          </a:xfrm>
        </p:grpSpPr>
        <p:sp>
          <p:nvSpPr>
            <p:cNvPr id="15" name="Rectangle 3"/>
            <p:cNvSpPr txBox="1">
              <a:spLocks/>
            </p:cNvSpPr>
            <p:nvPr/>
          </p:nvSpPr>
          <p:spPr bwMode="auto">
            <a:xfrm>
              <a:off x="1619672" y="836712"/>
              <a:ext cx="1872208" cy="432048"/>
            </a:xfrm>
            <a:prstGeom prst="rect">
              <a:avLst/>
            </a:prstGeom>
            <a:solidFill>
              <a:srgbClr val="FFFFFF"/>
            </a:solidFill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173038" lvl="1" indent="0" eaLnBrk="1" hangingPunct="1">
                <a:lnSpc>
                  <a:spcPts val="2400"/>
                </a:lnSpc>
                <a:defRPr/>
              </a:pPr>
              <a:r>
                <a:rPr lang="it-IT" sz="1600" b="1" dirty="0" smtClean="0">
                  <a:solidFill>
                    <a:schemeClr val="accent6">
                      <a:lumMod val="75000"/>
                    </a:schemeClr>
                  </a:solidFill>
                  <a:ea typeface="Calibri" pitchFamily="34" charset="0"/>
                </a:rPr>
                <a:t>MESE</a:t>
              </a:r>
            </a:p>
          </p:txBody>
        </p:sp>
        <p:pic>
          <p:nvPicPr>
            <p:cNvPr id="17" name="Picture 2" descr="http://www.disabiliforum.com/prodotti/bimg/aereo3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9792" y="895841"/>
              <a:ext cx="432048" cy="339747"/>
            </a:xfrm>
            <a:prstGeom prst="rect">
              <a:avLst/>
            </a:prstGeom>
            <a:noFill/>
          </p:spPr>
        </p:pic>
      </p:grpSp>
      <p:graphicFrame>
        <p:nvGraphicFramePr>
          <p:cNvPr id="29" name="Grafico 28"/>
          <p:cNvGraphicFramePr/>
          <p:nvPr>
            <p:extLst>
              <p:ext uri="{D42A27DB-BD31-4B8C-83A1-F6EECF244321}">
                <p14:modId xmlns:p14="http://schemas.microsoft.com/office/powerpoint/2010/main" val="2583815996"/>
              </p:ext>
            </p:extLst>
          </p:nvPr>
        </p:nvGraphicFramePr>
        <p:xfrm>
          <a:off x="901932" y="1449378"/>
          <a:ext cx="659212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Grafico 31"/>
          <p:cNvGraphicFramePr/>
          <p:nvPr>
            <p:extLst>
              <p:ext uri="{D42A27DB-BD31-4B8C-83A1-F6EECF244321}">
                <p14:modId xmlns:p14="http://schemas.microsoft.com/office/powerpoint/2010/main" val="1583884726"/>
              </p:ext>
            </p:extLst>
          </p:nvPr>
        </p:nvGraphicFramePr>
        <p:xfrm>
          <a:off x="2674034" y="4057064"/>
          <a:ext cx="547260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74688" y="91951"/>
            <a:ext cx="82550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IL PROSSIMO VIAGGIO: DURATA E PERIODO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grpSp>
        <p:nvGrpSpPr>
          <p:cNvPr id="22" name="Gruppo 21"/>
          <p:cNvGrpSpPr/>
          <p:nvPr/>
        </p:nvGrpSpPr>
        <p:grpSpPr>
          <a:xfrm>
            <a:off x="7345238" y="980728"/>
            <a:ext cx="1619250" cy="1609726"/>
            <a:chOff x="7164288" y="1340768"/>
            <a:chExt cx="1619250" cy="1609726"/>
          </a:xfrm>
        </p:grpSpPr>
        <p:pic>
          <p:nvPicPr>
            <p:cNvPr id="9220" name="Picture 4" descr="http://cache1.asset-cache.net/xt/164539266.jpg?v=1&amp;g=fs1%7C0%7CSKP126%7C39%7C266&amp;s=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164288" y="1340768"/>
              <a:ext cx="1619250" cy="1609726"/>
            </a:xfrm>
            <a:prstGeom prst="rect">
              <a:avLst/>
            </a:prstGeom>
            <a:noFill/>
          </p:spPr>
        </p:pic>
        <p:sp>
          <p:nvSpPr>
            <p:cNvPr id="21" name="CasellaDiTesto 20"/>
            <p:cNvSpPr txBox="1"/>
            <p:nvPr/>
          </p:nvSpPr>
          <p:spPr>
            <a:xfrm rot="21225384">
              <a:off x="7329213" y="1638923"/>
              <a:ext cx="13188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dirty="0" smtClean="0"/>
                <a:t>LA DURATA MEDIA DEL VIAGGIO È DI </a:t>
              </a:r>
              <a:r>
                <a:rPr lang="it-IT" sz="1200" b="1" dirty="0" smtClean="0"/>
                <a:t>6,3 NOTTI</a:t>
              </a:r>
              <a:endParaRPr lang="it-IT" sz="1200" b="1" dirty="0"/>
            </a:p>
          </p:txBody>
        </p:sp>
      </p:grp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283968" y="6165304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propensi a viaggiare nei prossimi 3 mesi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lo Powerpoint progett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4108</TotalTime>
  <Words>877</Words>
  <Application>Microsoft Office PowerPoint</Application>
  <PresentationFormat>Presentazione su schermo (4:3)</PresentationFormat>
  <Paragraphs>248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Modello Powerpoint progetti</vt:lpstr>
      <vt:lpstr>L'indice di fiducia del viaggiatore italiano:  nuovi dati di​ riferimento per il settore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viaggio che faranno nei prossimi 3 mesi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 ENERGY</dc:title>
  <dc:creator>Luigi.T</dc:creator>
  <cp:lastModifiedBy>Ragaini</cp:lastModifiedBy>
  <cp:revision>458</cp:revision>
  <cp:lastPrinted>2014-05-16T13:10:58Z</cp:lastPrinted>
  <dcterms:created xsi:type="dcterms:W3CDTF">2011-11-02T10:36:29Z</dcterms:created>
  <dcterms:modified xsi:type="dcterms:W3CDTF">2014-05-19T15:25:53Z</dcterms:modified>
</cp:coreProperties>
</file>