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409"/>
    <a:srgbClr val="007B8A"/>
    <a:srgbClr val="39A0DF"/>
    <a:srgbClr val="3A8DDE"/>
    <a:srgbClr val="00A44A"/>
    <a:srgbClr val="092139"/>
    <a:srgbClr val="051321"/>
    <a:srgbClr val="113D69"/>
    <a:srgbClr val="EFF2F5"/>
    <a:srgbClr val="9AA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 autoAdjust="0"/>
    <p:restoredTop sz="95872"/>
  </p:normalViewPr>
  <p:slideViewPr>
    <p:cSldViewPr snapToGrid="0">
      <p:cViewPr>
        <p:scale>
          <a:sx n="115" d="100"/>
          <a:sy n="115" d="100"/>
        </p:scale>
        <p:origin x="-780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064" y="20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6BC09-8FB3-404D-8E5F-C9D16B70A7EB}" type="datetimeFigureOut">
              <a:rPr lang="en-ID" smtClean="0"/>
              <a:t>26/03/2024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DAEF6-D836-4A8E-BAC3-EB91EEFA2FEE}" type="slidenum">
              <a:rPr lang="en-ID" smtClean="0"/>
              <a:t>‹N›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732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AEF6-D836-4A8E-BAC3-EB91EEFA2FEE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608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929306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xmlns="" id="{018EB314-630E-6744-1D9C-1E9C68450BB8}"/>
              </a:ext>
            </a:extLst>
          </p:cNvPr>
          <p:cNvGrpSpPr/>
          <p:nvPr userDrawn="1"/>
        </p:nvGrpSpPr>
        <p:grpSpPr>
          <a:xfrm>
            <a:off x="809087" y="2990132"/>
            <a:ext cx="6480000" cy="3251542"/>
            <a:chOff x="2856000" y="2082233"/>
            <a:chExt cx="6480000" cy="3251542"/>
          </a:xfrm>
        </p:grpSpPr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xmlns="" id="{4E7AAAA2-34F7-50DF-1E96-22E6820D8974}"/>
                </a:ext>
              </a:extLst>
            </p:cNvPr>
            <p:cNvSpPr/>
            <p:nvPr userDrawn="1"/>
          </p:nvSpPr>
          <p:spPr>
            <a:xfrm>
              <a:off x="2856000" y="2082233"/>
              <a:ext cx="6480000" cy="32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noFill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xmlns="" id="{A38EA7DC-F07C-7323-48A4-10325E37EAC8}"/>
                </a:ext>
              </a:extLst>
            </p:cNvPr>
            <p:cNvSpPr/>
            <p:nvPr userDrawn="1"/>
          </p:nvSpPr>
          <p:spPr>
            <a:xfrm>
              <a:off x="5134062" y="5089301"/>
              <a:ext cx="2046913" cy="244474"/>
            </a:xfrm>
            <a:prstGeom prst="rect">
              <a:avLst/>
            </a:prstGeom>
            <a:solidFill>
              <a:srgbClr val="051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20" name="Titolo 13">
            <a:extLst>
              <a:ext uri="{FF2B5EF4-FFF2-40B4-BE49-F238E27FC236}">
                <a16:creationId xmlns:a16="http://schemas.microsoft.com/office/drawing/2014/main" xmlns="" id="{3AF6AA13-AE40-436F-EB0B-690B4525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92" y="3918515"/>
            <a:ext cx="6020790" cy="867930"/>
          </a:xfrm>
          <a:prstGeom prst="rect">
            <a:avLst/>
          </a:prstGeom>
        </p:spPr>
        <p:txBody>
          <a:bodyPr>
            <a:spAutoFit/>
          </a:bodyPr>
          <a:lstStyle>
            <a:lvl1pPr marL="0" algn="ctr" defTabSz="914400" rtl="0" eaLnBrk="1" latinLnBrk="0" hangingPunct="1">
              <a:defRPr lang="it-IT" sz="2800" b="1" kern="1200" dirty="0">
                <a:solidFill>
                  <a:srgbClr val="0513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1" name="Segnaposto testo 21">
            <a:extLst>
              <a:ext uri="{FF2B5EF4-FFF2-40B4-BE49-F238E27FC236}">
                <a16:creationId xmlns:a16="http://schemas.microsoft.com/office/drawing/2014/main" xmlns="" id="{2F61551B-2A61-2B98-9AAC-DDC31CC37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487" y="5592590"/>
            <a:ext cx="6019200" cy="244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it-IT" sz="1000" b="1" kern="1200" smtClean="0">
                <a:solidFill>
                  <a:srgbClr val="0513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esto 25">
            <a:extLst>
              <a:ext uri="{FF2B5EF4-FFF2-40B4-BE49-F238E27FC236}">
                <a16:creationId xmlns:a16="http://schemas.microsoft.com/office/drawing/2014/main" xmlns="" id="{176A08F6-4BBB-4720-4B48-6D4B981FF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187" y="3182678"/>
            <a:ext cx="6019800" cy="2862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lang="it-IT" sz="1400" kern="1200" dirty="0">
                <a:solidFill>
                  <a:srgbClr val="0513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Segnaposto testo 25">
            <a:extLst>
              <a:ext uri="{FF2B5EF4-FFF2-40B4-BE49-F238E27FC236}">
                <a16:creationId xmlns:a16="http://schemas.microsoft.com/office/drawing/2014/main" xmlns="" id="{FD06F3C1-83A7-816D-BA77-DCDF08898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7148" y="6006042"/>
            <a:ext cx="2046913" cy="22409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lang="it-IT" sz="1000" i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7256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nna celeste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xmlns="" id="{518D9544-2BAC-1BFC-69F0-AB9D5537582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Inserire il titolo della presentazione (Menu visualizza › Schema diapositive › diapositiva principale)</a:t>
            </a:r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80F31AFF-B693-DBCB-4259-0FC475B473D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25" name="Titolo 24">
            <a:extLst>
              <a:ext uri="{FF2B5EF4-FFF2-40B4-BE49-F238E27FC236}">
                <a16:creationId xmlns:a16="http://schemas.microsoft.com/office/drawing/2014/main" xmlns="" id="{A0430F26-E4DE-5040-B9A5-93C45D4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92770"/>
            <a:ext cx="10436631" cy="387798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Segnaposto testo 39">
            <a:extLst>
              <a:ext uri="{FF2B5EF4-FFF2-40B4-BE49-F238E27FC236}">
                <a16:creationId xmlns:a16="http://schemas.microsoft.com/office/drawing/2014/main" xmlns="" id="{980164D4-1BB6-9F5B-2E08-5B423C534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1430182"/>
            <a:ext cx="6486000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500445" y="3352652"/>
            <a:ext cx="2160000" cy="216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0445" y="3352652"/>
            <a:ext cx="2160000" cy="216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2750093" y="3352652"/>
            <a:ext cx="2160000" cy="216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50093" y="3352652"/>
            <a:ext cx="2160000" cy="216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4989953" y="3352652"/>
            <a:ext cx="2160000" cy="216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89953" y="3352652"/>
            <a:ext cx="2160000" cy="216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7221425" y="3352652"/>
            <a:ext cx="2160000" cy="216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21425" y="3352652"/>
            <a:ext cx="2160000" cy="216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9461286" y="3352652"/>
            <a:ext cx="2160000" cy="216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61286" y="3352652"/>
            <a:ext cx="2160000" cy="216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xmlns="" id="{5926438F-E38D-8EB1-F3E9-63D9D8DD292A}"/>
              </a:ext>
            </a:extLst>
          </p:cNvPr>
          <p:cNvCxnSpPr/>
          <p:nvPr userDrawn="1"/>
        </p:nvCxnSpPr>
        <p:spPr>
          <a:xfrm>
            <a:off x="360000" y="934797"/>
            <a:ext cx="10573200" cy="0"/>
          </a:xfrm>
          <a:prstGeom prst="line">
            <a:avLst/>
          </a:prstGeom>
          <a:ln w="12700">
            <a:solidFill>
              <a:srgbClr val="3A8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6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nna celeste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xmlns="" id="{518D9544-2BAC-1BFC-69F0-AB9D5537582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Inserire il titolo della presentazione (Menu visualizza › Schema diapositive › diapositiva principale)</a:t>
            </a:r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80F31AFF-B693-DBCB-4259-0FC475B473D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25" name="Titolo 24">
            <a:extLst>
              <a:ext uri="{FF2B5EF4-FFF2-40B4-BE49-F238E27FC236}">
                <a16:creationId xmlns:a16="http://schemas.microsoft.com/office/drawing/2014/main" xmlns="" id="{A0430F26-E4DE-5040-B9A5-93C45D4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021" y="492770"/>
            <a:ext cx="6472052" cy="7755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Segnaposto testo 39">
            <a:extLst>
              <a:ext uri="{FF2B5EF4-FFF2-40B4-BE49-F238E27FC236}">
                <a16:creationId xmlns:a16="http://schemas.microsoft.com/office/drawing/2014/main" xmlns="" id="{980164D4-1BB6-9F5B-2E08-5B423C534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9523" y="1643942"/>
            <a:ext cx="6448300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0" y="-16779"/>
            <a:ext cx="2660445" cy="5961413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-16778"/>
            <a:ext cx="2660445" cy="59614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2750093" y="-1"/>
            <a:ext cx="2160000" cy="2980706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50093" y="-1"/>
            <a:ext cx="2160000" cy="298070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2750093" y="3058931"/>
            <a:ext cx="2160000" cy="2885703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50093" y="3058931"/>
            <a:ext cx="2160000" cy="288570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315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7C2F91-68D6-4D90-DE02-26B78F9EC751}"/>
              </a:ext>
            </a:extLst>
          </p:cNvPr>
          <p:cNvSpPr/>
          <p:nvPr userDrawn="1"/>
        </p:nvSpPr>
        <p:spPr>
          <a:xfrm>
            <a:off x="0" y="0"/>
            <a:ext cx="12191999" cy="5972961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olo 24">
            <a:extLst>
              <a:ext uri="{FF2B5EF4-FFF2-40B4-BE49-F238E27FC236}">
                <a16:creationId xmlns:a16="http://schemas.microsoft.com/office/drawing/2014/main" xmlns="" id="{79890E1E-F512-104B-3155-FC4CE2042B1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68388" y="450826"/>
            <a:ext cx="10564812" cy="387798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7" name="Segnaposto testo 39">
            <a:extLst>
              <a:ext uri="{FF2B5EF4-FFF2-40B4-BE49-F238E27FC236}">
                <a16:creationId xmlns:a16="http://schemas.microsoft.com/office/drawing/2014/main" xmlns="" id="{37136CBE-4C5F-ECFD-D927-CA91E3B8CDCB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60000" y="1739890"/>
            <a:ext cx="6840899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0" name="Segnaposto piè di pagina 49">
            <a:extLst>
              <a:ext uri="{FF2B5EF4-FFF2-40B4-BE49-F238E27FC236}">
                <a16:creationId xmlns:a16="http://schemas.microsoft.com/office/drawing/2014/main" xmlns="" id="{E6BD49CD-100E-A86F-D904-C5726269D4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Inserire il titolo della presentazione (Menu visualizza › Schema diapositive › diapositiva principale)</a:t>
            </a:r>
          </a:p>
        </p:txBody>
      </p:sp>
      <p:sp>
        <p:nvSpPr>
          <p:cNvPr id="51" name="Segnaposto numero diapositiva 50">
            <a:extLst>
              <a:ext uri="{FF2B5EF4-FFF2-40B4-BE49-F238E27FC236}">
                <a16:creationId xmlns:a16="http://schemas.microsoft.com/office/drawing/2014/main" xmlns="" id="{23AE1350-9FFD-0E29-F1D3-BD4340E897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cxnSp>
        <p:nvCxnSpPr>
          <p:cNvPr id="52" name="Connettore 1 51">
            <a:extLst>
              <a:ext uri="{FF2B5EF4-FFF2-40B4-BE49-F238E27FC236}">
                <a16:creationId xmlns:a16="http://schemas.microsoft.com/office/drawing/2014/main" xmlns="" id="{29CF8943-6467-D3E9-BD90-F1B9CA0B6B0A}"/>
              </a:ext>
            </a:extLst>
          </p:cNvPr>
          <p:cNvCxnSpPr/>
          <p:nvPr userDrawn="1"/>
        </p:nvCxnSpPr>
        <p:spPr>
          <a:xfrm>
            <a:off x="360000" y="890059"/>
            <a:ext cx="10573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4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celeste + immagin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6D1CF7-73EE-4909-B3BF-CCAA3D8AB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Segnaposto immagine 14">
            <a:extLst>
              <a:ext uri="{FF2B5EF4-FFF2-40B4-BE49-F238E27FC236}">
                <a16:creationId xmlns:a16="http://schemas.microsoft.com/office/drawing/2014/main" xmlns="" id="{F9C8B5E5-C914-30CC-CA49-3E395F927D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442720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0CA842B-3D7E-45C0-85B7-ABA085B00E7A}"/>
              </a:ext>
            </a:extLst>
          </p:cNvPr>
          <p:cNvSpPr/>
          <p:nvPr userDrawn="1"/>
        </p:nvSpPr>
        <p:spPr>
          <a:xfrm>
            <a:off x="4965700" y="909000"/>
            <a:ext cx="8510400" cy="5040000"/>
          </a:xfrm>
          <a:prstGeom prst="roundRect">
            <a:avLst>
              <a:gd name="adj" fmla="val 53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olo 24">
            <a:extLst>
              <a:ext uri="{FF2B5EF4-FFF2-40B4-BE49-F238E27FC236}">
                <a16:creationId xmlns:a16="http://schemas.microsoft.com/office/drawing/2014/main" xmlns="" id="{7991A8F6-1DDA-4A17-A1B0-9A8F158C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698" y="905626"/>
            <a:ext cx="7226302" cy="1139113"/>
          </a:xfrm>
          <a:prstGeom prst="rect">
            <a:avLst/>
          </a:prstGeom>
        </p:spPr>
        <p:txBody>
          <a:bodyPr wrap="square" lIns="360000" tIns="36000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" name="Segnaposto testo 39">
            <a:extLst>
              <a:ext uri="{FF2B5EF4-FFF2-40B4-BE49-F238E27FC236}">
                <a16:creationId xmlns:a16="http://schemas.microsoft.com/office/drawing/2014/main" xmlns="" id="{302C377F-1214-CD40-213A-568C0C936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5698" y="2467333"/>
            <a:ext cx="7226302" cy="640515"/>
          </a:xfrm>
          <a:prstGeom prst="rect">
            <a:avLst/>
          </a:prstGeom>
        </p:spPr>
        <p:txBody>
          <a:bodyPr wrap="square" lIns="360000" tIns="36000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5926438F-E38D-8EB1-F3E9-63D9D8DD292A}"/>
              </a:ext>
            </a:extLst>
          </p:cNvPr>
          <p:cNvCxnSpPr/>
          <p:nvPr userDrawn="1"/>
        </p:nvCxnSpPr>
        <p:spPr>
          <a:xfrm>
            <a:off x="4965700" y="1874589"/>
            <a:ext cx="10573200" cy="0"/>
          </a:xfrm>
          <a:prstGeom prst="line">
            <a:avLst/>
          </a:prstGeom>
          <a:ln w="12700">
            <a:solidFill>
              <a:srgbClr val="3A8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01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929306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42E203B2-551E-2C87-A108-2CE5E3379DB8}"/>
              </a:ext>
            </a:extLst>
          </p:cNvPr>
          <p:cNvGrpSpPr/>
          <p:nvPr userDrawn="1"/>
        </p:nvGrpSpPr>
        <p:grpSpPr>
          <a:xfrm>
            <a:off x="781595" y="3109586"/>
            <a:ext cx="6610987" cy="3132510"/>
            <a:chOff x="2856000" y="2082233"/>
            <a:chExt cx="6480000" cy="32515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A2EEB59-8603-28C2-32F9-A1C6DDEC3BE3}"/>
                </a:ext>
              </a:extLst>
            </p:cNvPr>
            <p:cNvSpPr/>
            <p:nvPr userDrawn="1"/>
          </p:nvSpPr>
          <p:spPr>
            <a:xfrm>
              <a:off x="2856000" y="2082233"/>
              <a:ext cx="6480000" cy="32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noFill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757694B2-BACD-CFBD-B044-B1C936335DA4}"/>
                </a:ext>
              </a:extLst>
            </p:cNvPr>
            <p:cNvSpPr/>
            <p:nvPr userDrawn="1"/>
          </p:nvSpPr>
          <p:spPr>
            <a:xfrm>
              <a:off x="5711371" y="5174117"/>
              <a:ext cx="769257" cy="1596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0921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5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49472"/>
            <a:ext cx="12192000" cy="1138543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D75F1672-8186-4296-EE24-FE59FE37A1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Inserire il titolo della presentazione (Menu visualizza › Schema diapositive › diapositiva principale)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3E25AEB-FA90-AB16-1922-9CC75F664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5" name="Titolo 24">
            <a:extLst>
              <a:ext uri="{FF2B5EF4-FFF2-40B4-BE49-F238E27FC236}">
                <a16:creationId xmlns:a16="http://schemas.microsoft.com/office/drawing/2014/main" xmlns="" id="{2D4BD1B7-9C87-7633-5306-E376C7D3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84381"/>
            <a:ext cx="10932000" cy="387798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testo 39">
            <a:extLst>
              <a:ext uri="{FF2B5EF4-FFF2-40B4-BE49-F238E27FC236}">
                <a16:creationId xmlns:a16="http://schemas.microsoft.com/office/drawing/2014/main" xmlns="" id="{19F126B4-3D16-B47C-6809-3240A9DC1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220" y="1488905"/>
            <a:ext cx="10932000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xmlns="" id="{5926438F-E38D-8EB1-F3E9-63D9D8DD292A}"/>
              </a:ext>
            </a:extLst>
          </p:cNvPr>
          <p:cNvCxnSpPr/>
          <p:nvPr userDrawn="1"/>
        </p:nvCxnSpPr>
        <p:spPr>
          <a:xfrm>
            <a:off x="360000" y="934797"/>
            <a:ext cx="10573200" cy="0"/>
          </a:xfrm>
          <a:prstGeom prst="line">
            <a:avLst/>
          </a:prstGeom>
          <a:ln w="12700">
            <a:solidFill>
              <a:srgbClr val="F7C4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7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xmlns="" id="{518D9544-2BAC-1BFC-69F0-AB9D5537582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Inserire il titolo della presentazione (Menu visualizza › Schema diapositive › diapositiva principale)</a:t>
            </a:r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80F31AFF-B693-DBCB-4259-0FC475B473D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xmlns="" id="{5926438F-E38D-8EB1-F3E9-63D9D8DD292A}"/>
              </a:ext>
            </a:extLst>
          </p:cNvPr>
          <p:cNvCxnSpPr/>
          <p:nvPr userDrawn="1"/>
        </p:nvCxnSpPr>
        <p:spPr>
          <a:xfrm>
            <a:off x="360000" y="934797"/>
            <a:ext cx="10573200" cy="0"/>
          </a:xfrm>
          <a:prstGeom prst="line">
            <a:avLst/>
          </a:prstGeom>
          <a:ln w="12700">
            <a:solidFill>
              <a:srgbClr val="3A8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egnaposto testo 43">
            <a:extLst>
              <a:ext uri="{FF2B5EF4-FFF2-40B4-BE49-F238E27FC236}">
                <a16:creationId xmlns:a16="http://schemas.microsoft.com/office/drawing/2014/main" xmlns="" id="{0AF75440-CC1D-FD3E-C7AD-4E666FCEF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6186" y="0"/>
            <a:ext cx="6005512" cy="5397000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chemeClr val="accent1"/>
              </a:buClr>
              <a:buSzPct val="150000"/>
              <a:buFont typeface="Zapf Dingbats"/>
              <a:buChar char="✚"/>
              <a:tabLst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SzPct val="150000"/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5" name="Titolo 24">
            <a:extLst>
              <a:ext uri="{FF2B5EF4-FFF2-40B4-BE49-F238E27FC236}">
                <a16:creationId xmlns:a16="http://schemas.microsoft.com/office/drawing/2014/main" xmlns="" id="{A0430F26-E4DE-5040-B9A5-93C45D4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79283"/>
            <a:ext cx="10932000" cy="387798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Segnaposto testo 39">
            <a:extLst>
              <a:ext uri="{FF2B5EF4-FFF2-40B4-BE49-F238E27FC236}">
                <a16:creationId xmlns:a16="http://schemas.microsoft.com/office/drawing/2014/main" xmlns="" id="{2E459B1B-7C2A-1413-5135-90D6472A89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8" y="2185192"/>
            <a:ext cx="10932000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47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DD11F92-1DB5-77D8-9AFB-C1A35025D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998" y="6043745"/>
            <a:ext cx="900000" cy="360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lang="en-ID" sz="100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5DA54CB6-A5B6-CDD0-6228-2EB2BD942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Inserire il titolo della presentazione (Menu visualizza › Schema diapositive › diapositiva principale)</a:t>
            </a:r>
          </a:p>
        </p:txBody>
      </p:sp>
    </p:spTree>
    <p:extLst>
      <p:ext uri="{BB962C8B-B14F-4D97-AF65-F5344CB8AC3E}">
        <p14:creationId xmlns:p14="http://schemas.microsoft.com/office/powerpoint/2010/main" val="251587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DD11F92-1DB5-77D8-9AFB-C1A35025D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998" y="6043745"/>
            <a:ext cx="900000" cy="360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lang="en-ID" sz="100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A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388"/>
            <a:ext cx="12191428" cy="684961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61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DD11F92-1DB5-77D8-9AFB-C1A35025D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998" y="6043745"/>
            <a:ext cx="900000" cy="360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lang="en-ID" sz="100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5DA54CB6-A5B6-CDD0-6228-2EB2BD942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Inserire il titolo della presentazione (Menu visualizza › Schema diapositive › diapositiva principale)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1591290" y="425081"/>
            <a:ext cx="4320000" cy="252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91290" y="425081"/>
            <a:ext cx="4320000" cy="25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6270169" y="425081"/>
            <a:ext cx="4320000" cy="252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61780" y="416692"/>
            <a:ext cx="4320000" cy="25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1" name="Titolo 24">
            <a:extLst>
              <a:ext uri="{FF2B5EF4-FFF2-40B4-BE49-F238E27FC236}">
                <a16:creationId xmlns:a16="http://schemas.microsoft.com/office/drawing/2014/main" xmlns="" id="{A0430F26-E4DE-5040-B9A5-93C45D4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89" y="3115605"/>
            <a:ext cx="4320001" cy="1163395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2" name="Segnaposto testo 39">
            <a:extLst>
              <a:ext uri="{FF2B5EF4-FFF2-40B4-BE49-F238E27FC236}">
                <a16:creationId xmlns:a16="http://schemas.microsoft.com/office/drawing/2014/main" xmlns="" id="{2E459B1B-7C2A-1413-5135-90D6472A89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1287" y="4821514"/>
            <a:ext cx="4320001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6270169" y="3039649"/>
            <a:ext cx="4320000" cy="2520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0169" y="3039649"/>
            <a:ext cx="4320000" cy="25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972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gri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-1" y="8467"/>
            <a:ext cx="4441371" cy="5714999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xmlns="" id="{518D9544-2BAC-1BFC-69F0-AB9D5537582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Inserire il titolo della presentazione (Menu visualizza › Schema diapositive › diapositiva principale)</a:t>
            </a:r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80F31AFF-B693-DBCB-4259-0FC475B473D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xmlns="" id="{0AF75440-CC1D-FD3E-C7AD-4E666FCEF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46186" y="0"/>
            <a:ext cx="6005512" cy="5397000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chemeClr val="accent1"/>
              </a:buClr>
              <a:buSzPct val="150000"/>
              <a:buFont typeface="Zapf Dingbats"/>
              <a:buChar char="✚"/>
              <a:tabLst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SzPct val="150000"/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5" name="Titolo 24">
            <a:extLst>
              <a:ext uri="{FF2B5EF4-FFF2-40B4-BE49-F238E27FC236}">
                <a16:creationId xmlns:a16="http://schemas.microsoft.com/office/drawing/2014/main" xmlns="" id="{A0430F26-E4DE-5040-B9A5-93C45D4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11" y="1071533"/>
            <a:ext cx="3780389" cy="1551194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xmlns="" id="{1BFA8E90-515B-3AAB-CD81-CA07CF4A6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609" y="3294325"/>
            <a:ext cx="3780389" cy="553998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947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a celeste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672B2847-E40C-1C27-7119-A9127A376B30}"/>
              </a:ext>
            </a:extLst>
          </p:cNvPr>
          <p:cNvSpPr/>
          <p:nvPr userDrawn="1"/>
        </p:nvSpPr>
        <p:spPr>
          <a:xfrm>
            <a:off x="7736428" y="0"/>
            <a:ext cx="4446000" cy="5964572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xmlns="" id="{518D9544-2BAC-1BFC-69F0-AB9D5537582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/>
              <a:t>Inserire il titolo della presentazione (Menu visualizza › Schema diapositive › diapositiva principale)</a:t>
            </a:r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80F31AFF-B693-DBCB-4259-0FC475B473D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noFill/>
        </p:spPr>
        <p:txBody>
          <a:bodyPr/>
          <a:lstStyle>
            <a:lvl1pPr>
              <a:defRPr sz="1000"/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xmlns="" id="{2449CC1D-AC24-AD05-323F-7BDB81DD9F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7428" y="8389"/>
            <a:ext cx="4464000" cy="594779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5" name="Titolo 24">
            <a:extLst>
              <a:ext uri="{FF2B5EF4-FFF2-40B4-BE49-F238E27FC236}">
                <a16:creationId xmlns:a16="http://schemas.microsoft.com/office/drawing/2014/main" xmlns="" id="{A0430F26-E4DE-5040-B9A5-93C45D4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80000"/>
            <a:ext cx="6486000" cy="7755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Segnaposto testo 39">
            <a:extLst>
              <a:ext uri="{FF2B5EF4-FFF2-40B4-BE49-F238E27FC236}">
                <a16:creationId xmlns:a16="http://schemas.microsoft.com/office/drawing/2014/main" xmlns="" id="{980164D4-1BB6-9F5B-2E08-5B423C534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185192"/>
            <a:ext cx="6486000" cy="2769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8931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fondo celeste + immagin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6D1CF7-73EE-4909-B3BF-CCAA3D8AB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Segnaposto immagine 14">
            <a:extLst>
              <a:ext uri="{FF2B5EF4-FFF2-40B4-BE49-F238E27FC236}">
                <a16:creationId xmlns:a16="http://schemas.microsoft.com/office/drawing/2014/main" xmlns="" id="{F9C8B5E5-C914-30CC-CA49-3E395F927D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442720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Titolo 24">
            <a:extLst>
              <a:ext uri="{FF2B5EF4-FFF2-40B4-BE49-F238E27FC236}">
                <a16:creationId xmlns:a16="http://schemas.microsoft.com/office/drawing/2014/main" xmlns="" id="{7991A8F6-1DDA-4A17-A1B0-9A8F158C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698" y="905626"/>
            <a:ext cx="7226302" cy="1139113"/>
          </a:xfrm>
          <a:prstGeom prst="rect">
            <a:avLst/>
          </a:prstGeom>
        </p:spPr>
        <p:txBody>
          <a:bodyPr wrap="square" lIns="360000" tIns="360000" rIns="360000" bIns="0">
            <a:spAutoFit/>
          </a:bodyPr>
          <a:lstStyle>
            <a:lvl1pPr marL="0" algn="l" defTabSz="914400" rtl="0" eaLnBrk="1" latinLnBrk="0" hangingPunct="1"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" name="Segnaposto testo 39">
            <a:extLst>
              <a:ext uri="{FF2B5EF4-FFF2-40B4-BE49-F238E27FC236}">
                <a16:creationId xmlns:a16="http://schemas.microsoft.com/office/drawing/2014/main" xmlns="" id="{302C377F-1214-CD40-213A-568C0C936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5698" y="2467333"/>
            <a:ext cx="7226302" cy="640515"/>
          </a:xfrm>
          <a:prstGeom prst="rect">
            <a:avLst/>
          </a:prstGeom>
        </p:spPr>
        <p:txBody>
          <a:bodyPr wrap="square" lIns="360000" tIns="36000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737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4305"/>
            <a:ext cx="12192000" cy="11385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CD77D0-57CE-46E3-8DE3-652E21746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620" y="6048000"/>
            <a:ext cx="900000" cy="360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lang="en-ID" sz="1200" b="0" i="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fld id="{E9B139A4-A2BD-40B4-B72F-DEDE218F18B5}" type="slidenum">
              <a:rPr lang="it-IT" smtClean="0"/>
              <a:pPr algn="ctr"/>
              <a:t>‹N›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4BA098-27E3-4EC6-A381-01833149A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494" y="6048000"/>
            <a:ext cx="105732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it-IT" dirty="0" err="1"/>
              <a:t>Imprendigreen</a:t>
            </a:r>
            <a:r>
              <a:rPr lang="it-IT" dirty="0"/>
              <a:t> – Il sistema di qualificazione delle imprese sostenibili</a:t>
            </a:r>
          </a:p>
        </p:txBody>
      </p:sp>
    </p:spTree>
    <p:extLst>
      <p:ext uri="{BB962C8B-B14F-4D97-AF65-F5344CB8AC3E}">
        <p14:creationId xmlns:p14="http://schemas.microsoft.com/office/powerpoint/2010/main" val="36992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76" r:id="rId3"/>
    <p:sldLayoutId id="2147483649" r:id="rId4"/>
    <p:sldLayoutId id="2147483680" r:id="rId5"/>
    <p:sldLayoutId id="2147483679" r:id="rId6"/>
    <p:sldLayoutId id="2147483655" r:id="rId7"/>
    <p:sldLayoutId id="2147483674" r:id="rId8"/>
    <p:sldLayoutId id="2147483681" r:id="rId9"/>
    <p:sldLayoutId id="2147483678" r:id="rId10"/>
    <p:sldLayoutId id="2147483682" r:id="rId11"/>
    <p:sldLayoutId id="2147483672" r:id="rId12"/>
    <p:sldLayoutId id="2147483667" r:id="rId13"/>
    <p:sldLayoutId id="214748367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4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7.emf"/><Relationship Id="rId17" Type="http://schemas.openxmlformats.org/officeDocument/2006/relationships/image" Target="../media/image22.sv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12" Type="http://schemas.openxmlformats.org/officeDocument/2006/relationships/image" Target="../media/image1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4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xmlns="" id="{E4DEC0A1-851A-70EC-A13E-8CFBABC4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07" y="3446717"/>
            <a:ext cx="6020790" cy="9494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sz="4900" dirty="0">
                <a:solidFill>
                  <a:srgbClr val="00A4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Sentinelle del Mare</a:t>
            </a: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2800" dirty="0">
              <a:solidFill>
                <a:srgbClr val="39A0DF"/>
              </a:solidFill>
            </a:endParaRPr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xmlns="" id="{693DCF2A-2582-E901-33E5-265192EAAC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402" y="4343400"/>
            <a:ext cx="6019200" cy="650629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tx1"/>
                </a:solidFill>
              </a:rPr>
              <a:t>Stefano Goffredo, Responsabile scientifico progetto Sentinelle del Mare-Confcommercio, </a:t>
            </a:r>
          </a:p>
          <a:p>
            <a:r>
              <a:rPr lang="it-IT" dirty="0">
                <a:solidFill>
                  <a:schemeClr val="tx1"/>
                </a:solidFill>
              </a:rPr>
              <a:t>Professore associato presso l’Alma Mater </a:t>
            </a:r>
            <a:r>
              <a:rPr lang="it-IT" dirty="0" err="1">
                <a:solidFill>
                  <a:schemeClr val="tx1"/>
                </a:solidFill>
              </a:rPr>
              <a:t>Studiorum</a:t>
            </a:r>
            <a:r>
              <a:rPr lang="it-IT" dirty="0">
                <a:solidFill>
                  <a:schemeClr val="tx1"/>
                </a:solidFill>
              </a:rPr>
              <a:t> Università di Bologna</a:t>
            </a:r>
          </a:p>
          <a:p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Segnaposto testo 25">
            <a:extLst>
              <a:ext uri="{FF2B5EF4-FFF2-40B4-BE49-F238E27FC236}">
                <a16:creationId xmlns:a16="http://schemas.microsoft.com/office/drawing/2014/main" xmlns="" id="{FD06F3C1-83A7-816D-BA77-DCDF08898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29546" y="6010881"/>
            <a:ext cx="2046913" cy="22409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lang="it-IT" sz="1000" i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it-IT" dirty="0"/>
              <a:t>27 marzo 2024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99" y="518755"/>
            <a:ext cx="4617657" cy="4211516"/>
          </a:xfrm>
          <a:prstGeom prst="rect">
            <a:avLst/>
          </a:prstGeom>
        </p:spPr>
      </p:pic>
      <p:pic>
        <p:nvPicPr>
          <p:cNvPr id="6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xmlns="" id="{594C5AEA-958E-A085-6D30-81A83238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67" y="4866629"/>
            <a:ext cx="3751320" cy="13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1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10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7E116909-E847-052D-F487-E415ED58AE14}"/>
              </a:ext>
            </a:extLst>
          </p:cNvPr>
          <p:cNvSpPr txBox="1"/>
          <p:nvPr/>
        </p:nvSpPr>
        <p:spPr>
          <a:xfrm>
            <a:off x="228601" y="1345249"/>
            <a:ext cx="11743592" cy="3844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science: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utile alla raccolta dati e contribuisce alla mitigazione dei costi della ricerca;</a:t>
            </a:r>
            <a:endParaRPr lang="x-none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 l’educazione e la consapevolezza ambientale nei partecipanti;</a:t>
            </a:r>
            <a:endParaRPr lang="x-none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 un elevato indice di gradimento nei partecipanti;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accompagna l’operatore nella valorizzazione dei comportamenti sostenibili come vera e propria componente distintiva della sua offerta;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Sentinelle del Mare rientra tra le buone pratiche di </a:t>
            </a:r>
            <a:r>
              <a:rPr lang="it-IT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Imprendigreen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nella piattaforma Confcommercio per la sostenibilità</a:t>
            </a:r>
            <a:endParaRPr lang="x-none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411925" y="5818203"/>
            <a:ext cx="10903776" cy="1009137"/>
            <a:chOff x="348566" y="5512318"/>
            <a:chExt cx="11740264" cy="1086553"/>
          </a:xfrm>
        </p:grpSpPr>
        <p:pic>
          <p:nvPicPr>
            <p:cNvPr id="8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9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10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11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76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xmlns="" id="{2AB4BC16-6E91-5082-F059-4ADEA2219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15"/>
          <a:stretch/>
        </p:blipFill>
        <p:spPr>
          <a:xfrm>
            <a:off x="1010575" y="3887698"/>
            <a:ext cx="6207912" cy="15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60000" y="484381"/>
            <a:ext cx="10932000" cy="443198"/>
          </a:xfrm>
        </p:spPr>
        <p:txBody>
          <a:bodyPr/>
          <a:lstStyle/>
          <a:p>
            <a:r>
              <a:rPr lang="it-IT" sz="3200" dirty="0"/>
              <a:t>Cos’è la Citizen Science?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343220" y="1172393"/>
            <a:ext cx="10932000" cy="478657"/>
          </a:xfrm>
        </p:spPr>
        <p:txBody>
          <a:bodyPr/>
          <a:lstStyle/>
          <a:p>
            <a:r>
              <a:rPr lang="it-IT" sz="2400" dirty="0"/>
              <a:t>La raccolta di dati da parte dei cittadini, nell’ambito di un progetto di ricerca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F03E2D-1D0C-07BC-D010-58DC0A66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98" y="1896737"/>
            <a:ext cx="2166198" cy="2166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B16882-FF3F-2991-6EB3-1DC501061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4"/>
          <a:stretch/>
        </p:blipFill>
        <p:spPr>
          <a:xfrm>
            <a:off x="1202250" y="1896736"/>
            <a:ext cx="2771746" cy="2166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EB21D2-4A51-7BFF-DBFC-4501195B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31"/>
          <a:stretch/>
        </p:blipFill>
        <p:spPr>
          <a:xfrm>
            <a:off x="4456158" y="1896736"/>
            <a:ext cx="2993978" cy="2166198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411925" y="5818203"/>
            <a:ext cx="10903776" cy="1009137"/>
            <a:chOff x="348566" y="5512318"/>
            <a:chExt cx="11740264" cy="1086553"/>
          </a:xfrm>
        </p:grpSpPr>
        <p:pic>
          <p:nvPicPr>
            <p:cNvPr id="15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16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17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18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  <p:grpSp>
        <p:nvGrpSpPr>
          <p:cNvPr id="22" name="Gruppo 21"/>
          <p:cNvGrpSpPr/>
          <p:nvPr/>
        </p:nvGrpSpPr>
        <p:grpSpPr>
          <a:xfrm>
            <a:off x="8537325" y="316962"/>
            <a:ext cx="3324383" cy="540057"/>
            <a:chOff x="8537325" y="316962"/>
            <a:chExt cx="3324383" cy="540057"/>
          </a:xfrm>
        </p:grpSpPr>
        <p:sp>
          <p:nvSpPr>
            <p:cNvPr id="19" name="Segnaposto testo 4"/>
            <p:cNvSpPr txBox="1">
              <a:spLocks/>
            </p:cNvSpPr>
            <p:nvPr/>
          </p:nvSpPr>
          <p:spPr>
            <a:xfrm>
              <a:off x="8537325" y="494657"/>
              <a:ext cx="1257300" cy="184666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800" dirty="0"/>
                <a:t>con il patrocinio di</a:t>
              </a: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045" y="316962"/>
              <a:ext cx="540057" cy="540057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586" y="332774"/>
              <a:ext cx="1661122" cy="50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11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Citizen Science: dal cittadino al ricercatore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3</a:t>
            </a:fld>
            <a:endParaRPr lang="it-IT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1248508" y="6036402"/>
            <a:ext cx="8546117" cy="790937"/>
            <a:chOff x="348566" y="5512318"/>
            <a:chExt cx="11740264" cy="1086553"/>
          </a:xfrm>
        </p:grpSpPr>
        <p:pic>
          <p:nvPicPr>
            <p:cNvPr id="15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16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17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18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  <p:grpSp>
        <p:nvGrpSpPr>
          <p:cNvPr id="22" name="Gruppo 21"/>
          <p:cNvGrpSpPr/>
          <p:nvPr/>
        </p:nvGrpSpPr>
        <p:grpSpPr>
          <a:xfrm>
            <a:off x="8537325" y="316962"/>
            <a:ext cx="3324383" cy="540057"/>
            <a:chOff x="8537325" y="316962"/>
            <a:chExt cx="3324383" cy="540057"/>
          </a:xfrm>
        </p:grpSpPr>
        <p:sp>
          <p:nvSpPr>
            <p:cNvPr id="19" name="Segnaposto testo 4"/>
            <p:cNvSpPr txBox="1">
              <a:spLocks/>
            </p:cNvSpPr>
            <p:nvPr/>
          </p:nvSpPr>
          <p:spPr>
            <a:xfrm>
              <a:off x="8537325" y="494657"/>
              <a:ext cx="1257300" cy="184666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800" dirty="0"/>
                <a:t>con il patrocinio di</a:t>
              </a: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045" y="316962"/>
              <a:ext cx="540057" cy="540057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586" y="332774"/>
              <a:ext cx="1661122" cy="508432"/>
            </a:xfrm>
            <a:prstGeom prst="rect">
              <a:avLst/>
            </a:prstGeom>
          </p:spPr>
        </p:pic>
      </p:grpSp>
      <p:pic>
        <p:nvPicPr>
          <p:cNvPr id="23" name="Picture 2" descr="C:\Users\Patrizia\Desktop\PresentazionePADI_EUDIShow\Questionario.jpg">
            <a:extLst>
              <a:ext uri="{FF2B5EF4-FFF2-40B4-BE49-F238E27FC236}">
                <a16:creationId xmlns:a16="http://schemas.microsoft.com/office/drawing/2014/main" xmlns="" id="{E2FAFFFA-CC53-937A-032B-AB4F1576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79" y="3748004"/>
            <a:ext cx="114668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85391A09-404E-2B3D-D285-B847F0FE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17" y="2833746"/>
            <a:ext cx="2404607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ccia in giù 88">
            <a:extLst>
              <a:ext uri="{FF2B5EF4-FFF2-40B4-BE49-F238E27FC236}">
                <a16:creationId xmlns:a16="http://schemas.microsoft.com/office/drawing/2014/main" xmlns="" id="{126D9227-86CA-A257-0687-01B3D850E4FC}"/>
              </a:ext>
            </a:extLst>
          </p:cNvPr>
          <p:cNvSpPr/>
          <p:nvPr/>
        </p:nvSpPr>
        <p:spPr>
          <a:xfrm rot="16200000" flipH="1">
            <a:off x="3293771" y="1758317"/>
            <a:ext cx="322223" cy="8092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  <p:pic>
        <p:nvPicPr>
          <p:cNvPr id="26" name="Picture 2" descr="C:\Users\Patrizia\Desktop\PresentazionePADI_EUDIShow\organismi ita.jpg">
            <a:extLst>
              <a:ext uri="{FF2B5EF4-FFF2-40B4-BE49-F238E27FC236}">
                <a16:creationId xmlns:a16="http://schemas.microsoft.com/office/drawing/2014/main" xmlns="" id="{6A5C2AE5-5738-FEA3-F19A-C9A73442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98" y="1267435"/>
            <a:ext cx="2402838" cy="1692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xmlns="" id="{927822F3-EAD3-CDD7-4D1D-C0D722B49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3525" y="4042006"/>
            <a:ext cx="1394746" cy="1243144"/>
          </a:xfrm>
          <a:prstGeom prst="rect">
            <a:avLst/>
          </a:prstGeom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xmlns="" id="{33E8814F-5EED-12A1-A0A5-79C5281EF3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58575" y="1201440"/>
            <a:ext cx="1082503" cy="1118453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xmlns="" id="{2BF3877F-2F2C-4FBB-D013-FC539AE0A9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67" y="4657464"/>
            <a:ext cx="1694521" cy="1007852"/>
          </a:xfrm>
          <a:prstGeom prst="rect">
            <a:avLst/>
          </a:prstGeom>
        </p:spPr>
      </p:pic>
      <p:pic>
        <p:nvPicPr>
          <p:cNvPr id="30" name="Picture 5" descr="C:\Users\Patrizia\Desktop\PresentazionePADI_EUDIShow\11954799_10152968769811104_1754678606404935875_n.jpg">
            <a:extLst>
              <a:ext uri="{FF2B5EF4-FFF2-40B4-BE49-F238E27FC236}">
                <a16:creationId xmlns:a16="http://schemas.microsoft.com/office/drawing/2014/main" xmlns="" id="{1D869809-B566-9611-3BED-20057D385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4" b="-1"/>
          <a:stretch/>
        </p:blipFill>
        <p:spPr bwMode="auto">
          <a:xfrm>
            <a:off x="360726" y="1300063"/>
            <a:ext cx="2481071" cy="16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ccia in giù 88">
            <a:extLst>
              <a:ext uri="{FF2B5EF4-FFF2-40B4-BE49-F238E27FC236}">
                <a16:creationId xmlns:a16="http://schemas.microsoft.com/office/drawing/2014/main" xmlns="" id="{40A2E382-0DFC-AEF4-F0F3-D6729DCF5D52}"/>
              </a:ext>
            </a:extLst>
          </p:cNvPr>
          <p:cNvSpPr>
            <a:spLocks noChangeAspect="1"/>
          </p:cNvSpPr>
          <p:nvPr/>
        </p:nvSpPr>
        <p:spPr>
          <a:xfrm rot="3493980" flipH="1">
            <a:off x="3296837" y="2838104"/>
            <a:ext cx="322223" cy="116342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  <p:sp>
        <p:nvSpPr>
          <p:cNvPr id="32" name="Freccia in giù 88">
            <a:extLst>
              <a:ext uri="{FF2B5EF4-FFF2-40B4-BE49-F238E27FC236}">
                <a16:creationId xmlns:a16="http://schemas.microsoft.com/office/drawing/2014/main" xmlns="" id="{CD129A0C-0FDE-F77B-5207-1FD2746A8BF8}"/>
              </a:ext>
            </a:extLst>
          </p:cNvPr>
          <p:cNvSpPr/>
          <p:nvPr/>
        </p:nvSpPr>
        <p:spPr>
          <a:xfrm rot="16200000" flipH="1">
            <a:off x="3103882" y="4095487"/>
            <a:ext cx="322223" cy="92592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  <p:pic>
        <p:nvPicPr>
          <p:cNvPr id="33" name="Graphic 57" descr="Board Of Directors with solid fill">
            <a:extLst>
              <a:ext uri="{FF2B5EF4-FFF2-40B4-BE49-F238E27FC236}">
                <a16:creationId xmlns:a16="http://schemas.microsoft.com/office/drawing/2014/main" xmlns="" id="{AE933E5E-76F3-4DAD-DAAA-67CCC30BDB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275607" y="2967135"/>
            <a:ext cx="1106424" cy="11064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80527" y="2923836"/>
            <a:ext cx="203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Cittadini=Sentinelle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Mare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12423" y="5460233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Raccolta dati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080202" y="5293320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 dati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4394821" y="2980159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Organismi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7156824" y="4541072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Risultati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9948123" y="2333105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Istituzioni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9885696" y="5665316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Cittadinanza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9959404" y="3989254"/>
            <a:ext cx="1761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Imprese</a:t>
            </a:r>
          </a:p>
        </p:txBody>
      </p:sp>
      <p:sp>
        <p:nvSpPr>
          <p:cNvPr id="40" name="Freccia in giù 88">
            <a:extLst>
              <a:ext uri="{FF2B5EF4-FFF2-40B4-BE49-F238E27FC236}">
                <a16:creationId xmlns:a16="http://schemas.microsoft.com/office/drawing/2014/main" xmlns="" id="{FCA9A0C9-49D0-2BD3-5976-19D1242BB201}"/>
              </a:ext>
            </a:extLst>
          </p:cNvPr>
          <p:cNvSpPr/>
          <p:nvPr/>
        </p:nvSpPr>
        <p:spPr>
          <a:xfrm rot="13500000" flipH="1">
            <a:off x="6128988" y="3761617"/>
            <a:ext cx="322223" cy="8317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  <p:sp>
        <p:nvSpPr>
          <p:cNvPr id="41" name="Freccia in giù 88">
            <a:extLst>
              <a:ext uri="{FF2B5EF4-FFF2-40B4-BE49-F238E27FC236}">
                <a16:creationId xmlns:a16="http://schemas.microsoft.com/office/drawing/2014/main" xmlns="" id="{B541FC57-5843-518D-E11E-947801265059}"/>
              </a:ext>
            </a:extLst>
          </p:cNvPr>
          <p:cNvSpPr/>
          <p:nvPr/>
        </p:nvSpPr>
        <p:spPr>
          <a:xfrm rot="16200000" flipH="1">
            <a:off x="9458670" y="3348629"/>
            <a:ext cx="322223" cy="432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  <p:sp>
        <p:nvSpPr>
          <p:cNvPr id="42" name="Freccia in giù 88">
            <a:extLst>
              <a:ext uri="{FF2B5EF4-FFF2-40B4-BE49-F238E27FC236}">
                <a16:creationId xmlns:a16="http://schemas.microsoft.com/office/drawing/2014/main" xmlns="" id="{0FB0E4F2-3AA7-382B-E81C-19CFAC9FA578}"/>
              </a:ext>
            </a:extLst>
          </p:cNvPr>
          <p:cNvSpPr/>
          <p:nvPr/>
        </p:nvSpPr>
        <p:spPr>
          <a:xfrm rot="13500000" flipH="1">
            <a:off x="9436994" y="2527591"/>
            <a:ext cx="322223" cy="432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  <p:sp>
        <p:nvSpPr>
          <p:cNvPr id="43" name="Freccia in giù 88">
            <a:extLst>
              <a:ext uri="{FF2B5EF4-FFF2-40B4-BE49-F238E27FC236}">
                <a16:creationId xmlns:a16="http://schemas.microsoft.com/office/drawing/2014/main" xmlns="" id="{8D37669D-18E6-1A59-6E45-43B3FA83E643}"/>
              </a:ext>
            </a:extLst>
          </p:cNvPr>
          <p:cNvSpPr/>
          <p:nvPr/>
        </p:nvSpPr>
        <p:spPr>
          <a:xfrm rot="18900000" flipH="1">
            <a:off x="9436994" y="4330779"/>
            <a:ext cx="322223" cy="432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827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02328" y="484381"/>
            <a:ext cx="10122623" cy="387798"/>
          </a:xfrm>
        </p:spPr>
        <p:txBody>
          <a:bodyPr/>
          <a:lstStyle/>
          <a:p>
            <a:r>
              <a:rPr lang="it-IT" dirty="0"/>
              <a:t>Sentinelle del Mare: obiettivi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941097" y="1255861"/>
            <a:ext cx="9442618" cy="359073"/>
          </a:xfrm>
        </p:spPr>
        <p:txBody>
          <a:bodyPr/>
          <a:lstStyle/>
          <a:p>
            <a:pPr algn="l"/>
            <a:r>
              <a:rPr lang="it-IT" sz="1800" dirty="0"/>
              <a:t>valutare le condizioni ambientali nel Mar Mediterraneo e le variazioni nel tempo</a:t>
            </a:r>
          </a:p>
        </p:txBody>
      </p:sp>
      <p:sp>
        <p:nvSpPr>
          <p:cNvPr id="8" name="CasellaDiTesto 31">
            <a:extLst>
              <a:ext uri="{FF2B5EF4-FFF2-40B4-BE49-F238E27FC236}">
                <a16:creationId xmlns:a16="http://schemas.microsoft.com/office/drawing/2014/main" xmlns="" id="{F074766B-A484-4409-B686-6A409410BB15}"/>
              </a:ext>
            </a:extLst>
          </p:cNvPr>
          <p:cNvSpPr txBox="1"/>
          <p:nvPr/>
        </p:nvSpPr>
        <p:spPr>
          <a:xfrm>
            <a:off x="0" y="4794529"/>
            <a:ext cx="12215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Goffredo et al. (2004), </a:t>
            </a:r>
            <a:r>
              <a:rPr lang="it-IT" alt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</a:t>
            </a: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Biology</a:t>
            </a: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18: 1492-1503; Goffredo et al. (2010), </a:t>
            </a:r>
            <a:r>
              <a:rPr lang="it-IT" alt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</a:t>
            </a: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20: 2170-2187; Branchini et al. (2015), </a:t>
            </a:r>
            <a:r>
              <a:rPr lang="it-IT" alt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alt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24: 319-336; Lee et al. (2023), </a:t>
            </a: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PLoS ONE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18(3): e0282239.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04446" y="1143010"/>
            <a:ext cx="44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egnaposto testo 6"/>
          <p:cNvSpPr txBox="1">
            <a:spLocks/>
          </p:cNvSpPr>
          <p:nvPr/>
        </p:nvSpPr>
        <p:spPr>
          <a:xfrm>
            <a:off x="958601" y="1754632"/>
            <a:ext cx="9442618" cy="359073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2pPr>
            <a:lvl3pPr marL="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3pPr>
            <a:lvl4pPr marL="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4pPr>
            <a:lvl5pPr marL="0" indent="0" algn="just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0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charset="0"/>
                <a:cs typeface="Robo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/>
              <a:t>indice di qualità ambientale – 5 classi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404445" y="3935165"/>
            <a:ext cx="9979270" cy="584775"/>
            <a:chOff x="313591" y="2209761"/>
            <a:chExt cx="9979270" cy="584775"/>
          </a:xfrm>
        </p:grpSpPr>
        <p:sp>
          <p:nvSpPr>
            <p:cNvPr id="21" name="Segnaposto testo 6"/>
            <p:cNvSpPr txBox="1">
              <a:spLocks/>
            </p:cNvSpPr>
            <p:nvPr/>
          </p:nvSpPr>
          <p:spPr>
            <a:xfrm>
              <a:off x="850243" y="2322613"/>
              <a:ext cx="9442618" cy="359073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800" dirty="0"/>
                <a:t>contribuire allo sviluppo di politiche di gestione ambientale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13591" y="2209761"/>
              <a:ext cx="44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endParaRPr lang="it-IT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4850031" y="2099864"/>
            <a:ext cx="812375" cy="1760405"/>
            <a:chOff x="8062659" y="2225014"/>
            <a:chExt cx="959491" cy="2079203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67CF35B2-AB8B-4197-A044-4B9594BAA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2659" y="2299315"/>
              <a:ext cx="147116" cy="152153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97612" y="0"/>
                  </a:moveTo>
                  <a:lnTo>
                    <a:pt x="162306" y="0"/>
                  </a:lnTo>
                  <a:lnTo>
                    <a:pt x="126872" y="9651"/>
                  </a:lnTo>
                  <a:lnTo>
                    <a:pt x="109219" y="12826"/>
                  </a:lnTo>
                  <a:lnTo>
                    <a:pt x="96393" y="22478"/>
                  </a:lnTo>
                  <a:lnTo>
                    <a:pt x="78739" y="30606"/>
                  </a:lnTo>
                  <a:lnTo>
                    <a:pt x="65785" y="40258"/>
                  </a:lnTo>
                  <a:lnTo>
                    <a:pt x="40131" y="65912"/>
                  </a:lnTo>
                  <a:lnTo>
                    <a:pt x="30479" y="78739"/>
                  </a:lnTo>
                  <a:lnTo>
                    <a:pt x="22478" y="96392"/>
                  </a:lnTo>
                  <a:lnTo>
                    <a:pt x="12826" y="109347"/>
                  </a:lnTo>
                  <a:lnTo>
                    <a:pt x="9525" y="127000"/>
                  </a:lnTo>
                  <a:lnTo>
                    <a:pt x="4825" y="144652"/>
                  </a:lnTo>
                  <a:lnTo>
                    <a:pt x="0" y="162305"/>
                  </a:lnTo>
                  <a:lnTo>
                    <a:pt x="0" y="197738"/>
                  </a:lnTo>
                  <a:lnTo>
                    <a:pt x="4825" y="220217"/>
                  </a:lnTo>
                  <a:lnTo>
                    <a:pt x="9525" y="233044"/>
                  </a:lnTo>
                  <a:lnTo>
                    <a:pt x="12826" y="250698"/>
                  </a:lnTo>
                  <a:lnTo>
                    <a:pt x="40131" y="294131"/>
                  </a:lnTo>
                  <a:lnTo>
                    <a:pt x="78739" y="329438"/>
                  </a:lnTo>
                  <a:lnTo>
                    <a:pt x="96393" y="337565"/>
                  </a:lnTo>
                  <a:lnTo>
                    <a:pt x="109219" y="347217"/>
                  </a:lnTo>
                  <a:lnTo>
                    <a:pt x="126872" y="355218"/>
                  </a:lnTo>
                  <a:lnTo>
                    <a:pt x="144525" y="360044"/>
                  </a:lnTo>
                  <a:lnTo>
                    <a:pt x="215264" y="360044"/>
                  </a:lnTo>
                  <a:lnTo>
                    <a:pt x="266700" y="337565"/>
                  </a:lnTo>
                  <a:lnTo>
                    <a:pt x="319785" y="294131"/>
                  </a:lnTo>
                  <a:lnTo>
                    <a:pt x="345439" y="250698"/>
                  </a:lnTo>
                  <a:lnTo>
                    <a:pt x="350265" y="233044"/>
                  </a:lnTo>
                  <a:lnTo>
                    <a:pt x="355091" y="220217"/>
                  </a:lnTo>
                  <a:lnTo>
                    <a:pt x="359918" y="197738"/>
                  </a:lnTo>
                  <a:lnTo>
                    <a:pt x="359918" y="162305"/>
                  </a:lnTo>
                  <a:lnTo>
                    <a:pt x="345439" y="109347"/>
                  </a:lnTo>
                  <a:lnTo>
                    <a:pt x="337438" y="96392"/>
                  </a:lnTo>
                  <a:lnTo>
                    <a:pt x="329438" y="78739"/>
                  </a:lnTo>
                  <a:lnTo>
                    <a:pt x="294004" y="40258"/>
                  </a:lnTo>
                  <a:lnTo>
                    <a:pt x="249046" y="12826"/>
                  </a:lnTo>
                  <a:lnTo>
                    <a:pt x="232918" y="9651"/>
                  </a:lnTo>
                  <a:lnTo>
                    <a:pt x="19761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xmlns="" id="{A4517BA6-B5C8-B9C8-9DE5-E304FC45D5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2659" y="2783220"/>
              <a:ext cx="147116" cy="152153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97612" y="0"/>
                  </a:moveTo>
                  <a:lnTo>
                    <a:pt x="162306" y="0"/>
                  </a:lnTo>
                  <a:lnTo>
                    <a:pt x="126872" y="9651"/>
                  </a:lnTo>
                  <a:lnTo>
                    <a:pt x="109219" y="12826"/>
                  </a:lnTo>
                  <a:lnTo>
                    <a:pt x="96393" y="22478"/>
                  </a:lnTo>
                  <a:lnTo>
                    <a:pt x="78739" y="30479"/>
                  </a:lnTo>
                  <a:lnTo>
                    <a:pt x="65785" y="40131"/>
                  </a:lnTo>
                  <a:lnTo>
                    <a:pt x="40131" y="65785"/>
                  </a:lnTo>
                  <a:lnTo>
                    <a:pt x="30479" y="78739"/>
                  </a:lnTo>
                  <a:lnTo>
                    <a:pt x="22478" y="96392"/>
                  </a:lnTo>
                  <a:lnTo>
                    <a:pt x="12826" y="109219"/>
                  </a:lnTo>
                  <a:lnTo>
                    <a:pt x="9525" y="126872"/>
                  </a:lnTo>
                  <a:lnTo>
                    <a:pt x="4825" y="144652"/>
                  </a:lnTo>
                  <a:lnTo>
                    <a:pt x="0" y="162305"/>
                  </a:lnTo>
                  <a:lnTo>
                    <a:pt x="0" y="197611"/>
                  </a:lnTo>
                  <a:lnTo>
                    <a:pt x="4825" y="220090"/>
                  </a:lnTo>
                  <a:lnTo>
                    <a:pt x="9525" y="233044"/>
                  </a:lnTo>
                  <a:lnTo>
                    <a:pt x="12826" y="250697"/>
                  </a:lnTo>
                  <a:lnTo>
                    <a:pt x="40131" y="294004"/>
                  </a:lnTo>
                  <a:lnTo>
                    <a:pt x="78739" y="329437"/>
                  </a:lnTo>
                  <a:lnTo>
                    <a:pt x="96393" y="337438"/>
                  </a:lnTo>
                  <a:lnTo>
                    <a:pt x="109219" y="347090"/>
                  </a:lnTo>
                  <a:lnTo>
                    <a:pt x="126872" y="355091"/>
                  </a:lnTo>
                  <a:lnTo>
                    <a:pt x="144525" y="359917"/>
                  </a:lnTo>
                  <a:lnTo>
                    <a:pt x="215264" y="359917"/>
                  </a:lnTo>
                  <a:lnTo>
                    <a:pt x="281177" y="329437"/>
                  </a:lnTo>
                  <a:lnTo>
                    <a:pt x="319785" y="294004"/>
                  </a:lnTo>
                  <a:lnTo>
                    <a:pt x="345439" y="250697"/>
                  </a:lnTo>
                  <a:lnTo>
                    <a:pt x="350265" y="233044"/>
                  </a:lnTo>
                  <a:lnTo>
                    <a:pt x="355091" y="220090"/>
                  </a:lnTo>
                  <a:lnTo>
                    <a:pt x="359918" y="197611"/>
                  </a:lnTo>
                  <a:lnTo>
                    <a:pt x="359918" y="162305"/>
                  </a:lnTo>
                  <a:lnTo>
                    <a:pt x="355091" y="144652"/>
                  </a:lnTo>
                  <a:lnTo>
                    <a:pt x="350265" y="126872"/>
                  </a:lnTo>
                  <a:lnTo>
                    <a:pt x="345439" y="109219"/>
                  </a:lnTo>
                  <a:lnTo>
                    <a:pt x="337438" y="96392"/>
                  </a:lnTo>
                  <a:lnTo>
                    <a:pt x="329438" y="78739"/>
                  </a:lnTo>
                  <a:lnTo>
                    <a:pt x="294004" y="40131"/>
                  </a:lnTo>
                  <a:lnTo>
                    <a:pt x="249046" y="12826"/>
                  </a:lnTo>
                  <a:lnTo>
                    <a:pt x="232918" y="9651"/>
                  </a:lnTo>
                  <a:lnTo>
                    <a:pt x="19761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xmlns="" id="{6CC8D28A-6C6C-81C9-39A9-29A8E11463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2659" y="3241047"/>
              <a:ext cx="147116" cy="152153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97612" y="0"/>
                  </a:moveTo>
                  <a:lnTo>
                    <a:pt x="162306" y="0"/>
                  </a:lnTo>
                  <a:lnTo>
                    <a:pt x="126872" y="9651"/>
                  </a:lnTo>
                  <a:lnTo>
                    <a:pt x="109219" y="12826"/>
                  </a:lnTo>
                  <a:lnTo>
                    <a:pt x="96393" y="22478"/>
                  </a:lnTo>
                  <a:lnTo>
                    <a:pt x="78739" y="30479"/>
                  </a:lnTo>
                  <a:lnTo>
                    <a:pt x="65785" y="40131"/>
                  </a:lnTo>
                  <a:lnTo>
                    <a:pt x="40131" y="65785"/>
                  </a:lnTo>
                  <a:lnTo>
                    <a:pt x="30479" y="78739"/>
                  </a:lnTo>
                  <a:lnTo>
                    <a:pt x="22478" y="96392"/>
                  </a:lnTo>
                  <a:lnTo>
                    <a:pt x="12826" y="109219"/>
                  </a:lnTo>
                  <a:lnTo>
                    <a:pt x="9525" y="126872"/>
                  </a:lnTo>
                  <a:lnTo>
                    <a:pt x="4825" y="144652"/>
                  </a:lnTo>
                  <a:lnTo>
                    <a:pt x="0" y="162305"/>
                  </a:lnTo>
                  <a:lnTo>
                    <a:pt x="0" y="197611"/>
                  </a:lnTo>
                  <a:lnTo>
                    <a:pt x="4825" y="220090"/>
                  </a:lnTo>
                  <a:lnTo>
                    <a:pt x="9525" y="233044"/>
                  </a:lnTo>
                  <a:lnTo>
                    <a:pt x="12826" y="250697"/>
                  </a:lnTo>
                  <a:lnTo>
                    <a:pt x="40131" y="294004"/>
                  </a:lnTo>
                  <a:lnTo>
                    <a:pt x="78739" y="329437"/>
                  </a:lnTo>
                  <a:lnTo>
                    <a:pt x="96393" y="337438"/>
                  </a:lnTo>
                  <a:lnTo>
                    <a:pt x="109219" y="347090"/>
                  </a:lnTo>
                  <a:lnTo>
                    <a:pt x="126872" y="355091"/>
                  </a:lnTo>
                  <a:lnTo>
                    <a:pt x="144525" y="359917"/>
                  </a:lnTo>
                  <a:lnTo>
                    <a:pt x="215264" y="359917"/>
                  </a:lnTo>
                  <a:lnTo>
                    <a:pt x="281177" y="329437"/>
                  </a:lnTo>
                  <a:lnTo>
                    <a:pt x="319785" y="294004"/>
                  </a:lnTo>
                  <a:lnTo>
                    <a:pt x="345439" y="250697"/>
                  </a:lnTo>
                  <a:lnTo>
                    <a:pt x="350265" y="233044"/>
                  </a:lnTo>
                  <a:lnTo>
                    <a:pt x="355091" y="220090"/>
                  </a:lnTo>
                  <a:lnTo>
                    <a:pt x="359918" y="197611"/>
                  </a:lnTo>
                  <a:lnTo>
                    <a:pt x="359918" y="162305"/>
                  </a:lnTo>
                  <a:lnTo>
                    <a:pt x="355091" y="144652"/>
                  </a:lnTo>
                  <a:lnTo>
                    <a:pt x="350265" y="126872"/>
                  </a:lnTo>
                  <a:lnTo>
                    <a:pt x="345439" y="109219"/>
                  </a:lnTo>
                  <a:lnTo>
                    <a:pt x="337438" y="96392"/>
                  </a:lnTo>
                  <a:lnTo>
                    <a:pt x="329438" y="78739"/>
                  </a:lnTo>
                  <a:lnTo>
                    <a:pt x="294004" y="40131"/>
                  </a:lnTo>
                  <a:lnTo>
                    <a:pt x="249046" y="12826"/>
                  </a:lnTo>
                  <a:lnTo>
                    <a:pt x="232918" y="9651"/>
                  </a:lnTo>
                  <a:lnTo>
                    <a:pt x="1976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xmlns="" id="{BFAE99DC-361A-F417-A4D4-685BED3C02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2659" y="3714904"/>
              <a:ext cx="147116" cy="152153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97612" y="0"/>
                  </a:moveTo>
                  <a:lnTo>
                    <a:pt x="162306" y="0"/>
                  </a:lnTo>
                  <a:lnTo>
                    <a:pt x="126872" y="9652"/>
                  </a:lnTo>
                  <a:lnTo>
                    <a:pt x="109219" y="12827"/>
                  </a:lnTo>
                  <a:lnTo>
                    <a:pt x="96393" y="22479"/>
                  </a:lnTo>
                  <a:lnTo>
                    <a:pt x="78739" y="30480"/>
                  </a:lnTo>
                  <a:lnTo>
                    <a:pt x="65785" y="40132"/>
                  </a:lnTo>
                  <a:lnTo>
                    <a:pt x="40131" y="65913"/>
                  </a:lnTo>
                  <a:lnTo>
                    <a:pt x="30479" y="78740"/>
                  </a:lnTo>
                  <a:lnTo>
                    <a:pt x="22478" y="96393"/>
                  </a:lnTo>
                  <a:lnTo>
                    <a:pt x="12826" y="109347"/>
                  </a:lnTo>
                  <a:lnTo>
                    <a:pt x="9525" y="127000"/>
                  </a:lnTo>
                  <a:lnTo>
                    <a:pt x="4825" y="144653"/>
                  </a:lnTo>
                  <a:lnTo>
                    <a:pt x="0" y="162306"/>
                  </a:lnTo>
                  <a:lnTo>
                    <a:pt x="0" y="197739"/>
                  </a:lnTo>
                  <a:lnTo>
                    <a:pt x="4825" y="220218"/>
                  </a:lnTo>
                  <a:lnTo>
                    <a:pt x="9525" y="233045"/>
                  </a:lnTo>
                  <a:lnTo>
                    <a:pt x="12826" y="250698"/>
                  </a:lnTo>
                  <a:lnTo>
                    <a:pt x="40131" y="294132"/>
                  </a:lnTo>
                  <a:lnTo>
                    <a:pt x="78739" y="329438"/>
                  </a:lnTo>
                  <a:lnTo>
                    <a:pt x="96393" y="337439"/>
                  </a:lnTo>
                  <a:lnTo>
                    <a:pt x="109219" y="347091"/>
                  </a:lnTo>
                  <a:lnTo>
                    <a:pt x="126872" y="355219"/>
                  </a:lnTo>
                  <a:lnTo>
                    <a:pt x="144525" y="360045"/>
                  </a:lnTo>
                  <a:lnTo>
                    <a:pt x="215264" y="360045"/>
                  </a:lnTo>
                  <a:lnTo>
                    <a:pt x="281177" y="329438"/>
                  </a:lnTo>
                  <a:lnTo>
                    <a:pt x="319785" y="294132"/>
                  </a:lnTo>
                  <a:lnTo>
                    <a:pt x="345439" y="250698"/>
                  </a:lnTo>
                  <a:lnTo>
                    <a:pt x="350265" y="233045"/>
                  </a:lnTo>
                  <a:lnTo>
                    <a:pt x="355091" y="220218"/>
                  </a:lnTo>
                  <a:lnTo>
                    <a:pt x="359918" y="197739"/>
                  </a:lnTo>
                  <a:lnTo>
                    <a:pt x="359918" y="162306"/>
                  </a:lnTo>
                  <a:lnTo>
                    <a:pt x="345439" y="109347"/>
                  </a:lnTo>
                  <a:lnTo>
                    <a:pt x="337438" y="96393"/>
                  </a:lnTo>
                  <a:lnTo>
                    <a:pt x="329438" y="78740"/>
                  </a:lnTo>
                  <a:lnTo>
                    <a:pt x="294004" y="40132"/>
                  </a:lnTo>
                  <a:lnTo>
                    <a:pt x="249046" y="12827"/>
                  </a:lnTo>
                  <a:lnTo>
                    <a:pt x="232918" y="9652"/>
                  </a:lnTo>
                  <a:lnTo>
                    <a:pt x="1976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xmlns="" id="{C47D1286-1D8B-E657-D3D0-2D4E621F9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62659" y="4152064"/>
              <a:ext cx="147116" cy="152153"/>
            </a:xfrm>
            <a:custGeom>
              <a:avLst/>
              <a:gdLst/>
              <a:ahLst/>
              <a:cxnLst/>
              <a:rect l="l" t="t" r="r" b="b"/>
              <a:pathLst>
                <a:path w="360044" h="360045">
                  <a:moveTo>
                    <a:pt x="197612" y="0"/>
                  </a:moveTo>
                  <a:lnTo>
                    <a:pt x="162306" y="0"/>
                  </a:lnTo>
                  <a:lnTo>
                    <a:pt x="126872" y="9651"/>
                  </a:lnTo>
                  <a:lnTo>
                    <a:pt x="109219" y="12826"/>
                  </a:lnTo>
                  <a:lnTo>
                    <a:pt x="96393" y="22478"/>
                  </a:lnTo>
                  <a:lnTo>
                    <a:pt x="78739" y="30479"/>
                  </a:lnTo>
                  <a:lnTo>
                    <a:pt x="65785" y="40131"/>
                  </a:lnTo>
                  <a:lnTo>
                    <a:pt x="40131" y="65912"/>
                  </a:lnTo>
                  <a:lnTo>
                    <a:pt x="30479" y="78739"/>
                  </a:lnTo>
                  <a:lnTo>
                    <a:pt x="22478" y="96392"/>
                  </a:lnTo>
                  <a:lnTo>
                    <a:pt x="12826" y="109219"/>
                  </a:lnTo>
                  <a:lnTo>
                    <a:pt x="9525" y="126999"/>
                  </a:lnTo>
                  <a:lnTo>
                    <a:pt x="4825" y="144652"/>
                  </a:lnTo>
                  <a:lnTo>
                    <a:pt x="0" y="162305"/>
                  </a:lnTo>
                  <a:lnTo>
                    <a:pt x="0" y="197611"/>
                  </a:lnTo>
                  <a:lnTo>
                    <a:pt x="4825" y="220217"/>
                  </a:lnTo>
                  <a:lnTo>
                    <a:pt x="9525" y="233044"/>
                  </a:lnTo>
                  <a:lnTo>
                    <a:pt x="12826" y="250697"/>
                  </a:lnTo>
                  <a:lnTo>
                    <a:pt x="40131" y="294131"/>
                  </a:lnTo>
                  <a:lnTo>
                    <a:pt x="78739" y="329437"/>
                  </a:lnTo>
                  <a:lnTo>
                    <a:pt x="96393" y="337438"/>
                  </a:lnTo>
                  <a:lnTo>
                    <a:pt x="109219" y="347090"/>
                  </a:lnTo>
                  <a:lnTo>
                    <a:pt x="126872" y="355218"/>
                  </a:lnTo>
                  <a:lnTo>
                    <a:pt x="144525" y="359917"/>
                  </a:lnTo>
                  <a:lnTo>
                    <a:pt x="215264" y="359917"/>
                  </a:lnTo>
                  <a:lnTo>
                    <a:pt x="281177" y="329437"/>
                  </a:lnTo>
                  <a:lnTo>
                    <a:pt x="319785" y="294131"/>
                  </a:lnTo>
                  <a:lnTo>
                    <a:pt x="345439" y="250697"/>
                  </a:lnTo>
                  <a:lnTo>
                    <a:pt x="350265" y="233044"/>
                  </a:lnTo>
                  <a:lnTo>
                    <a:pt x="355091" y="220217"/>
                  </a:lnTo>
                  <a:lnTo>
                    <a:pt x="359918" y="197611"/>
                  </a:lnTo>
                  <a:lnTo>
                    <a:pt x="359918" y="162305"/>
                  </a:lnTo>
                  <a:lnTo>
                    <a:pt x="350265" y="126999"/>
                  </a:lnTo>
                  <a:lnTo>
                    <a:pt x="345439" y="109219"/>
                  </a:lnTo>
                  <a:lnTo>
                    <a:pt x="337438" y="96392"/>
                  </a:lnTo>
                  <a:lnTo>
                    <a:pt x="329438" y="78739"/>
                  </a:lnTo>
                  <a:lnTo>
                    <a:pt x="319785" y="65912"/>
                  </a:lnTo>
                  <a:lnTo>
                    <a:pt x="281177" y="30479"/>
                  </a:lnTo>
                  <a:lnTo>
                    <a:pt x="232918" y="9651"/>
                  </a:lnTo>
                  <a:lnTo>
                    <a:pt x="197612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8170802" y="2225014"/>
              <a:ext cx="505480" cy="230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buona</a:t>
              </a:r>
              <a:endPara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8170802" y="2691335"/>
              <a:ext cx="613489" cy="230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discreta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8170802" y="3157954"/>
              <a:ext cx="681222" cy="230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mediocre</a:t>
              </a: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8170802" y="3631811"/>
              <a:ext cx="474278" cy="230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bassa</a:t>
              </a: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8170802" y="4068971"/>
              <a:ext cx="851348" cy="230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molto bassa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8537325" y="316962"/>
            <a:ext cx="3324383" cy="540057"/>
            <a:chOff x="8537325" y="316962"/>
            <a:chExt cx="3324383" cy="540057"/>
          </a:xfrm>
        </p:grpSpPr>
        <p:sp>
          <p:nvSpPr>
            <p:cNvPr id="37" name="Segnaposto testo 4"/>
            <p:cNvSpPr txBox="1">
              <a:spLocks/>
            </p:cNvSpPr>
            <p:nvPr/>
          </p:nvSpPr>
          <p:spPr>
            <a:xfrm>
              <a:off x="8537325" y="494657"/>
              <a:ext cx="1257300" cy="184666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800" dirty="0"/>
                <a:t>con il patrocinio di</a:t>
              </a:r>
            </a:p>
          </p:txBody>
        </p:sp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045" y="316962"/>
              <a:ext cx="540057" cy="540057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586" y="332774"/>
              <a:ext cx="1661122" cy="508432"/>
            </a:xfrm>
            <a:prstGeom prst="rect">
              <a:avLst/>
            </a:prstGeom>
          </p:spPr>
        </p:pic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411925" y="5818203"/>
            <a:ext cx="10903776" cy="1009137"/>
            <a:chOff x="348566" y="5512318"/>
            <a:chExt cx="11740264" cy="1086553"/>
          </a:xfrm>
        </p:grpSpPr>
        <p:pic>
          <p:nvPicPr>
            <p:cNvPr id="41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42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43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44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  <p:pic>
        <p:nvPicPr>
          <p:cNvPr id="45" name="Picture 2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xmlns="" id="{6E80A1D3-8B4B-7495-516E-E3AC973D00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684" r="74874" b="21699"/>
          <a:stretch/>
        </p:blipFill>
        <p:spPr>
          <a:xfrm>
            <a:off x="298698" y="254385"/>
            <a:ext cx="659903" cy="6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Sentinelle del Mare: metodologia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5</a:t>
            </a:fld>
            <a:endParaRPr lang="it-IT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xmlns="" id="{6B4A8DFD-E3B4-6938-88F7-F150111EA72A}"/>
              </a:ext>
            </a:extLst>
          </p:cNvPr>
          <p:cNvGrpSpPr/>
          <p:nvPr/>
        </p:nvGrpSpPr>
        <p:grpSpPr>
          <a:xfrm>
            <a:off x="250636" y="1191365"/>
            <a:ext cx="11831793" cy="4543200"/>
            <a:chOff x="218760" y="1157400"/>
            <a:chExt cx="11831793" cy="4543200"/>
          </a:xfrm>
        </p:grpSpPr>
        <p:pic>
          <p:nvPicPr>
            <p:cNvPr id="8" name="Picture 11" descr="A picture containing person, indoor, people&#10;&#10;Description automatically generated">
              <a:extLst>
                <a:ext uri="{FF2B5EF4-FFF2-40B4-BE49-F238E27FC236}">
                  <a16:creationId xmlns:a16="http://schemas.microsoft.com/office/drawing/2014/main" xmlns="" id="{3E94B08D-5FE1-21A1-A30A-ABBF7ED3E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4086"/>
            <a:stretch/>
          </p:blipFill>
          <p:spPr>
            <a:xfrm>
              <a:off x="3491660" y="2404927"/>
              <a:ext cx="2383962" cy="2048147"/>
            </a:xfrm>
            <a:prstGeom prst="rect">
              <a:avLst/>
            </a:prstGeom>
          </p:spPr>
        </p:pic>
        <p:pic>
          <p:nvPicPr>
            <p:cNvPr id="9" name="Immagine 23">
              <a:extLst>
                <a:ext uri="{FF2B5EF4-FFF2-40B4-BE49-F238E27FC236}">
                  <a16:creationId xmlns:a16="http://schemas.microsoft.com/office/drawing/2014/main" xmlns="" id="{390C0BC8-2682-EE68-3B03-0A86C2190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34"/>
            <a:stretch/>
          </p:blipFill>
          <p:spPr>
            <a:xfrm>
              <a:off x="218760" y="3566763"/>
              <a:ext cx="3069017" cy="1960328"/>
            </a:xfrm>
            <a:prstGeom prst="rect">
              <a:avLst/>
            </a:prstGeom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xmlns="" id="{F02888FF-03F8-3F2F-6703-C489D96D9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56"/>
            <a:stretch/>
          </p:blipFill>
          <p:spPr>
            <a:xfrm>
              <a:off x="583044" y="1209011"/>
              <a:ext cx="2704733" cy="1893524"/>
            </a:xfrm>
            <a:prstGeom prst="rect">
              <a:avLst/>
            </a:prstGeom>
          </p:spPr>
        </p:pic>
        <p:sp>
          <p:nvSpPr>
            <p:cNvPr id="11" name="Rettangolo 90">
              <a:extLst>
                <a:ext uri="{FF2B5EF4-FFF2-40B4-BE49-F238E27FC236}">
                  <a16:creationId xmlns:a16="http://schemas.microsoft.com/office/drawing/2014/main" xmlns="" id="{8079C78C-F574-81ED-5DD0-9F624FE12B50}"/>
                </a:ext>
              </a:extLst>
            </p:cNvPr>
            <p:cNvSpPr/>
            <p:nvPr/>
          </p:nvSpPr>
          <p:spPr>
            <a:xfrm>
              <a:off x="3064694" y="4571453"/>
              <a:ext cx="24028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Briefing</a:t>
              </a:r>
            </a:p>
          </p:txBody>
        </p:sp>
        <p:cxnSp>
          <p:nvCxnSpPr>
            <p:cNvPr id="12" name="Straight Connector 16">
              <a:extLst>
                <a:ext uri="{FF2B5EF4-FFF2-40B4-BE49-F238E27FC236}">
                  <a16:creationId xmlns:a16="http://schemas.microsoft.com/office/drawing/2014/main" xmlns="" id="{4F55A66A-D3B0-2011-26D0-2906B6D3567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157400"/>
              <a:ext cx="0" cy="45432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90">
              <a:extLst>
                <a:ext uri="{FF2B5EF4-FFF2-40B4-BE49-F238E27FC236}">
                  <a16:creationId xmlns:a16="http://schemas.microsoft.com/office/drawing/2014/main" xmlns="" id="{5DB253A9-3708-D0C6-00DE-2034642FD5A5}"/>
                </a:ext>
              </a:extLst>
            </p:cNvPr>
            <p:cNvSpPr/>
            <p:nvPr/>
          </p:nvSpPr>
          <p:spPr>
            <a:xfrm>
              <a:off x="9647715" y="4571453"/>
              <a:ext cx="24028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Debriefing</a:t>
              </a:r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xmlns="" id="{32A9428F-38DE-D96F-FF11-A0F97ABD0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19" b="9571"/>
            <a:stretch/>
          </p:blipFill>
          <p:spPr>
            <a:xfrm>
              <a:off x="6445377" y="1212619"/>
              <a:ext cx="2458848" cy="1743705"/>
            </a:xfrm>
            <a:prstGeom prst="rect">
              <a:avLst/>
            </a:prstGeom>
          </p:spPr>
        </p:pic>
        <p:pic>
          <p:nvPicPr>
            <p:cNvPr id="15" name="Picture 19" descr="A group of people sitting around a table playing a board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FAFAF456-A800-1163-1485-AE225BC6E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9885" y="3464717"/>
              <a:ext cx="2749832" cy="2062374"/>
            </a:xfrm>
            <a:prstGeom prst="rect">
              <a:avLst/>
            </a:prstGeom>
          </p:spPr>
        </p:pic>
        <p:pic>
          <p:nvPicPr>
            <p:cNvPr id="16" name="Picture 20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xmlns="" id="{8FD81CF7-EDAB-F193-9822-3A4CF1AE4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02" y="2286547"/>
              <a:ext cx="2291905" cy="1986662"/>
            </a:xfrm>
            <a:prstGeom prst="rect">
              <a:avLst/>
            </a:prstGeom>
          </p:spPr>
        </p:pic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1248508" y="6036402"/>
            <a:ext cx="8546117" cy="790937"/>
            <a:chOff x="348566" y="5512318"/>
            <a:chExt cx="11740264" cy="1086553"/>
          </a:xfrm>
        </p:grpSpPr>
        <p:pic>
          <p:nvPicPr>
            <p:cNvPr id="1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2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21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22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8537325" y="316962"/>
            <a:ext cx="3324383" cy="540057"/>
            <a:chOff x="8537325" y="316962"/>
            <a:chExt cx="3324383" cy="540057"/>
          </a:xfrm>
        </p:grpSpPr>
        <p:sp>
          <p:nvSpPr>
            <p:cNvPr id="24" name="Segnaposto testo 4"/>
            <p:cNvSpPr txBox="1">
              <a:spLocks/>
            </p:cNvSpPr>
            <p:nvPr/>
          </p:nvSpPr>
          <p:spPr>
            <a:xfrm>
              <a:off x="8537325" y="494657"/>
              <a:ext cx="1257300" cy="184666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800" dirty="0"/>
                <a:t>con il patrocinio di</a:t>
              </a: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045" y="316962"/>
              <a:ext cx="540057" cy="540057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586" y="332774"/>
              <a:ext cx="1661122" cy="508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88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993526" y="484381"/>
            <a:ext cx="10447937" cy="387798"/>
          </a:xfrm>
        </p:spPr>
        <p:txBody>
          <a:bodyPr/>
          <a:lstStyle/>
          <a:p>
            <a:r>
              <a:rPr lang="it-IT" dirty="0"/>
              <a:t>Sentinelle del Mare: risultati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537325" y="316962"/>
            <a:ext cx="3324383" cy="540057"/>
            <a:chOff x="8537325" y="316962"/>
            <a:chExt cx="3324383" cy="540057"/>
          </a:xfrm>
        </p:grpSpPr>
        <p:sp>
          <p:nvSpPr>
            <p:cNvPr id="9" name="Segnaposto testo 4"/>
            <p:cNvSpPr txBox="1">
              <a:spLocks/>
            </p:cNvSpPr>
            <p:nvPr/>
          </p:nvSpPr>
          <p:spPr>
            <a:xfrm>
              <a:off x="8537325" y="494657"/>
              <a:ext cx="1257300" cy="184666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800" dirty="0"/>
                <a:t>con il patrocinio di</a:t>
              </a: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045" y="316962"/>
              <a:ext cx="540057" cy="540057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586" y="332774"/>
              <a:ext cx="1661122" cy="508432"/>
            </a:xfrm>
            <a:prstGeom prst="rect">
              <a:avLst/>
            </a:prstGeom>
          </p:spPr>
        </p:pic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C5A073EF-07A9-D08D-C9E7-08D310645A31}"/>
              </a:ext>
            </a:extLst>
          </p:cNvPr>
          <p:cNvGrpSpPr/>
          <p:nvPr/>
        </p:nvGrpSpPr>
        <p:grpSpPr>
          <a:xfrm>
            <a:off x="1336652" y="1050126"/>
            <a:ext cx="9495554" cy="4647776"/>
            <a:chOff x="921600" y="1252800"/>
            <a:chExt cx="10350000" cy="5066000"/>
          </a:xfrm>
        </p:grpSpPr>
        <p:pic>
          <p:nvPicPr>
            <p:cNvPr id="13" name="Picture 5" descr="A map of the mediterranean sea&#10;&#10;Description automatically generated">
              <a:extLst>
                <a:ext uri="{FF2B5EF4-FFF2-40B4-BE49-F238E27FC236}">
                  <a16:creationId xmlns:a16="http://schemas.microsoft.com/office/drawing/2014/main" xmlns="" id="{ED593FBE-5673-FB20-7604-566C88707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5872" b="14943"/>
            <a:stretch/>
          </p:blipFill>
          <p:spPr>
            <a:xfrm>
              <a:off x="921600" y="1252800"/>
              <a:ext cx="10350000" cy="5066000"/>
            </a:xfrm>
            <a:prstGeom prst="rect">
              <a:avLst/>
            </a:prstGeom>
          </p:spPr>
        </p:pic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BAF2C22C-BEE9-8EAA-B2F0-191223002D68}"/>
                </a:ext>
              </a:extLst>
            </p:cNvPr>
            <p:cNvSpPr/>
            <p:nvPr/>
          </p:nvSpPr>
          <p:spPr>
            <a:xfrm>
              <a:off x="7082725" y="1379349"/>
              <a:ext cx="2975675" cy="913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EE3B31B6-2615-C282-A66F-C0611A49D6ED}"/>
              </a:ext>
            </a:extLst>
          </p:cNvPr>
          <p:cNvSpPr/>
          <p:nvPr/>
        </p:nvSpPr>
        <p:spPr>
          <a:xfrm>
            <a:off x="7176360" y="2406464"/>
            <a:ext cx="2645665" cy="110799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 lIns="0" tIns="0" rIns="0" bIns="0" anchor="ctr" anchorCtr="1">
            <a:spAutoFit/>
          </a:bodyPr>
          <a:lstStyle/>
          <a:p>
            <a:pPr algn="ctr" rtl="0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1 ricercatore:</a:t>
            </a:r>
          </a:p>
          <a:p>
            <a:pPr algn="ctr" rtl="0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anni</a:t>
            </a:r>
          </a:p>
          <a:p>
            <a:pPr algn="ctr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€ 3 307 188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F950665A-D8EC-06EE-4135-5F76618BC467}"/>
              </a:ext>
            </a:extLst>
          </p:cNvPr>
          <p:cNvSpPr txBox="1"/>
          <p:nvPr/>
        </p:nvSpPr>
        <p:spPr>
          <a:xfrm>
            <a:off x="6442144" y="1270547"/>
            <a:ext cx="361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Totale:</a:t>
            </a:r>
          </a:p>
          <a:p>
            <a:pPr algn="ctr"/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27 854 rilevamenti</a:t>
            </a:r>
          </a:p>
        </p:txBody>
      </p:sp>
      <p:pic>
        <p:nvPicPr>
          <p:cNvPr id="17" name="Picture 2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xmlns="" id="{6E80A1D3-8B4B-7495-516E-E3AC973D00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4684" r="74874" b="21699"/>
          <a:stretch/>
        </p:blipFill>
        <p:spPr>
          <a:xfrm>
            <a:off x="319227" y="254385"/>
            <a:ext cx="659903" cy="66520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411925" y="5818203"/>
            <a:ext cx="10903776" cy="1009137"/>
            <a:chOff x="348566" y="5512318"/>
            <a:chExt cx="11740264" cy="1086553"/>
          </a:xfrm>
        </p:grpSpPr>
        <p:pic>
          <p:nvPicPr>
            <p:cNvPr id="1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2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21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22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4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993526" y="484381"/>
            <a:ext cx="10447937" cy="387798"/>
          </a:xfrm>
        </p:spPr>
        <p:txBody>
          <a:bodyPr/>
          <a:lstStyle/>
          <a:p>
            <a:r>
              <a:rPr lang="it-IT" dirty="0"/>
              <a:t>Sentinelle del Mare: risultati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537325" y="316962"/>
            <a:ext cx="3324383" cy="540057"/>
            <a:chOff x="8537325" y="316962"/>
            <a:chExt cx="3324383" cy="540057"/>
          </a:xfrm>
        </p:grpSpPr>
        <p:sp>
          <p:nvSpPr>
            <p:cNvPr id="9" name="Segnaposto testo 4"/>
            <p:cNvSpPr txBox="1">
              <a:spLocks/>
            </p:cNvSpPr>
            <p:nvPr/>
          </p:nvSpPr>
          <p:spPr>
            <a:xfrm>
              <a:off x="8537325" y="494657"/>
              <a:ext cx="1257300" cy="184666"/>
            </a:xfrm>
            <a:prstGeom prst="rect">
              <a:avLst/>
            </a:prstGeom>
          </p:spPr>
          <p:txBody>
            <a:bodyPr wrap="square" lIns="0" tIns="0" rIns="360000" bIns="0">
              <a:spAutoFit/>
            </a:bodyPr>
            <a:lstStyle>
              <a:lvl1pPr marL="0" indent="0" algn="just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it-IT" sz="1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2pPr>
              <a:lvl3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3pPr>
              <a:lvl4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4pPr>
              <a:lvl5pPr marL="0" indent="0" algn="just" defTabSz="914400" rtl="0" eaLnBrk="1" latinLnBrk="0" hangingPunct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it-IT" sz="10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Roboto" charset="0"/>
                  <a:cs typeface="Roboto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800" dirty="0"/>
                <a:t>con il patrocinio di</a:t>
              </a: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045" y="316962"/>
              <a:ext cx="540057" cy="540057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586" y="332774"/>
              <a:ext cx="1661122" cy="508432"/>
            </a:xfrm>
            <a:prstGeom prst="rect">
              <a:avLst/>
            </a:prstGeom>
          </p:spPr>
        </p:pic>
      </p:grpSp>
      <p:pic>
        <p:nvPicPr>
          <p:cNvPr id="17" name="Picture 2" descr="A black background with yellow letters&#10;&#10;Description automatically generated">
            <a:extLst>
              <a:ext uri="{FF2B5EF4-FFF2-40B4-BE49-F238E27FC236}">
                <a16:creationId xmlns:a16="http://schemas.microsoft.com/office/drawing/2014/main" xmlns="" id="{6E80A1D3-8B4B-7495-516E-E3AC973D00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684" r="74874" b="21699"/>
          <a:stretch/>
        </p:blipFill>
        <p:spPr>
          <a:xfrm>
            <a:off x="319227" y="254385"/>
            <a:ext cx="659903" cy="66520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3ABDDAF3-3DE9-52B6-6F19-9EDBFB06C238}"/>
              </a:ext>
            </a:extLst>
          </p:cNvPr>
          <p:cNvGrpSpPr/>
          <p:nvPr/>
        </p:nvGrpSpPr>
        <p:grpSpPr>
          <a:xfrm>
            <a:off x="411925" y="5818203"/>
            <a:ext cx="10903776" cy="1009137"/>
            <a:chOff x="348566" y="5512318"/>
            <a:chExt cx="11740264" cy="1086553"/>
          </a:xfrm>
        </p:grpSpPr>
        <p:pic>
          <p:nvPicPr>
            <p:cNvPr id="1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xmlns="" id="{790D4CBA-6519-4EC6-5CAC-063B81F17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831" r="29490"/>
            <a:stretch/>
          </p:blipFill>
          <p:spPr>
            <a:xfrm>
              <a:off x="11704655" y="5583389"/>
              <a:ext cx="384175" cy="944411"/>
            </a:xfrm>
            <a:prstGeom prst="rect">
              <a:avLst/>
            </a:prstGeom>
          </p:spPr>
        </p:pic>
        <p:pic>
          <p:nvPicPr>
            <p:cNvPr id="2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xmlns="" id="{09C7BC7A-CD45-46CE-DD97-8BE7D59A2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4516" y="5512318"/>
              <a:ext cx="2996597" cy="1086553"/>
            </a:xfrm>
            <a:prstGeom prst="rect">
              <a:avLst/>
            </a:prstGeom>
          </p:spPr>
        </p:pic>
        <p:pic>
          <p:nvPicPr>
            <p:cNvPr id="21" name="Picture 16" descr="A black background with yellow letters&#10;&#10;Description automatically generated">
              <a:extLst>
                <a:ext uri="{FF2B5EF4-FFF2-40B4-BE49-F238E27FC236}">
                  <a16:creationId xmlns:a16="http://schemas.microsoft.com/office/drawing/2014/main" xmlns="" id="{E4752D1A-0EA4-742D-0FCE-16E0ACFD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7109" y="5781841"/>
              <a:ext cx="1793864" cy="547507"/>
            </a:xfrm>
            <a:prstGeom prst="rect">
              <a:avLst/>
            </a:prstGeom>
          </p:spPr>
        </p:pic>
        <p:pic>
          <p:nvPicPr>
            <p:cNvPr id="22" name="Picture 17" descr="A blue bird with black background&#10;&#10;Description automatically generated">
              <a:extLst>
                <a:ext uri="{FF2B5EF4-FFF2-40B4-BE49-F238E27FC236}">
                  <a16:creationId xmlns:a16="http://schemas.microsoft.com/office/drawing/2014/main" xmlns="" id="{789929D1-08DF-9068-08F3-2B5638288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8566" y="5655544"/>
              <a:ext cx="1905000" cy="800100"/>
            </a:xfrm>
            <a:prstGeom prst="rect">
              <a:avLst/>
            </a:prstGeom>
          </p:spPr>
        </p:pic>
      </p:grpSp>
      <p:pic>
        <p:nvPicPr>
          <p:cNvPr id="23" name="Picture 4" descr="A map of the mediterranean sea&#10;&#10;Description automatically generated">
            <a:extLst>
              <a:ext uri="{FF2B5EF4-FFF2-40B4-BE49-F238E27FC236}">
                <a16:creationId xmlns:a16="http://schemas.microsoft.com/office/drawing/2014/main" xmlns="" id="{F08398A8-02B3-E1FD-9D79-830329D29E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789" b="14805"/>
          <a:stretch/>
        </p:blipFill>
        <p:spPr>
          <a:xfrm>
            <a:off x="1748290" y="1049753"/>
            <a:ext cx="8723345" cy="4283586"/>
          </a:xfrm>
          <a:prstGeom prst="rect">
            <a:avLst/>
          </a:prstGeom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xmlns="" id="{92EA4584-D88F-A13F-DA6C-979FC9F8D121}"/>
              </a:ext>
            </a:extLst>
          </p:cNvPr>
          <p:cNvSpPr txBox="1"/>
          <p:nvPr/>
        </p:nvSpPr>
        <p:spPr>
          <a:xfrm>
            <a:off x="0" y="542674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Goffredo et al. (2010), </a:t>
            </a:r>
            <a:r>
              <a:rPr lang="it-IT" alt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Ecological</a:t>
            </a:r>
            <a:r>
              <a:rPr lang="it-IT" alt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Applications 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20: 2170-2187; Branchini et al. (2015), </a:t>
            </a:r>
            <a:r>
              <a:rPr lang="it-IT" alt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</a:t>
            </a:r>
            <a:r>
              <a:rPr lang="it-IT" alt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alt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</a:t>
            </a:r>
            <a:r>
              <a:rPr lang="it-IT" alt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24: 319-336.</a:t>
            </a:r>
            <a:endParaRPr lang="x-none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olo 5">
            <a:extLst>
              <a:ext uri="{FF2B5EF4-FFF2-40B4-BE49-F238E27FC236}">
                <a16:creationId xmlns:a16="http://schemas.microsoft.com/office/drawing/2014/main" xmlns="" id="{0A5EC1D9-076B-9544-5A64-6E7A871EC52C}"/>
              </a:ext>
            </a:extLst>
          </p:cNvPr>
          <p:cNvSpPr txBox="1">
            <a:spLocks/>
          </p:cNvSpPr>
          <p:nvPr/>
        </p:nvSpPr>
        <p:spPr>
          <a:xfrm>
            <a:off x="1890847" y="1193173"/>
            <a:ext cx="2289266" cy="22159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GB" sz="1600" dirty="0" err="1"/>
              <a:t>Ambiente</a:t>
            </a:r>
            <a:r>
              <a:rPr lang="en-GB" sz="1600" dirty="0"/>
              <a:t> </a:t>
            </a:r>
            <a:r>
              <a:rPr lang="en-GB" sz="1600" dirty="0" err="1"/>
              <a:t>roccioso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431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Citizen Science: impatto educativo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782835" y="2271421"/>
            <a:ext cx="3358342" cy="14773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IT" sz="2400" dirty="0"/>
              <a:t>Aumento della conoscenza e </a:t>
            </a:r>
            <a:br>
              <a:rPr lang="it-IT" sz="2400" dirty="0"/>
            </a:br>
            <a:r>
              <a:rPr lang="it-IT" sz="2400" dirty="0"/>
              <a:t>della consapevolezza ambientale</a:t>
            </a:r>
          </a:p>
        </p:txBody>
      </p:sp>
      <p:pic>
        <p:nvPicPr>
          <p:cNvPr id="6" name="Picture 3" descr="A picture containing text, screenshot, parallel, rectangle&#10;&#10;Description automatically generated">
            <a:extLst>
              <a:ext uri="{FF2B5EF4-FFF2-40B4-BE49-F238E27FC236}">
                <a16:creationId xmlns:a16="http://schemas.microsoft.com/office/drawing/2014/main" xmlns="" id="{CD6C80C7-D913-C6A8-AD86-B7245B659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t="10633" r="23575" b="45379"/>
          <a:stretch/>
        </p:blipFill>
        <p:spPr>
          <a:xfrm>
            <a:off x="5032098" y="1065670"/>
            <a:ext cx="2970866" cy="389891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51ECBAED-6694-A51F-ED6E-F82C6F11C544}"/>
              </a:ext>
            </a:extLst>
          </p:cNvPr>
          <p:cNvSpPr txBox="1"/>
          <p:nvPr/>
        </p:nvSpPr>
        <p:spPr>
          <a:xfrm>
            <a:off x="7941641" y="4536556"/>
            <a:ext cx="38676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Tot: punteggio questionari complessivi; Know: punteggio conoscenze biologiche;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punteggio medio consapevolezza dell'impatto umano. Le barre di errore sono intervalli di confidenza al 95% (CI), </a:t>
            </a:r>
            <a:r>
              <a:rPr lang="it-IT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212.</a:t>
            </a:r>
          </a:p>
        </p:txBody>
      </p: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xmlns="" id="{B3067194-1FEF-B731-9318-7347079DA92F}"/>
              </a:ext>
            </a:extLst>
          </p:cNvPr>
          <p:cNvCxnSpPr>
            <a:cxnSpLocks/>
          </p:cNvCxnSpPr>
          <p:nvPr/>
        </p:nvCxnSpPr>
        <p:spPr>
          <a:xfrm rot="18900000">
            <a:off x="8036150" y="2755483"/>
            <a:ext cx="417548" cy="0"/>
          </a:xfrm>
          <a:prstGeom prst="straightConnector1">
            <a:avLst/>
          </a:prstGeom>
          <a:ln w="190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>
            <a:extLst>
              <a:ext uri="{FF2B5EF4-FFF2-40B4-BE49-F238E27FC236}">
                <a16:creationId xmlns:a16="http://schemas.microsoft.com/office/drawing/2014/main" xmlns="" id="{291255D1-C640-31B1-662F-D106D76C6A66}"/>
              </a:ext>
            </a:extLst>
          </p:cNvPr>
          <p:cNvCxnSpPr>
            <a:cxnSpLocks/>
          </p:cNvCxnSpPr>
          <p:nvPr/>
        </p:nvCxnSpPr>
        <p:spPr>
          <a:xfrm rot="2700000">
            <a:off x="8014884" y="3354460"/>
            <a:ext cx="417548" cy="0"/>
          </a:xfrm>
          <a:prstGeom prst="straightConnector1">
            <a:avLst/>
          </a:prstGeom>
          <a:ln w="190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F434C10C-8B75-6A93-F274-99AD8331BB08}"/>
              </a:ext>
            </a:extLst>
          </p:cNvPr>
          <p:cNvGrpSpPr/>
          <p:nvPr/>
        </p:nvGrpSpPr>
        <p:grpSpPr>
          <a:xfrm>
            <a:off x="8480481" y="2018299"/>
            <a:ext cx="1584926" cy="523220"/>
            <a:chOff x="8567603" y="2431316"/>
            <a:chExt cx="2464574" cy="523220"/>
          </a:xfrm>
        </p:grpSpPr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xmlns="" id="{67A5DBE7-DBD3-7ED6-0AAE-A341EAD3E7A2}"/>
                </a:ext>
              </a:extLst>
            </p:cNvPr>
            <p:cNvSpPr txBox="1"/>
            <p:nvPr/>
          </p:nvSpPr>
          <p:spPr>
            <a:xfrm>
              <a:off x="8593985" y="2431316"/>
              <a:ext cx="243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Prima della partecipazione</a:t>
              </a: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xmlns="" id="{0567B3C6-97B3-C621-DE66-A02423F343C6}"/>
                </a:ext>
              </a:extLst>
            </p:cNvPr>
            <p:cNvSpPr/>
            <p:nvPr/>
          </p:nvSpPr>
          <p:spPr>
            <a:xfrm>
              <a:off x="8567603" y="2432501"/>
              <a:ext cx="2438192" cy="515668"/>
            </a:xfrm>
            <a:prstGeom prst="rect">
              <a:avLst/>
            </a:prstGeom>
            <a:noFill/>
            <a:ln w="190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xmlns="" id="{E38F9A01-9E82-FDDE-83AC-F72EA45B1FFF}"/>
              </a:ext>
            </a:extLst>
          </p:cNvPr>
          <p:cNvGrpSpPr/>
          <p:nvPr/>
        </p:nvGrpSpPr>
        <p:grpSpPr>
          <a:xfrm>
            <a:off x="8481189" y="3516271"/>
            <a:ext cx="2364149" cy="326048"/>
            <a:chOff x="8567603" y="2413046"/>
            <a:chExt cx="2503768" cy="326048"/>
          </a:xfrm>
        </p:grpSpPr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xmlns="" id="{C2B73800-2D85-92BE-78FB-77A90ED12833}"/>
                </a:ext>
              </a:extLst>
            </p:cNvPr>
            <p:cNvSpPr txBox="1"/>
            <p:nvPr/>
          </p:nvSpPr>
          <p:spPr>
            <a:xfrm>
              <a:off x="8593985" y="2431316"/>
              <a:ext cx="2477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Dopo la partecipazione</a:t>
              </a: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43FE52F3-AD63-5F4A-8F05-04CF564EAB5F}"/>
                </a:ext>
              </a:extLst>
            </p:cNvPr>
            <p:cNvSpPr/>
            <p:nvPr/>
          </p:nvSpPr>
          <p:spPr>
            <a:xfrm>
              <a:off x="8567603" y="2413046"/>
              <a:ext cx="2477386" cy="326048"/>
            </a:xfrm>
            <a:prstGeom prst="rect">
              <a:avLst/>
            </a:prstGeom>
            <a:noFill/>
            <a:ln w="190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xmlns="" id="{CC864F1E-A6B3-87E3-C819-B59042735FC9}"/>
              </a:ext>
            </a:extLst>
          </p:cNvPr>
          <p:cNvCxnSpPr>
            <a:cxnSpLocks/>
          </p:cNvCxnSpPr>
          <p:nvPr/>
        </p:nvCxnSpPr>
        <p:spPr>
          <a:xfrm rot="5400000">
            <a:off x="6292394" y="5099009"/>
            <a:ext cx="259265" cy="0"/>
          </a:xfrm>
          <a:prstGeom prst="straightConnector1">
            <a:avLst/>
          </a:prstGeom>
          <a:ln w="190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0">
            <a:extLst>
              <a:ext uri="{FF2B5EF4-FFF2-40B4-BE49-F238E27FC236}">
                <a16:creationId xmlns:a16="http://schemas.microsoft.com/office/drawing/2014/main" xmlns="" id="{3422D619-D28E-6FDE-C722-9DCFD6E037D8}"/>
              </a:ext>
            </a:extLst>
          </p:cNvPr>
          <p:cNvGrpSpPr/>
          <p:nvPr/>
        </p:nvGrpSpPr>
        <p:grpSpPr>
          <a:xfrm>
            <a:off x="5934811" y="5263649"/>
            <a:ext cx="847371" cy="215958"/>
            <a:chOff x="8568697" y="2475720"/>
            <a:chExt cx="1061250" cy="215958"/>
          </a:xfrm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xmlns="" id="{CE59DF65-5A32-1F80-D19F-527A459EF635}"/>
                </a:ext>
              </a:extLst>
            </p:cNvPr>
            <p:cNvSpPr txBox="1"/>
            <p:nvPr/>
          </p:nvSpPr>
          <p:spPr>
            <a:xfrm>
              <a:off x="8607633" y="2484481"/>
              <a:ext cx="102231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Conoscenza</a:t>
              </a: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xmlns="" id="{9B0A7439-DEF1-74FD-8588-8FC945260F4F}"/>
                </a:ext>
              </a:extLst>
            </p:cNvPr>
            <p:cNvSpPr/>
            <p:nvPr/>
          </p:nvSpPr>
          <p:spPr>
            <a:xfrm>
              <a:off x="8568697" y="2475720"/>
              <a:ext cx="1022313" cy="215958"/>
            </a:xfrm>
            <a:prstGeom prst="rect">
              <a:avLst/>
            </a:prstGeom>
            <a:noFill/>
            <a:ln w="190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xmlns="" id="{AA108C8A-B14A-D77E-921F-7D54AB34C3CF}"/>
              </a:ext>
            </a:extLst>
          </p:cNvPr>
          <p:cNvCxnSpPr>
            <a:cxnSpLocks/>
          </p:cNvCxnSpPr>
          <p:nvPr/>
        </p:nvCxnSpPr>
        <p:spPr>
          <a:xfrm rot="5400000">
            <a:off x="7122560" y="5113650"/>
            <a:ext cx="259265" cy="0"/>
          </a:xfrm>
          <a:prstGeom prst="straightConnector1">
            <a:avLst/>
          </a:prstGeom>
          <a:ln w="190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4">
            <a:extLst>
              <a:ext uri="{FF2B5EF4-FFF2-40B4-BE49-F238E27FC236}">
                <a16:creationId xmlns:a16="http://schemas.microsoft.com/office/drawing/2014/main" xmlns="" id="{18F518CC-7E95-DCAC-1DB8-85F2C2091203}"/>
              </a:ext>
            </a:extLst>
          </p:cNvPr>
          <p:cNvGrpSpPr/>
          <p:nvPr/>
        </p:nvGrpSpPr>
        <p:grpSpPr>
          <a:xfrm>
            <a:off x="6829703" y="5263649"/>
            <a:ext cx="1120728" cy="215957"/>
            <a:chOff x="8666006" y="2475720"/>
            <a:chExt cx="1281277" cy="215957"/>
          </a:xfrm>
        </p:grpSpPr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xmlns="" id="{76EE1814-0A50-117E-D855-DB154596FD89}"/>
                </a:ext>
              </a:extLst>
            </p:cNvPr>
            <p:cNvSpPr txBox="1"/>
            <p:nvPr/>
          </p:nvSpPr>
          <p:spPr>
            <a:xfrm>
              <a:off x="8694470" y="2484481"/>
              <a:ext cx="125281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Consapevolezza</a:t>
              </a:r>
              <a:endParaRPr lang="it-IT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Rectangle 26">
              <a:extLst>
                <a:ext uri="{FF2B5EF4-FFF2-40B4-BE49-F238E27FC236}">
                  <a16:creationId xmlns:a16="http://schemas.microsoft.com/office/drawing/2014/main" xmlns="" id="{15CF1DD6-1FF3-0F12-6B2C-F8BB1FD2C8F5}"/>
                </a:ext>
              </a:extLst>
            </p:cNvPr>
            <p:cNvSpPr/>
            <p:nvPr/>
          </p:nvSpPr>
          <p:spPr>
            <a:xfrm>
              <a:off x="8666006" y="2475720"/>
              <a:ext cx="1281273" cy="215957"/>
            </a:xfrm>
            <a:prstGeom prst="rect">
              <a:avLst/>
            </a:prstGeom>
            <a:noFill/>
            <a:ln w="190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xmlns="" id="{F7CCE532-8594-605C-3F45-EEDF2E8ECB7D}"/>
              </a:ext>
            </a:extLst>
          </p:cNvPr>
          <p:cNvGrpSpPr/>
          <p:nvPr/>
        </p:nvGrpSpPr>
        <p:grpSpPr>
          <a:xfrm>
            <a:off x="3870958" y="5045660"/>
            <a:ext cx="1382649" cy="602967"/>
            <a:chOff x="8466238" y="2594608"/>
            <a:chExt cx="1382649" cy="602967"/>
          </a:xfrm>
        </p:grpSpPr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xmlns="" id="{D527E509-1433-B786-0A67-A05188D94F79}"/>
                </a:ext>
              </a:extLst>
            </p:cNvPr>
            <p:cNvSpPr txBox="1"/>
            <p:nvPr/>
          </p:nvSpPr>
          <p:spPr>
            <a:xfrm>
              <a:off x="8707379" y="2643577"/>
              <a:ext cx="88646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Conoscenza</a:t>
              </a:r>
            </a:p>
            <a:p>
              <a:pPr algn="ctr">
                <a:lnSpc>
                  <a:spcPct val="80000"/>
                </a:lnSpc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</a:p>
            <a:p>
              <a:pPr algn="ctr">
                <a:lnSpc>
                  <a:spcPct val="80000"/>
                </a:lnSpc>
              </a:pPr>
              <a:r>
                <a: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Consapevolezza</a:t>
              </a: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07A058B2-95E2-D8F0-78F0-6C4F39159612}"/>
                </a:ext>
              </a:extLst>
            </p:cNvPr>
            <p:cNvSpPr/>
            <p:nvPr/>
          </p:nvSpPr>
          <p:spPr>
            <a:xfrm>
              <a:off x="8466238" y="2594608"/>
              <a:ext cx="1382649" cy="508054"/>
            </a:xfrm>
            <a:prstGeom prst="rect">
              <a:avLst/>
            </a:prstGeom>
            <a:noFill/>
            <a:ln w="190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Bent Up Arrow 30">
            <a:extLst>
              <a:ext uri="{FF2B5EF4-FFF2-40B4-BE49-F238E27FC236}">
                <a16:creationId xmlns:a16="http://schemas.microsoft.com/office/drawing/2014/main" xmlns="" id="{7C5A66B1-E64F-34B5-4F78-10A2C4B70ED3}"/>
              </a:ext>
            </a:extLst>
          </p:cNvPr>
          <p:cNvSpPr/>
          <p:nvPr/>
        </p:nvSpPr>
        <p:spPr>
          <a:xfrm rot="16200000">
            <a:off x="5347748" y="4977770"/>
            <a:ext cx="218759" cy="271600"/>
          </a:xfrm>
          <a:prstGeom prst="bentUpArrow">
            <a:avLst>
              <a:gd name="adj1" fmla="val 9455"/>
              <a:gd name="adj2" fmla="val 25000"/>
              <a:gd name="adj3" fmla="val 25000"/>
            </a:avLst>
          </a:prstGeom>
          <a:solidFill>
            <a:srgbClr val="009193"/>
          </a:solidFill>
          <a:ln w="19050"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xmlns="" id="{A2B6EC0A-A2AE-F877-A8B9-67172C4AD9A7}"/>
              </a:ext>
            </a:extLst>
          </p:cNvPr>
          <p:cNvGrpSpPr/>
          <p:nvPr/>
        </p:nvGrpSpPr>
        <p:grpSpPr>
          <a:xfrm>
            <a:off x="3512172" y="1180367"/>
            <a:ext cx="1161716" cy="339075"/>
            <a:chOff x="8490446" y="2433595"/>
            <a:chExt cx="1161716" cy="339075"/>
          </a:xfrm>
        </p:grpSpPr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xmlns="" id="{D991501F-4349-2324-B99B-A725696DC5F7}"/>
                </a:ext>
              </a:extLst>
            </p:cNvPr>
            <p:cNvSpPr txBox="1"/>
            <p:nvPr/>
          </p:nvSpPr>
          <p:spPr>
            <a:xfrm>
              <a:off x="8502321" y="2496356"/>
              <a:ext cx="11395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Scala 0 – 10</a:t>
              </a:r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xmlns="" id="{6A610271-50A6-33DA-AB33-2C8C93EDA943}"/>
                </a:ext>
              </a:extLst>
            </p:cNvPr>
            <p:cNvSpPr/>
            <p:nvPr/>
          </p:nvSpPr>
          <p:spPr>
            <a:xfrm>
              <a:off x="8490446" y="2433595"/>
              <a:ext cx="1161716" cy="339075"/>
            </a:xfrm>
            <a:prstGeom prst="rect">
              <a:avLst/>
            </a:prstGeom>
            <a:noFill/>
            <a:ln w="190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xmlns="" id="{741357D6-6D14-E5E2-627F-7069D4CE74E8}"/>
              </a:ext>
            </a:extLst>
          </p:cNvPr>
          <p:cNvSpPr txBox="1"/>
          <p:nvPr/>
        </p:nvSpPr>
        <p:spPr>
          <a:xfrm>
            <a:off x="118807" y="5936698"/>
            <a:ext cx="5965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Branchini et al. (2015), </a:t>
            </a:r>
            <a:r>
              <a:rPr lang="it-IT" altLang="it-IT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PLoS ONE</a:t>
            </a:r>
            <a:r>
              <a:rPr lang="it-IT" alt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10: e0131812</a:t>
            </a:r>
            <a:endParaRPr lang="it-IT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7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Gradimento del turista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E9B139A4-A2BD-40B4-B72F-DEDE218F18B5}" type="slidenum">
              <a:rPr lang="it-IT" smtClean="0"/>
              <a:pPr algn="ctr"/>
              <a:t>9</a:t>
            </a:fld>
            <a:endParaRPr lang="it-IT" dirty="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xmlns="" id="{50C97A72-BD6D-2E9F-207B-512FDA16BD3D}"/>
              </a:ext>
            </a:extLst>
          </p:cNvPr>
          <p:cNvGrpSpPr/>
          <p:nvPr/>
        </p:nvGrpSpPr>
        <p:grpSpPr>
          <a:xfrm>
            <a:off x="-80763" y="1785764"/>
            <a:ext cx="12353525" cy="3464983"/>
            <a:chOff x="-32112" y="2023172"/>
            <a:chExt cx="12353525" cy="3464983"/>
          </a:xfrm>
        </p:grpSpPr>
        <p:pic>
          <p:nvPicPr>
            <p:cNvPr id="7" name="Picture 2" descr="A graph on a black background&#10;&#10;Description automatically generated">
              <a:extLst>
                <a:ext uri="{FF2B5EF4-FFF2-40B4-BE49-F238E27FC236}">
                  <a16:creationId xmlns:a16="http://schemas.microsoft.com/office/drawing/2014/main" xmlns="" id="{49918899-C3E6-06A7-EB40-7A429A33D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484"/>
            <a:stretch/>
          </p:blipFill>
          <p:spPr>
            <a:xfrm>
              <a:off x="-32112" y="4915885"/>
              <a:ext cx="12159888" cy="572270"/>
            </a:xfrm>
            <a:prstGeom prst="rect">
              <a:avLst/>
            </a:prstGeom>
          </p:spPr>
        </p:pic>
        <p:pic>
          <p:nvPicPr>
            <p:cNvPr id="8" name="Picture 22" descr="A graph on a black background&#10;&#10;Description automatically generated">
              <a:extLst>
                <a:ext uri="{FF2B5EF4-FFF2-40B4-BE49-F238E27FC236}">
                  <a16:creationId xmlns:a16="http://schemas.microsoft.com/office/drawing/2014/main" xmlns="" id="{E17BCFA1-9321-3CEE-4A7F-C9A5A883A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5813"/>
            <a:stretch/>
          </p:blipFill>
          <p:spPr>
            <a:xfrm>
              <a:off x="-32112" y="2023172"/>
              <a:ext cx="509190" cy="3464983"/>
            </a:xfrm>
            <a:prstGeom prst="rect">
              <a:avLst/>
            </a:prstGeom>
          </p:spPr>
        </p:pic>
        <p:pic>
          <p:nvPicPr>
            <p:cNvPr id="9" name="Picture 24" descr="A graph on a black background&#10;&#10;Description automatically generated">
              <a:extLst>
                <a:ext uri="{FF2B5EF4-FFF2-40B4-BE49-F238E27FC236}">
                  <a16:creationId xmlns:a16="http://schemas.microsoft.com/office/drawing/2014/main" xmlns="" id="{AD7CBDD9-B7D8-91AD-FAF0-9CF95A38C9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96" t="-1" r="63017" b="-1"/>
            <a:stretch/>
          </p:blipFill>
          <p:spPr>
            <a:xfrm>
              <a:off x="3955774" y="2023172"/>
              <a:ext cx="509190" cy="3464983"/>
            </a:xfrm>
            <a:prstGeom prst="rect">
              <a:avLst/>
            </a:prstGeom>
          </p:spPr>
        </p:pic>
        <p:pic>
          <p:nvPicPr>
            <p:cNvPr id="10" name="Picture 25" descr="A graph on a black background&#10;&#10;Description automatically generated">
              <a:extLst>
                <a:ext uri="{FF2B5EF4-FFF2-40B4-BE49-F238E27FC236}">
                  <a16:creationId xmlns:a16="http://schemas.microsoft.com/office/drawing/2014/main" xmlns="" id="{43FA3DDB-9B1F-3929-FB2A-6E3F065EC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798" t="-1" r="29015" b="-1"/>
            <a:stretch/>
          </p:blipFill>
          <p:spPr>
            <a:xfrm>
              <a:off x="8090452" y="2023172"/>
              <a:ext cx="509190" cy="3464983"/>
            </a:xfrm>
            <a:prstGeom prst="rect">
              <a:avLst/>
            </a:prstGeom>
          </p:spPr>
        </p:pic>
        <p:pic>
          <p:nvPicPr>
            <p:cNvPr id="11" name="Picture 28" descr="A graph of numbers and points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753D9A6-2ED9-BEEE-08C0-BD639E4C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86" y="2023172"/>
              <a:ext cx="3869690" cy="3031490"/>
            </a:xfrm>
            <a:prstGeom prst="rect">
              <a:avLst/>
            </a:prstGeom>
          </p:spPr>
        </p:pic>
        <p:pic>
          <p:nvPicPr>
            <p:cNvPr id="12" name="Picture 30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xmlns="" id="{6C45AADB-C281-84CF-AEF9-B0E31E2A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048" y="2023172"/>
              <a:ext cx="3869320" cy="3031200"/>
            </a:xfrm>
            <a:prstGeom prst="rect">
              <a:avLst/>
            </a:prstGeom>
          </p:spPr>
        </p:pic>
        <p:pic>
          <p:nvPicPr>
            <p:cNvPr id="13" name="Picture 32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xmlns="" id="{6242DDA2-6BFB-1546-1582-837EA928B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9842" y="2023172"/>
              <a:ext cx="3851571" cy="3031200"/>
            </a:xfrm>
            <a:prstGeom prst="rect">
              <a:avLst/>
            </a:prstGeom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3108F41A-EC5E-F544-ABB9-14550A50CEB7}"/>
              </a:ext>
            </a:extLst>
          </p:cNvPr>
          <p:cNvSpPr txBox="1"/>
          <p:nvPr/>
        </p:nvSpPr>
        <p:spPr>
          <a:xfrm>
            <a:off x="0" y="628988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Machado </a:t>
            </a:r>
            <a:r>
              <a:rPr lang="en-US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Toffolo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(2022),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Frontiers in Marine Science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9:10.3389.</a:t>
            </a:r>
            <a:endParaRPr lang="it-IT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2692"/>
      </p:ext>
    </p:extLst>
  </p:cSld>
  <p:clrMapOvr>
    <a:masterClrMapping/>
  </p:clrMapOvr>
</p:sld>
</file>

<file path=ppt/theme/theme1.xml><?xml version="1.0" encoding="utf-8"?>
<a:theme xmlns:a="http://schemas.openxmlformats.org/drawingml/2006/main" name="CS2022">
  <a:themeElements>
    <a:clrScheme name="Personalizzati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EAEA"/>
      </a:accent1>
      <a:accent2>
        <a:srgbClr val="000000"/>
      </a:accent2>
      <a:accent3>
        <a:srgbClr val="000000"/>
      </a:accent3>
      <a:accent4>
        <a:srgbClr val="00B9F2"/>
      </a:accent4>
      <a:accent5>
        <a:srgbClr val="5B9BD5"/>
      </a:accent5>
      <a:accent6>
        <a:srgbClr val="5B86E5"/>
      </a:accent6>
      <a:hlink>
        <a:srgbClr val="0563C1"/>
      </a:hlink>
      <a:folHlink>
        <a:srgbClr val="954F72"/>
      </a:folHlink>
    </a:clrScheme>
    <a:fontScheme name="Custom 2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</TotalTime>
  <Words>417</Words>
  <Application>Microsoft Office PowerPoint</Application>
  <PresentationFormat>Personalizzato</PresentationFormat>
  <Paragraphs>78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CS2022</vt:lpstr>
      <vt:lpstr>Sentinelle del Mare  </vt:lpstr>
      <vt:lpstr>Cos’è la Citizen Science?</vt:lpstr>
      <vt:lpstr>Citizen Science: dal cittadino al ricercatore</vt:lpstr>
      <vt:lpstr>Sentinelle del Mare: obiettivi</vt:lpstr>
      <vt:lpstr>Sentinelle del Mare: metodologia</vt:lpstr>
      <vt:lpstr>Sentinelle del Mare: risultati</vt:lpstr>
      <vt:lpstr>Sentinelle del Mare: risultati</vt:lpstr>
      <vt:lpstr>Citizen Science: impatto educativo</vt:lpstr>
      <vt:lpstr>Gradimento del turista</vt:lpstr>
      <vt:lpstr>Conclusioni</vt:lpstr>
      <vt:lpstr>Presentazione standard di PowerPoint</vt:lpstr>
    </vt:vector>
  </TitlesOfParts>
  <Company>Confcommercio-Imprese per l'Italia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Conferenza di Sistema 2022</dc:title>
  <dc:creator>Direzione Centrale Comunicazione e Immagine</dc:creator>
  <cp:lastModifiedBy>Castellucci</cp:lastModifiedBy>
  <cp:revision>288</cp:revision>
  <dcterms:created xsi:type="dcterms:W3CDTF">2020-03-11T07:28:38Z</dcterms:created>
  <dcterms:modified xsi:type="dcterms:W3CDTF">2024-03-26T15:06:35Z</dcterms:modified>
</cp:coreProperties>
</file>