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17"/>
  </p:notesMasterIdLst>
  <p:handoutMasterIdLst>
    <p:handoutMasterId r:id="rId18"/>
  </p:handoutMasterIdLst>
  <p:sldIdLst>
    <p:sldId id="446" r:id="rId2"/>
    <p:sldId id="431" r:id="rId3"/>
    <p:sldId id="424" r:id="rId4"/>
    <p:sldId id="425" r:id="rId5"/>
    <p:sldId id="432" r:id="rId6"/>
    <p:sldId id="433" r:id="rId7"/>
    <p:sldId id="434" r:id="rId8"/>
    <p:sldId id="435" r:id="rId9"/>
    <p:sldId id="416" r:id="rId10"/>
    <p:sldId id="444" r:id="rId11"/>
    <p:sldId id="447" r:id="rId12"/>
    <p:sldId id="448" r:id="rId13"/>
    <p:sldId id="449" r:id="rId14"/>
    <p:sldId id="450" r:id="rId15"/>
    <p:sldId id="451" r:id="rId16"/>
  </p:sldIdLst>
  <p:sldSz cx="9144000" cy="6858000" type="screen4x3"/>
  <p:notesSz cx="6797675" cy="9928225"/>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436">
          <p15:clr>
            <a:srgbClr val="A4A3A4"/>
          </p15:clr>
        </p15:guide>
        <p15:guide id="2" orient="horz" pos="709">
          <p15:clr>
            <a:srgbClr val="A4A3A4"/>
          </p15:clr>
        </p15:guide>
        <p15:guide id="3" orient="horz" pos="981">
          <p15:clr>
            <a:srgbClr val="A4A3A4"/>
          </p15:clr>
        </p15:guide>
        <p15:guide id="4" orient="horz" pos="2160">
          <p15:clr>
            <a:srgbClr val="A4A3A4"/>
          </p15:clr>
        </p15:guide>
        <p15:guide id="5" pos="204">
          <p15:clr>
            <a:srgbClr val="A4A3A4"/>
          </p15:clr>
        </p15:guide>
        <p15:guide id="6" pos="55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0000FF"/>
    <a:srgbClr val="FFFFCC"/>
    <a:srgbClr val="552579"/>
    <a:srgbClr val="D60093"/>
    <a:srgbClr val="FF6600"/>
    <a:srgbClr val="EA4604"/>
    <a:srgbClr val="E95E0F"/>
    <a:srgbClr val="5F5F5F"/>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5429" autoAdjust="0"/>
  </p:normalViewPr>
  <p:slideViewPr>
    <p:cSldViewPr>
      <p:cViewPr>
        <p:scale>
          <a:sx n="100" d="100"/>
          <a:sy n="100" d="100"/>
        </p:scale>
        <p:origin x="-2094" y="-360"/>
      </p:cViewPr>
      <p:guideLst>
        <p:guide orient="horz" pos="436"/>
        <p:guide orient="horz" pos="709"/>
        <p:guide orient="horz" pos="981"/>
        <p:guide orient="horz" pos="2160"/>
        <p:guide pos="204"/>
        <p:guide pos="5556"/>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764" y="-84"/>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967"/>
          </a:xfrm>
          <a:prstGeom prst="rect">
            <a:avLst/>
          </a:prstGeom>
        </p:spPr>
        <p:txBody>
          <a:bodyPr vert="horz" lIns="91434" tIns="45716" rIns="91434" bIns="45716" rtlCol="0"/>
          <a:lstStyle>
            <a:lvl1pPr algn="l" fontAlgn="auto">
              <a:spcBef>
                <a:spcPts val="0"/>
              </a:spcBef>
              <a:spcAft>
                <a:spcPts val="0"/>
              </a:spcAft>
              <a:defRPr sz="1200">
                <a:latin typeface="+mn-lt"/>
                <a:cs typeface="+mn-cs"/>
              </a:defRPr>
            </a:lvl1pPr>
          </a:lstStyle>
          <a:p>
            <a:pPr>
              <a:defRPr/>
            </a:pPr>
            <a:endParaRPr lang="it-IT"/>
          </a:p>
        </p:txBody>
      </p:sp>
      <p:sp>
        <p:nvSpPr>
          <p:cNvPr id="3" name="Segnaposto data 2"/>
          <p:cNvSpPr>
            <a:spLocks noGrp="1"/>
          </p:cNvSpPr>
          <p:nvPr>
            <p:ph type="dt" sz="quarter" idx="1"/>
          </p:nvPr>
        </p:nvSpPr>
        <p:spPr>
          <a:xfrm>
            <a:off x="3849688" y="0"/>
            <a:ext cx="2946400" cy="496967"/>
          </a:xfrm>
          <a:prstGeom prst="rect">
            <a:avLst/>
          </a:prstGeom>
        </p:spPr>
        <p:txBody>
          <a:bodyPr vert="horz" lIns="91434" tIns="45716" rIns="91434" bIns="45716" rtlCol="0"/>
          <a:lstStyle>
            <a:lvl1pPr algn="r" fontAlgn="auto">
              <a:spcBef>
                <a:spcPts val="0"/>
              </a:spcBef>
              <a:spcAft>
                <a:spcPts val="0"/>
              </a:spcAft>
              <a:defRPr sz="1200">
                <a:latin typeface="+mn-lt"/>
                <a:cs typeface="+mn-cs"/>
              </a:defRPr>
            </a:lvl1pPr>
          </a:lstStyle>
          <a:p>
            <a:pPr>
              <a:defRPr/>
            </a:pPr>
            <a:fld id="{600CC471-3587-4216-9E55-12D008078D38}" type="datetimeFigureOut">
              <a:rPr lang="it-IT"/>
              <a:pPr>
                <a:defRPr/>
              </a:pPr>
              <a:t>21/11/2016</a:t>
            </a:fld>
            <a:endParaRPr lang="it-IT"/>
          </a:p>
        </p:txBody>
      </p:sp>
      <p:sp>
        <p:nvSpPr>
          <p:cNvPr id="4" name="Segnaposto piè di pagina 3"/>
          <p:cNvSpPr>
            <a:spLocks noGrp="1"/>
          </p:cNvSpPr>
          <p:nvPr>
            <p:ph type="ftr" sz="quarter" idx="2"/>
          </p:nvPr>
        </p:nvSpPr>
        <p:spPr>
          <a:xfrm>
            <a:off x="0" y="9429672"/>
            <a:ext cx="2946400" cy="496966"/>
          </a:xfrm>
          <a:prstGeom prst="rect">
            <a:avLst/>
          </a:prstGeom>
        </p:spPr>
        <p:txBody>
          <a:bodyPr vert="horz" lIns="91434" tIns="45716" rIns="91434" bIns="45716" rtlCol="0" anchor="b"/>
          <a:lstStyle>
            <a:lvl1pPr algn="l" fontAlgn="auto">
              <a:spcBef>
                <a:spcPts val="0"/>
              </a:spcBef>
              <a:spcAft>
                <a:spcPts val="0"/>
              </a:spcAft>
              <a:defRPr sz="1200">
                <a:latin typeface="+mn-lt"/>
                <a:cs typeface="+mn-cs"/>
              </a:defRPr>
            </a:lvl1pPr>
          </a:lstStyle>
          <a:p>
            <a:pPr>
              <a:defRPr/>
            </a:pPr>
            <a:endParaRPr lang="it-IT"/>
          </a:p>
        </p:txBody>
      </p:sp>
      <p:sp>
        <p:nvSpPr>
          <p:cNvPr id="5" name="Segnaposto numero diapositiva 4"/>
          <p:cNvSpPr>
            <a:spLocks noGrp="1"/>
          </p:cNvSpPr>
          <p:nvPr>
            <p:ph type="sldNum" sz="quarter" idx="3"/>
          </p:nvPr>
        </p:nvSpPr>
        <p:spPr>
          <a:xfrm>
            <a:off x="3849688" y="9429672"/>
            <a:ext cx="2946400" cy="496966"/>
          </a:xfrm>
          <a:prstGeom prst="rect">
            <a:avLst/>
          </a:prstGeom>
        </p:spPr>
        <p:txBody>
          <a:bodyPr vert="horz" lIns="91434" tIns="45716" rIns="91434" bIns="45716" rtlCol="0" anchor="b"/>
          <a:lstStyle>
            <a:lvl1pPr algn="r" fontAlgn="auto">
              <a:spcBef>
                <a:spcPts val="0"/>
              </a:spcBef>
              <a:spcAft>
                <a:spcPts val="0"/>
              </a:spcAft>
              <a:defRPr sz="1200">
                <a:latin typeface="+mn-lt"/>
                <a:cs typeface="+mn-cs"/>
              </a:defRPr>
            </a:lvl1pPr>
          </a:lstStyle>
          <a:p>
            <a:pPr>
              <a:defRPr/>
            </a:pPr>
            <a:fld id="{BAF7C101-7DF6-45A5-A870-2FCA59668C48}" type="slidenum">
              <a:rPr lang="it-IT"/>
              <a:pPr>
                <a:defRPr/>
              </a:pPr>
              <a:t>‹N›</a:t>
            </a:fld>
            <a:endParaRPr lang="it-IT"/>
          </a:p>
        </p:txBody>
      </p:sp>
    </p:spTree>
    <p:extLst>
      <p:ext uri="{BB962C8B-B14F-4D97-AF65-F5344CB8AC3E}">
        <p14:creationId xmlns:p14="http://schemas.microsoft.com/office/powerpoint/2010/main" val="6091059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967"/>
          </a:xfrm>
          <a:prstGeom prst="rect">
            <a:avLst/>
          </a:prstGeom>
        </p:spPr>
        <p:txBody>
          <a:bodyPr vert="horz" lIns="91434" tIns="45716" rIns="91434" bIns="45716" rtlCol="0"/>
          <a:lstStyle>
            <a:lvl1pPr algn="l" fontAlgn="auto">
              <a:spcBef>
                <a:spcPts val="0"/>
              </a:spcBef>
              <a:spcAft>
                <a:spcPts val="0"/>
              </a:spcAft>
              <a:defRPr sz="1200">
                <a:latin typeface="+mn-lt"/>
                <a:cs typeface="+mn-cs"/>
              </a:defRPr>
            </a:lvl1pPr>
          </a:lstStyle>
          <a:p>
            <a:pPr>
              <a:defRPr/>
            </a:pPr>
            <a:endParaRPr lang="it-IT"/>
          </a:p>
        </p:txBody>
      </p:sp>
      <p:sp>
        <p:nvSpPr>
          <p:cNvPr id="3" name="Segnaposto data 2"/>
          <p:cNvSpPr>
            <a:spLocks noGrp="1"/>
          </p:cNvSpPr>
          <p:nvPr>
            <p:ph type="dt" idx="1"/>
          </p:nvPr>
        </p:nvSpPr>
        <p:spPr>
          <a:xfrm>
            <a:off x="3849688" y="0"/>
            <a:ext cx="2946400" cy="496967"/>
          </a:xfrm>
          <a:prstGeom prst="rect">
            <a:avLst/>
          </a:prstGeom>
        </p:spPr>
        <p:txBody>
          <a:bodyPr vert="horz" lIns="91434" tIns="45716" rIns="91434" bIns="45716" rtlCol="0"/>
          <a:lstStyle>
            <a:lvl1pPr algn="r" fontAlgn="auto">
              <a:spcBef>
                <a:spcPts val="0"/>
              </a:spcBef>
              <a:spcAft>
                <a:spcPts val="0"/>
              </a:spcAft>
              <a:defRPr sz="1200">
                <a:latin typeface="+mn-lt"/>
                <a:cs typeface="+mn-cs"/>
              </a:defRPr>
            </a:lvl1pPr>
          </a:lstStyle>
          <a:p>
            <a:pPr>
              <a:defRPr/>
            </a:pPr>
            <a:fld id="{6B2D04DE-0E34-44EE-BA40-A981832F4A31}" type="datetimeFigureOut">
              <a:rPr lang="it-IT"/>
              <a:pPr>
                <a:defRPr/>
              </a:pPr>
              <a:t>21/11/2016</a:t>
            </a:fld>
            <a:endParaRPr lang="it-IT" dirty="0"/>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4" tIns="45716" rIns="91434" bIns="45716" rtlCol="0" anchor="ctr"/>
          <a:lstStyle/>
          <a:p>
            <a:pPr lvl="0"/>
            <a:endParaRPr lang="it-IT" noProof="0" dirty="0"/>
          </a:p>
        </p:txBody>
      </p:sp>
      <p:sp>
        <p:nvSpPr>
          <p:cNvPr id="5" name="Segnaposto note 4"/>
          <p:cNvSpPr>
            <a:spLocks noGrp="1"/>
          </p:cNvSpPr>
          <p:nvPr>
            <p:ph type="body" sz="quarter" idx="3"/>
          </p:nvPr>
        </p:nvSpPr>
        <p:spPr>
          <a:xfrm>
            <a:off x="679451" y="4715630"/>
            <a:ext cx="5438775" cy="4467939"/>
          </a:xfrm>
          <a:prstGeom prst="rect">
            <a:avLst/>
          </a:prstGeom>
        </p:spPr>
        <p:txBody>
          <a:bodyPr vert="horz" lIns="91434" tIns="45716" rIns="91434" bIns="45716" rtlCol="0"/>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Tree>
    <p:extLst>
      <p:ext uri="{BB962C8B-B14F-4D97-AF65-F5344CB8AC3E}">
        <p14:creationId xmlns:p14="http://schemas.microsoft.com/office/powerpoint/2010/main" val="22975669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7"/>
          <p:cNvSpPr txBox="1">
            <a:spLocks noGrp="1" noChangeArrowheads="1"/>
          </p:cNvSpPr>
          <p:nvPr/>
        </p:nvSpPr>
        <p:spPr bwMode="auto">
          <a:xfrm>
            <a:off x="3849688" y="9429672"/>
            <a:ext cx="2946400" cy="496966"/>
          </a:xfrm>
          <a:prstGeom prst="rect">
            <a:avLst/>
          </a:prstGeom>
          <a:noFill/>
          <a:ln w="9525">
            <a:noFill/>
            <a:miter lim="800000"/>
            <a:headEnd/>
            <a:tailEnd/>
          </a:ln>
        </p:spPr>
        <p:txBody>
          <a:bodyPr lIns="90739" tIns="45370" rIns="90739" bIns="45370" anchor="b"/>
          <a:lstStyle/>
          <a:p>
            <a:pPr algn="r" defTabSz="907988"/>
            <a:fld id="{93CFAE08-B131-4EA3-B890-7B1897D2017A}" type="slidenum">
              <a:rPr lang="it-IT" altLang="it-IT" sz="1200">
                <a:latin typeface="Calibri" pitchFamily="34" charset="0"/>
              </a:rPr>
              <a:pPr algn="r" defTabSz="907988"/>
              <a:t>1</a:t>
            </a:fld>
            <a:endParaRPr lang="it-IT" altLang="it-IT" sz="1200">
              <a:latin typeface="Calibri" pitchFamily="34" charset="0"/>
            </a:endParaRPr>
          </a:p>
        </p:txBody>
      </p:sp>
      <p:sp>
        <p:nvSpPr>
          <p:cNvPr id="16387" name="Rectangle 2"/>
          <p:cNvSpPr>
            <a:spLocks noGrp="1" noRot="1" noChangeAspect="1" noChangeArrowheads="1" noTextEdit="1"/>
          </p:cNvSpPr>
          <p:nvPr>
            <p:ph type="sldImg"/>
          </p:nvPr>
        </p:nvSpPr>
        <p:spPr bwMode="auto">
          <a:xfrm>
            <a:off x="927100" y="742950"/>
            <a:ext cx="4965700" cy="3725863"/>
          </a:xfrm>
          <a:solidFill>
            <a:srgbClr val="FFFFFF"/>
          </a:solidFill>
          <a:ln>
            <a:solidFill>
              <a:srgbClr val="000000"/>
            </a:solidFill>
            <a:miter lim="800000"/>
            <a:headEnd/>
            <a:tailEnd/>
          </a:ln>
        </p:spPr>
      </p:sp>
    </p:spTree>
    <p:extLst>
      <p:ext uri="{BB962C8B-B14F-4D97-AF65-F5344CB8AC3E}">
        <p14:creationId xmlns:p14="http://schemas.microsoft.com/office/powerpoint/2010/main" val="33079493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4052401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egnaposto immagine diapositiva 1"/>
          <p:cNvSpPr>
            <a:spLocks noGrp="1" noRot="1" noChangeAspect="1"/>
          </p:cNvSpPr>
          <p:nvPr>
            <p:ph type="sldImg"/>
          </p:nvPr>
        </p:nvSpPr>
        <p:spPr bwMode="auto">
          <a:noFill/>
          <a:ln>
            <a:solidFill>
              <a:srgbClr val="000000"/>
            </a:solidFill>
            <a:miter lim="800000"/>
            <a:headEnd/>
            <a:tailEnd/>
          </a:ln>
        </p:spPr>
      </p:sp>
      <p:sp>
        <p:nvSpPr>
          <p:cNvPr id="4" name="Segnaposto numero diapositiva 3"/>
          <p:cNvSpPr>
            <a:spLocks noGrp="1"/>
          </p:cNvSpPr>
          <p:nvPr>
            <p:ph type="sldNum" sz="quarter" idx="5"/>
          </p:nvPr>
        </p:nvSpPr>
        <p:spPr>
          <a:xfrm>
            <a:off x="3849688" y="9429672"/>
            <a:ext cx="2946400" cy="496966"/>
          </a:xfrm>
          <a:prstGeom prst="rect">
            <a:avLst/>
          </a:prstGeom>
        </p:spPr>
        <p:txBody>
          <a:bodyPr/>
          <a:lstStyle/>
          <a:p>
            <a:pPr>
              <a:defRPr/>
            </a:pPr>
            <a:fld id="{6FF0C8BF-08E4-4595-A501-AC32E5D6D81F}" type="slidenum">
              <a:rPr lang="it-IT" smtClean="0">
                <a:solidFill>
                  <a:prstClr val="black"/>
                </a:solidFill>
              </a:rPr>
              <a:pPr>
                <a:defRPr/>
              </a:pPr>
              <a:t>11</a:t>
            </a:fld>
            <a:endParaRPr lang="it-IT" dirty="0">
              <a:solidFill>
                <a:prstClr val="black"/>
              </a:solidFill>
            </a:endParaRPr>
          </a:p>
        </p:txBody>
      </p:sp>
    </p:spTree>
    <p:extLst>
      <p:ext uri="{BB962C8B-B14F-4D97-AF65-F5344CB8AC3E}">
        <p14:creationId xmlns:p14="http://schemas.microsoft.com/office/powerpoint/2010/main" val="7296840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egnaposto immagine diapositiva 1"/>
          <p:cNvSpPr>
            <a:spLocks noGrp="1" noRot="1" noChangeAspect="1"/>
          </p:cNvSpPr>
          <p:nvPr>
            <p:ph type="sldImg"/>
          </p:nvPr>
        </p:nvSpPr>
        <p:spPr bwMode="auto">
          <a:noFill/>
          <a:ln>
            <a:solidFill>
              <a:srgbClr val="000000"/>
            </a:solidFill>
            <a:miter lim="800000"/>
            <a:headEnd/>
            <a:tailEnd/>
          </a:ln>
        </p:spPr>
      </p:sp>
      <p:sp>
        <p:nvSpPr>
          <p:cNvPr id="4" name="Segnaposto numero diapositiva 3"/>
          <p:cNvSpPr>
            <a:spLocks noGrp="1"/>
          </p:cNvSpPr>
          <p:nvPr>
            <p:ph type="sldNum" sz="quarter" idx="5"/>
          </p:nvPr>
        </p:nvSpPr>
        <p:spPr>
          <a:xfrm>
            <a:off x="3849688" y="9429672"/>
            <a:ext cx="2946400" cy="496966"/>
          </a:xfrm>
          <a:prstGeom prst="rect">
            <a:avLst/>
          </a:prstGeom>
        </p:spPr>
        <p:txBody>
          <a:bodyPr/>
          <a:lstStyle/>
          <a:p>
            <a:pPr>
              <a:defRPr/>
            </a:pPr>
            <a:fld id="{6FF0C8BF-08E4-4595-A501-AC32E5D6D81F}" type="slidenum">
              <a:rPr lang="it-IT" smtClean="0">
                <a:solidFill>
                  <a:prstClr val="black"/>
                </a:solidFill>
              </a:rPr>
              <a:pPr>
                <a:defRPr/>
              </a:pPr>
              <a:t>12</a:t>
            </a:fld>
            <a:endParaRPr lang="it-IT" dirty="0">
              <a:solidFill>
                <a:prstClr val="black"/>
              </a:solidFill>
            </a:endParaRPr>
          </a:p>
        </p:txBody>
      </p:sp>
    </p:spTree>
    <p:extLst>
      <p:ext uri="{BB962C8B-B14F-4D97-AF65-F5344CB8AC3E}">
        <p14:creationId xmlns:p14="http://schemas.microsoft.com/office/powerpoint/2010/main" val="7296840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egnaposto immagine diapositiva 1"/>
          <p:cNvSpPr>
            <a:spLocks noGrp="1" noRot="1" noChangeAspect="1"/>
          </p:cNvSpPr>
          <p:nvPr>
            <p:ph type="sldImg"/>
          </p:nvPr>
        </p:nvSpPr>
        <p:spPr bwMode="auto">
          <a:noFill/>
          <a:ln>
            <a:solidFill>
              <a:srgbClr val="000000"/>
            </a:solidFill>
            <a:miter lim="800000"/>
            <a:headEnd/>
            <a:tailEnd/>
          </a:ln>
        </p:spPr>
      </p:sp>
      <p:sp>
        <p:nvSpPr>
          <p:cNvPr id="4" name="Segnaposto numero diapositiva 3"/>
          <p:cNvSpPr>
            <a:spLocks noGrp="1"/>
          </p:cNvSpPr>
          <p:nvPr>
            <p:ph type="sldNum" sz="quarter" idx="5"/>
          </p:nvPr>
        </p:nvSpPr>
        <p:spPr>
          <a:xfrm>
            <a:off x="3849688" y="9429672"/>
            <a:ext cx="2946400" cy="496966"/>
          </a:xfrm>
          <a:prstGeom prst="rect">
            <a:avLst/>
          </a:prstGeom>
        </p:spPr>
        <p:txBody>
          <a:bodyPr/>
          <a:lstStyle/>
          <a:p>
            <a:pPr>
              <a:defRPr/>
            </a:pPr>
            <a:fld id="{6FF0C8BF-08E4-4595-A501-AC32E5D6D81F}" type="slidenum">
              <a:rPr lang="it-IT" smtClean="0">
                <a:solidFill>
                  <a:prstClr val="black"/>
                </a:solidFill>
              </a:rPr>
              <a:pPr>
                <a:defRPr/>
              </a:pPr>
              <a:t>13</a:t>
            </a:fld>
            <a:endParaRPr lang="it-IT" dirty="0">
              <a:solidFill>
                <a:prstClr val="black"/>
              </a:solidFill>
            </a:endParaRPr>
          </a:p>
        </p:txBody>
      </p:sp>
    </p:spTree>
    <p:extLst>
      <p:ext uri="{BB962C8B-B14F-4D97-AF65-F5344CB8AC3E}">
        <p14:creationId xmlns:p14="http://schemas.microsoft.com/office/powerpoint/2010/main" val="7296840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egnaposto immagine diapositiva 1"/>
          <p:cNvSpPr>
            <a:spLocks noGrp="1" noRot="1" noChangeAspect="1"/>
          </p:cNvSpPr>
          <p:nvPr>
            <p:ph type="sldImg"/>
          </p:nvPr>
        </p:nvSpPr>
        <p:spPr bwMode="auto">
          <a:noFill/>
          <a:ln>
            <a:solidFill>
              <a:srgbClr val="000000"/>
            </a:solidFill>
            <a:miter lim="800000"/>
            <a:headEnd/>
            <a:tailEnd/>
          </a:ln>
        </p:spPr>
      </p:sp>
      <p:sp>
        <p:nvSpPr>
          <p:cNvPr id="4" name="Segnaposto numero diapositiva 3"/>
          <p:cNvSpPr>
            <a:spLocks noGrp="1"/>
          </p:cNvSpPr>
          <p:nvPr>
            <p:ph type="sldNum" sz="quarter" idx="5"/>
          </p:nvPr>
        </p:nvSpPr>
        <p:spPr>
          <a:xfrm>
            <a:off x="3849688" y="9429672"/>
            <a:ext cx="2946400" cy="496966"/>
          </a:xfrm>
          <a:prstGeom prst="rect">
            <a:avLst/>
          </a:prstGeom>
        </p:spPr>
        <p:txBody>
          <a:bodyPr/>
          <a:lstStyle/>
          <a:p>
            <a:pPr>
              <a:defRPr/>
            </a:pPr>
            <a:fld id="{6FF0C8BF-08E4-4595-A501-AC32E5D6D81F}" type="slidenum">
              <a:rPr lang="it-IT" smtClean="0">
                <a:solidFill>
                  <a:prstClr val="black"/>
                </a:solidFill>
              </a:rPr>
              <a:pPr>
                <a:defRPr/>
              </a:pPr>
              <a:t>14</a:t>
            </a:fld>
            <a:endParaRPr lang="it-IT" dirty="0">
              <a:solidFill>
                <a:prstClr val="black"/>
              </a:solidFill>
            </a:endParaRPr>
          </a:p>
        </p:txBody>
      </p:sp>
    </p:spTree>
    <p:extLst>
      <p:ext uri="{BB962C8B-B14F-4D97-AF65-F5344CB8AC3E}">
        <p14:creationId xmlns:p14="http://schemas.microsoft.com/office/powerpoint/2010/main" val="7296840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egnaposto immagine diapositiva 1"/>
          <p:cNvSpPr>
            <a:spLocks noGrp="1" noRot="1" noChangeAspect="1"/>
          </p:cNvSpPr>
          <p:nvPr>
            <p:ph type="sldImg"/>
          </p:nvPr>
        </p:nvSpPr>
        <p:spPr bwMode="auto">
          <a:noFill/>
          <a:ln>
            <a:solidFill>
              <a:srgbClr val="000000"/>
            </a:solidFill>
            <a:miter lim="800000"/>
            <a:headEnd/>
            <a:tailEnd/>
          </a:ln>
        </p:spPr>
      </p:sp>
      <p:sp>
        <p:nvSpPr>
          <p:cNvPr id="4" name="Segnaposto numero diapositiva 3"/>
          <p:cNvSpPr>
            <a:spLocks noGrp="1"/>
          </p:cNvSpPr>
          <p:nvPr>
            <p:ph type="sldNum" sz="quarter" idx="5"/>
          </p:nvPr>
        </p:nvSpPr>
        <p:spPr>
          <a:xfrm>
            <a:off x="3849688" y="9429672"/>
            <a:ext cx="2946400" cy="496966"/>
          </a:xfrm>
          <a:prstGeom prst="rect">
            <a:avLst/>
          </a:prstGeom>
        </p:spPr>
        <p:txBody>
          <a:bodyPr/>
          <a:lstStyle/>
          <a:p>
            <a:pPr>
              <a:defRPr/>
            </a:pPr>
            <a:fld id="{6FF0C8BF-08E4-4595-A501-AC32E5D6D81F}" type="slidenum">
              <a:rPr lang="it-IT" smtClean="0">
                <a:solidFill>
                  <a:prstClr val="black"/>
                </a:solidFill>
              </a:rPr>
              <a:pPr>
                <a:defRPr/>
              </a:pPr>
              <a:t>15</a:t>
            </a:fld>
            <a:endParaRPr lang="it-IT" dirty="0">
              <a:solidFill>
                <a:prstClr val="black"/>
              </a:solidFill>
            </a:endParaRPr>
          </a:p>
        </p:txBody>
      </p:sp>
    </p:spTree>
    <p:extLst>
      <p:ext uri="{BB962C8B-B14F-4D97-AF65-F5344CB8AC3E}">
        <p14:creationId xmlns:p14="http://schemas.microsoft.com/office/powerpoint/2010/main" val="729684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egnaposto immagine diapositiva 1"/>
          <p:cNvSpPr>
            <a:spLocks noGrp="1" noRot="1" noChangeAspect="1"/>
          </p:cNvSpPr>
          <p:nvPr>
            <p:ph type="sldImg"/>
          </p:nvPr>
        </p:nvSpPr>
        <p:spPr bwMode="auto">
          <a:noFill/>
          <a:ln>
            <a:solidFill>
              <a:srgbClr val="000000"/>
            </a:solidFill>
            <a:miter lim="800000"/>
            <a:headEnd/>
            <a:tailEnd/>
          </a:ln>
        </p:spPr>
      </p:sp>
      <p:sp>
        <p:nvSpPr>
          <p:cNvPr id="4" name="Segnaposto numero diapositiva 3"/>
          <p:cNvSpPr>
            <a:spLocks noGrp="1"/>
          </p:cNvSpPr>
          <p:nvPr>
            <p:ph type="sldNum" sz="quarter" idx="5"/>
          </p:nvPr>
        </p:nvSpPr>
        <p:spPr>
          <a:xfrm>
            <a:off x="3849688" y="9429672"/>
            <a:ext cx="2946400" cy="496966"/>
          </a:xfrm>
          <a:prstGeom prst="rect">
            <a:avLst/>
          </a:prstGeom>
        </p:spPr>
        <p:txBody>
          <a:bodyPr/>
          <a:lstStyle/>
          <a:p>
            <a:pPr>
              <a:defRPr/>
            </a:pPr>
            <a:fld id="{6FF0C8BF-08E4-4595-A501-AC32E5D6D81F}" type="slidenum">
              <a:rPr lang="it-IT" smtClean="0">
                <a:solidFill>
                  <a:prstClr val="black"/>
                </a:solidFill>
              </a:rPr>
              <a:pPr>
                <a:defRPr/>
              </a:pPr>
              <a:t>2</a:t>
            </a:fld>
            <a:endParaRPr lang="it-IT" dirty="0">
              <a:solidFill>
                <a:prstClr val="black"/>
              </a:solidFill>
            </a:endParaRPr>
          </a:p>
        </p:txBody>
      </p:sp>
    </p:spTree>
    <p:extLst>
      <p:ext uri="{BB962C8B-B14F-4D97-AF65-F5344CB8AC3E}">
        <p14:creationId xmlns:p14="http://schemas.microsoft.com/office/powerpoint/2010/main" val="3454489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egnaposto immagine diapositiva 1"/>
          <p:cNvSpPr>
            <a:spLocks noGrp="1" noRot="1" noChangeAspect="1"/>
          </p:cNvSpPr>
          <p:nvPr>
            <p:ph type="sldImg"/>
          </p:nvPr>
        </p:nvSpPr>
        <p:spPr bwMode="auto">
          <a:noFill/>
          <a:ln>
            <a:solidFill>
              <a:srgbClr val="000000"/>
            </a:solidFill>
            <a:miter lim="800000"/>
            <a:headEnd/>
            <a:tailEnd/>
          </a:ln>
        </p:spPr>
      </p:sp>
      <p:sp>
        <p:nvSpPr>
          <p:cNvPr id="4" name="Segnaposto numero diapositiva 3"/>
          <p:cNvSpPr>
            <a:spLocks noGrp="1"/>
          </p:cNvSpPr>
          <p:nvPr>
            <p:ph type="sldNum" sz="quarter" idx="5"/>
          </p:nvPr>
        </p:nvSpPr>
        <p:spPr>
          <a:xfrm>
            <a:off x="3849688" y="9429672"/>
            <a:ext cx="2946400" cy="496966"/>
          </a:xfrm>
          <a:prstGeom prst="rect">
            <a:avLst/>
          </a:prstGeom>
        </p:spPr>
        <p:txBody>
          <a:bodyPr/>
          <a:lstStyle/>
          <a:p>
            <a:pPr>
              <a:defRPr/>
            </a:pPr>
            <a:fld id="{6FF0C8BF-08E4-4595-A501-AC32E5D6D81F}" type="slidenum">
              <a:rPr lang="it-IT" smtClean="0">
                <a:solidFill>
                  <a:prstClr val="black"/>
                </a:solidFill>
              </a:rPr>
              <a:pPr>
                <a:defRPr/>
              </a:pPr>
              <a:t>3</a:t>
            </a:fld>
            <a:endParaRPr lang="it-IT" dirty="0">
              <a:solidFill>
                <a:prstClr val="black"/>
              </a:solidFill>
            </a:endParaRPr>
          </a:p>
        </p:txBody>
      </p:sp>
    </p:spTree>
    <p:extLst>
      <p:ext uri="{BB962C8B-B14F-4D97-AF65-F5344CB8AC3E}">
        <p14:creationId xmlns:p14="http://schemas.microsoft.com/office/powerpoint/2010/main" val="463727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egnaposto immagine diapositiva 1"/>
          <p:cNvSpPr>
            <a:spLocks noGrp="1" noRot="1" noChangeAspect="1"/>
          </p:cNvSpPr>
          <p:nvPr>
            <p:ph type="sldImg"/>
          </p:nvPr>
        </p:nvSpPr>
        <p:spPr bwMode="auto">
          <a:noFill/>
          <a:ln>
            <a:solidFill>
              <a:srgbClr val="000000"/>
            </a:solidFill>
            <a:miter lim="800000"/>
            <a:headEnd/>
            <a:tailEnd/>
          </a:ln>
        </p:spPr>
      </p:sp>
      <p:sp>
        <p:nvSpPr>
          <p:cNvPr id="4" name="Segnaposto numero diapositiva 3"/>
          <p:cNvSpPr>
            <a:spLocks noGrp="1"/>
          </p:cNvSpPr>
          <p:nvPr>
            <p:ph type="sldNum" sz="quarter" idx="5"/>
          </p:nvPr>
        </p:nvSpPr>
        <p:spPr>
          <a:xfrm>
            <a:off x="3849688" y="9429672"/>
            <a:ext cx="2946400" cy="496966"/>
          </a:xfrm>
          <a:prstGeom prst="rect">
            <a:avLst/>
          </a:prstGeom>
        </p:spPr>
        <p:txBody>
          <a:bodyPr/>
          <a:lstStyle/>
          <a:p>
            <a:pPr>
              <a:defRPr/>
            </a:pPr>
            <a:fld id="{6FF0C8BF-08E4-4595-A501-AC32E5D6D81F}" type="slidenum">
              <a:rPr lang="it-IT" smtClean="0">
                <a:solidFill>
                  <a:prstClr val="black"/>
                </a:solidFill>
              </a:rPr>
              <a:pPr>
                <a:defRPr/>
              </a:pPr>
              <a:t>4</a:t>
            </a:fld>
            <a:endParaRPr lang="it-IT" dirty="0">
              <a:solidFill>
                <a:prstClr val="black"/>
              </a:solidFill>
            </a:endParaRPr>
          </a:p>
        </p:txBody>
      </p:sp>
    </p:spTree>
    <p:extLst>
      <p:ext uri="{BB962C8B-B14F-4D97-AF65-F5344CB8AC3E}">
        <p14:creationId xmlns:p14="http://schemas.microsoft.com/office/powerpoint/2010/main" val="19765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egnaposto immagine diapositiva 1"/>
          <p:cNvSpPr>
            <a:spLocks noGrp="1" noRot="1" noChangeAspect="1"/>
          </p:cNvSpPr>
          <p:nvPr>
            <p:ph type="sldImg"/>
          </p:nvPr>
        </p:nvSpPr>
        <p:spPr bwMode="auto">
          <a:noFill/>
          <a:ln>
            <a:solidFill>
              <a:srgbClr val="000000"/>
            </a:solidFill>
            <a:miter lim="800000"/>
            <a:headEnd/>
            <a:tailEnd/>
          </a:ln>
        </p:spPr>
      </p:sp>
      <p:sp>
        <p:nvSpPr>
          <p:cNvPr id="18434"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24579" name="Segnaposto numero diapositiva 3"/>
          <p:cNvSpPr>
            <a:spLocks noGrp="1"/>
          </p:cNvSpPr>
          <p:nvPr>
            <p:ph type="sldNum" sz="quarter" idx="5"/>
          </p:nvPr>
        </p:nvSpPr>
        <p:spPr bwMode="auto">
          <a:xfrm>
            <a:off x="3849688" y="9429671"/>
            <a:ext cx="2946400" cy="496966"/>
          </a:xfrm>
          <a:prstGeom prst="rect">
            <a:avLst/>
          </a:prstGeom>
          <a:ln>
            <a:miter lim="800000"/>
            <a:headEnd/>
            <a:tailEnd/>
          </a:ln>
        </p:spPr>
        <p:txBody>
          <a:bodyPr wrap="square" numCol="1" anchorCtr="0" compatLnSpc="1">
            <a:prstTxWarp prst="textNoShape">
              <a:avLst/>
            </a:prstTxWarp>
          </a:bodyPr>
          <a:lstStyle/>
          <a:p>
            <a:pPr fontAlgn="base">
              <a:spcBef>
                <a:spcPct val="0"/>
              </a:spcBef>
              <a:spcAft>
                <a:spcPct val="0"/>
              </a:spcAft>
              <a:defRPr/>
            </a:pPr>
            <a:fld id="{51DDF98D-0126-4FD4-9EF0-67300F1EC9C5}" type="slidenum">
              <a:rPr lang="it-IT">
                <a:cs typeface="Arial" charset="0"/>
              </a:rPr>
              <a:pPr fontAlgn="base">
                <a:spcBef>
                  <a:spcPct val="0"/>
                </a:spcBef>
                <a:spcAft>
                  <a:spcPct val="0"/>
                </a:spcAft>
                <a:defRPr/>
              </a:pPr>
              <a:t>5</a:t>
            </a:fld>
            <a:endParaRPr lang="it-IT">
              <a:cs typeface="Arial" charset="0"/>
            </a:endParaRPr>
          </a:p>
        </p:txBody>
      </p:sp>
    </p:spTree>
    <p:extLst>
      <p:ext uri="{BB962C8B-B14F-4D97-AF65-F5344CB8AC3E}">
        <p14:creationId xmlns:p14="http://schemas.microsoft.com/office/powerpoint/2010/main" val="35587853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a:xfrm>
            <a:off x="3849688" y="9429671"/>
            <a:ext cx="2946400" cy="496966"/>
          </a:xfrm>
          <a:prstGeom prst="rect">
            <a:avLst/>
          </a:prstGeom>
        </p:spPr>
        <p:txBody>
          <a:bodyPr/>
          <a:lstStyle/>
          <a:p>
            <a:fld id="{6DC4CC22-896C-44F2-B08D-B77F8647D6B3}" type="slidenum">
              <a:rPr lang="it-IT" smtClean="0"/>
              <a:t>6</a:t>
            </a:fld>
            <a:endParaRPr lang="it-IT" dirty="0"/>
          </a:p>
        </p:txBody>
      </p:sp>
    </p:spTree>
    <p:extLst>
      <p:ext uri="{BB962C8B-B14F-4D97-AF65-F5344CB8AC3E}">
        <p14:creationId xmlns:p14="http://schemas.microsoft.com/office/powerpoint/2010/main" val="15899992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egnaposto immagine diapositiva 1"/>
          <p:cNvSpPr>
            <a:spLocks noGrp="1" noRot="1" noChangeAspect="1"/>
          </p:cNvSpPr>
          <p:nvPr>
            <p:ph type="sldImg"/>
          </p:nvPr>
        </p:nvSpPr>
        <p:spPr bwMode="auto">
          <a:noFill/>
          <a:ln>
            <a:solidFill>
              <a:srgbClr val="000000"/>
            </a:solidFill>
            <a:miter lim="800000"/>
            <a:headEnd/>
            <a:tailEnd/>
          </a:ln>
        </p:spPr>
      </p:sp>
      <p:sp>
        <p:nvSpPr>
          <p:cNvPr id="2457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7107" name="Segnaposto numero diapositiva 3"/>
          <p:cNvSpPr>
            <a:spLocks noGrp="1"/>
          </p:cNvSpPr>
          <p:nvPr>
            <p:ph type="sldNum" sz="quarter" idx="5"/>
          </p:nvPr>
        </p:nvSpPr>
        <p:spPr bwMode="auto">
          <a:xfrm>
            <a:off x="3849688" y="9429671"/>
            <a:ext cx="2946400" cy="496966"/>
          </a:xfrm>
          <a:prstGeom prst="rect">
            <a:avLst/>
          </a:prstGeom>
          <a:ln>
            <a:miter lim="800000"/>
            <a:headEnd/>
            <a:tailEnd/>
          </a:ln>
        </p:spPr>
        <p:txBody>
          <a:bodyPr wrap="square" numCol="1" anchorCtr="0" compatLnSpc="1">
            <a:prstTxWarp prst="textNoShape">
              <a:avLst/>
            </a:prstTxWarp>
          </a:bodyPr>
          <a:lstStyle/>
          <a:p>
            <a:pPr fontAlgn="base">
              <a:spcBef>
                <a:spcPct val="0"/>
              </a:spcBef>
              <a:spcAft>
                <a:spcPct val="0"/>
              </a:spcAft>
              <a:defRPr/>
            </a:pPr>
            <a:fld id="{4AD42397-49BF-44AC-8DAE-7557371B802A}" type="slidenum">
              <a:rPr lang="it-IT">
                <a:cs typeface="Arial" charset="0"/>
              </a:rPr>
              <a:pPr fontAlgn="base">
                <a:spcBef>
                  <a:spcPct val="0"/>
                </a:spcBef>
                <a:spcAft>
                  <a:spcPct val="0"/>
                </a:spcAft>
                <a:defRPr/>
              </a:pPr>
              <a:t>7</a:t>
            </a:fld>
            <a:endParaRPr lang="it-IT">
              <a:cs typeface="Arial" charset="0"/>
            </a:endParaRPr>
          </a:p>
        </p:txBody>
      </p:sp>
    </p:spTree>
    <p:extLst>
      <p:ext uri="{BB962C8B-B14F-4D97-AF65-F5344CB8AC3E}">
        <p14:creationId xmlns:p14="http://schemas.microsoft.com/office/powerpoint/2010/main" val="23689917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egnaposto immagine diapositiva 1"/>
          <p:cNvSpPr>
            <a:spLocks noGrp="1" noRot="1" noChangeAspect="1"/>
          </p:cNvSpPr>
          <p:nvPr>
            <p:ph type="sldImg"/>
          </p:nvPr>
        </p:nvSpPr>
        <p:spPr bwMode="auto">
          <a:noFill/>
          <a:ln>
            <a:solidFill>
              <a:srgbClr val="000000"/>
            </a:solidFill>
            <a:miter lim="800000"/>
            <a:headEnd/>
            <a:tailEnd/>
          </a:ln>
        </p:spPr>
      </p:sp>
      <p:sp>
        <p:nvSpPr>
          <p:cNvPr id="28674" name="Segnaposto note 2"/>
          <p:cNvSpPr>
            <a:spLocks noGrp="1"/>
          </p:cNvSpPr>
          <p:nvPr>
            <p:ph type="body" idx="1"/>
          </p:nvPr>
        </p:nvSpPr>
        <p:spPr bwMode="auto">
          <a:noFill/>
        </p:spPr>
        <p:txBody>
          <a:bodyPr wrap="square" numCol="1" anchor="t" anchorCtr="0" compatLnSpc="1">
            <a:prstTxWarp prst="textNoShape">
              <a:avLst/>
            </a:prstTxWarp>
          </a:bodyPr>
          <a:lstStyle/>
          <a:p>
            <a:pPr eaLnBrk="1" fontAlgn="b" hangingPunct="1">
              <a:spcBef>
                <a:spcPct val="0"/>
              </a:spcBef>
            </a:pPr>
            <a:r>
              <a:rPr lang="it-IT" smtClean="0">
                <a:solidFill>
                  <a:srgbClr val="000000"/>
                </a:solidFill>
                <a:latin typeface="Century Gothic" pitchFamily="34" charset="0"/>
              </a:rPr>
              <a:t> - MAGGIORE PROTEZIONE SUL TERRITORIO DA PARTE DELLE FORZE DELL'ORDINE</a:t>
            </a:r>
            <a:endParaRPr lang="it-IT" smtClean="0">
              <a:latin typeface="Arial" charset="0"/>
            </a:endParaRPr>
          </a:p>
          <a:p>
            <a:pPr eaLnBrk="1" fontAlgn="b" hangingPunct="1">
              <a:spcBef>
                <a:spcPct val="0"/>
              </a:spcBef>
            </a:pPr>
            <a:r>
              <a:rPr lang="it-IT" smtClean="0">
                <a:solidFill>
                  <a:srgbClr val="000000"/>
                </a:solidFill>
                <a:latin typeface="Century Gothic" pitchFamily="34" charset="0"/>
              </a:rPr>
              <a:t>   - CERTEZZA DELLA PENA</a:t>
            </a:r>
            <a:endParaRPr lang="it-IT" smtClean="0">
              <a:latin typeface="Arial" charset="0"/>
            </a:endParaRPr>
          </a:p>
          <a:p>
            <a:pPr eaLnBrk="1" fontAlgn="b" hangingPunct="1">
              <a:spcBef>
                <a:spcPct val="0"/>
              </a:spcBef>
            </a:pPr>
            <a:r>
              <a:rPr lang="it-IT" i="1" smtClean="0">
                <a:solidFill>
                  <a:srgbClr val="000000"/>
                </a:solidFill>
                <a:latin typeface="Century Gothic" pitchFamily="34" charset="0"/>
              </a:rPr>
              <a:t>   - MAGGIORE COLLABORAZIONE CON LE FORZE DELL'ORDINE</a:t>
            </a:r>
            <a:endParaRPr lang="it-IT" smtClean="0">
              <a:latin typeface="Arial" charset="0"/>
            </a:endParaRPr>
          </a:p>
          <a:p>
            <a:pPr eaLnBrk="1" fontAlgn="b" hangingPunct="1">
              <a:spcBef>
                <a:spcPct val="0"/>
              </a:spcBef>
            </a:pPr>
            <a:r>
              <a:rPr lang="it-IT" i="1" smtClean="0">
                <a:solidFill>
                  <a:srgbClr val="000000"/>
                </a:solidFill>
                <a:latin typeface="Century Gothic" pitchFamily="34" charset="0"/>
              </a:rPr>
              <a:t>   - INTERVENTI DI ENTI LOCALI PER POLIZIOTTI DI QUARTIERE/POLIZIA LOCALE</a:t>
            </a:r>
            <a:endParaRPr lang="it-IT" smtClean="0">
              <a:latin typeface="Arial" charset="0"/>
            </a:endParaRPr>
          </a:p>
          <a:p>
            <a:pPr eaLnBrk="1" fontAlgn="b" hangingPunct="1">
              <a:spcBef>
                <a:spcPct val="0"/>
              </a:spcBef>
            </a:pPr>
            <a:r>
              <a:rPr lang="it-IT" smtClean="0">
                <a:solidFill>
                  <a:srgbClr val="000000"/>
                </a:solidFill>
                <a:latin typeface="Century Gothic" pitchFamily="34" charset="0"/>
              </a:rPr>
              <a:t>   - MAGGIORI INTERVENTI DELLE ASSOCIAZIONI DI CATEGORIA</a:t>
            </a:r>
            <a:endParaRPr lang="it-IT" smtClean="0">
              <a:latin typeface="Arial" charset="0"/>
            </a:endParaRPr>
          </a:p>
          <a:p>
            <a:pPr eaLnBrk="1" fontAlgn="b" hangingPunct="1">
              <a:spcBef>
                <a:spcPct val="0"/>
              </a:spcBef>
            </a:pPr>
            <a:r>
              <a:rPr lang="it-IT" smtClean="0">
                <a:solidFill>
                  <a:srgbClr val="000000"/>
                </a:solidFill>
                <a:latin typeface="Century Gothic" pitchFamily="34" charset="0"/>
              </a:rPr>
              <a:t>   - ASSOCIAZIONISMO ANTIRACKET</a:t>
            </a:r>
            <a:endParaRPr lang="it-IT" smtClean="0">
              <a:latin typeface="Arial" charset="0"/>
            </a:endParaRPr>
          </a:p>
          <a:p>
            <a:pPr eaLnBrk="1" fontAlgn="b" hangingPunct="1">
              <a:spcBef>
                <a:spcPct val="0"/>
              </a:spcBef>
            </a:pPr>
            <a:r>
              <a:rPr lang="it-IT" smtClean="0">
                <a:solidFill>
                  <a:srgbClr val="000000"/>
                </a:solidFill>
                <a:latin typeface="Century Gothic" pitchFamily="34" charset="0"/>
              </a:rPr>
              <a:t>   - MAGGIORE PROTEZIONE SUL TERRITORIO DA PARTE DELLE FORZE DELL'ORDINE</a:t>
            </a:r>
            <a:endParaRPr lang="it-IT" smtClean="0">
              <a:latin typeface="Arial" charset="0"/>
            </a:endParaRPr>
          </a:p>
          <a:p>
            <a:pPr eaLnBrk="1" fontAlgn="b" hangingPunct="1">
              <a:spcBef>
                <a:spcPct val="0"/>
              </a:spcBef>
            </a:pPr>
            <a:r>
              <a:rPr lang="it-IT" smtClean="0">
                <a:solidFill>
                  <a:srgbClr val="000000"/>
                </a:solidFill>
                <a:latin typeface="Century Gothic" pitchFamily="34" charset="0"/>
              </a:rPr>
              <a:t>   - CERTEZZA DELLA PENA</a:t>
            </a:r>
            <a:endParaRPr lang="it-IT" smtClean="0">
              <a:latin typeface="Arial" charset="0"/>
            </a:endParaRPr>
          </a:p>
          <a:p>
            <a:pPr eaLnBrk="1" fontAlgn="b" hangingPunct="1">
              <a:spcBef>
                <a:spcPct val="0"/>
              </a:spcBef>
            </a:pPr>
            <a:r>
              <a:rPr lang="it-IT" i="1" smtClean="0">
                <a:solidFill>
                  <a:srgbClr val="000000"/>
                </a:solidFill>
                <a:latin typeface="Century Gothic" pitchFamily="34" charset="0"/>
              </a:rPr>
              <a:t>   - MAGGIORE COLLABORAZIONE CON LE FORZE DELL'ORDINE</a:t>
            </a:r>
            <a:endParaRPr lang="it-IT" smtClean="0"/>
          </a:p>
        </p:txBody>
      </p:sp>
      <p:sp>
        <p:nvSpPr>
          <p:cNvPr id="4" name="Segnaposto numero diapositiva 3"/>
          <p:cNvSpPr>
            <a:spLocks noGrp="1"/>
          </p:cNvSpPr>
          <p:nvPr>
            <p:ph type="sldNum" sz="quarter" idx="5"/>
          </p:nvPr>
        </p:nvSpPr>
        <p:spPr>
          <a:xfrm>
            <a:off x="3849688" y="9429671"/>
            <a:ext cx="2946400" cy="496966"/>
          </a:xfrm>
          <a:prstGeom prst="rect">
            <a:avLst/>
          </a:prstGeom>
        </p:spPr>
        <p:txBody>
          <a:bodyPr/>
          <a:lstStyle/>
          <a:p>
            <a:pPr>
              <a:defRPr/>
            </a:pPr>
            <a:fld id="{599B6506-C3F6-461D-979E-D5FE1CBBD394}" type="slidenum">
              <a:rPr lang="it-IT" smtClean="0">
                <a:solidFill>
                  <a:prstClr val="black"/>
                </a:solidFill>
              </a:rPr>
              <a:pPr>
                <a:defRPr/>
              </a:pPr>
              <a:t>8</a:t>
            </a:fld>
            <a:endParaRPr lang="it-IT" dirty="0">
              <a:solidFill>
                <a:prstClr val="black"/>
              </a:solidFill>
            </a:endParaRPr>
          </a:p>
        </p:txBody>
      </p:sp>
    </p:spTree>
    <p:extLst>
      <p:ext uri="{BB962C8B-B14F-4D97-AF65-F5344CB8AC3E}">
        <p14:creationId xmlns:p14="http://schemas.microsoft.com/office/powerpoint/2010/main" val="16207607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egnaposto immagine diapositiva 1"/>
          <p:cNvSpPr>
            <a:spLocks noGrp="1" noRot="1" noChangeAspect="1"/>
          </p:cNvSpPr>
          <p:nvPr>
            <p:ph type="sldImg"/>
          </p:nvPr>
        </p:nvSpPr>
        <p:spPr bwMode="auto">
          <a:noFill/>
          <a:ln>
            <a:solidFill>
              <a:srgbClr val="000000"/>
            </a:solidFill>
            <a:miter lim="800000"/>
            <a:headEnd/>
            <a:tailEnd/>
          </a:ln>
        </p:spPr>
      </p:sp>
      <p:sp>
        <p:nvSpPr>
          <p:cNvPr id="4" name="Segnaposto numero diapositiva 3"/>
          <p:cNvSpPr>
            <a:spLocks noGrp="1"/>
          </p:cNvSpPr>
          <p:nvPr>
            <p:ph type="sldNum" sz="quarter" idx="5"/>
          </p:nvPr>
        </p:nvSpPr>
        <p:spPr>
          <a:xfrm>
            <a:off x="3849688" y="9429672"/>
            <a:ext cx="2946400" cy="496966"/>
          </a:xfrm>
          <a:prstGeom prst="rect">
            <a:avLst/>
          </a:prstGeom>
        </p:spPr>
        <p:txBody>
          <a:bodyPr/>
          <a:lstStyle/>
          <a:p>
            <a:pPr>
              <a:defRPr/>
            </a:pPr>
            <a:fld id="{6FF0C8BF-08E4-4595-A501-AC32E5D6D81F}" type="slidenum">
              <a:rPr lang="it-IT" smtClean="0">
                <a:solidFill>
                  <a:prstClr val="black"/>
                </a:solidFill>
              </a:rPr>
              <a:pPr>
                <a:defRPr/>
              </a:pPr>
              <a:t>9</a:t>
            </a:fld>
            <a:endParaRPr lang="it-IT" dirty="0">
              <a:solidFill>
                <a:prstClr val="black"/>
              </a:solidFill>
            </a:endParaRPr>
          </a:p>
        </p:txBody>
      </p:sp>
    </p:spTree>
    <p:extLst>
      <p:ext uri="{BB962C8B-B14F-4D97-AF65-F5344CB8AC3E}">
        <p14:creationId xmlns:p14="http://schemas.microsoft.com/office/powerpoint/2010/main" val="121602064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bg>
      <p:bgPr>
        <a:solidFill>
          <a:schemeClr val="bg1"/>
        </a:solidFill>
        <a:effectLst/>
      </p:bgPr>
    </p:bg>
    <p:spTree>
      <p:nvGrpSpPr>
        <p:cNvPr id="1" name=""/>
        <p:cNvGrpSpPr/>
        <p:nvPr/>
      </p:nvGrpSpPr>
      <p:grpSpPr>
        <a:xfrm>
          <a:off x="0" y="0"/>
          <a:ext cx="0" cy="0"/>
          <a:chOff x="0" y="0"/>
          <a:chExt cx="0" cy="0"/>
        </a:xfrm>
      </p:grpSpPr>
      <p:sp>
        <p:nvSpPr>
          <p:cNvPr id="4" name="VCT_Marker_ID_4" hidden="1"/>
          <p:cNvSpPr/>
          <p:nvPr>
            <p:custDataLst>
              <p:tags r:id="rId1"/>
            </p:custDataLst>
          </p:nvPr>
        </p:nvSpPr>
        <p:spPr bwMode="gray">
          <a:xfrm>
            <a:off x="1270000" y="127000"/>
            <a:ext cx="127000" cy="127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charset="0"/>
              <a:buNone/>
              <a:defRPr/>
            </a:pPr>
            <a:endParaRPr lang="en-US" sz="1600" dirty="0">
              <a:solidFill>
                <a:srgbClr val="000000"/>
              </a:solidFill>
              <a:latin typeface="Arial" charset="0"/>
            </a:endParaRPr>
          </a:p>
        </p:txBody>
      </p:sp>
      <p:sp>
        <p:nvSpPr>
          <p:cNvPr id="59" name="VCT_Backup_ID_27806" hidden="1"/>
          <p:cNvSpPr txBox="1">
            <a:spLocks noChangeArrowheads="1"/>
          </p:cNvSpPr>
          <p:nvPr userDrawn="1">
            <p:custDataLst>
              <p:tags r:id="rId2"/>
            </p:custDataLst>
          </p:nvPr>
        </p:nvSpPr>
        <p:spPr bwMode="gray">
          <a:xfrm>
            <a:off x="323850" y="2205038"/>
            <a:ext cx="8496300" cy="1584325"/>
          </a:xfrm>
          <a:prstGeom prst="rect">
            <a:avLst/>
          </a:prstGeom>
          <a:noFill/>
          <a:ln>
            <a:noFill/>
          </a:ln>
          <a:effectLst/>
          <a:extLst/>
        </p:spPr>
        <p:txBody>
          <a:bodyPr lIns="0" tIns="0" rIns="0" bIns="0" anchor="b"/>
          <a:lstStyle>
            <a:lvl1pPr algn="l">
              <a:spcBef>
                <a:spcPct val="0"/>
              </a:spcBef>
              <a:defRPr>
                <a:solidFill>
                  <a:schemeClr val="tx1"/>
                </a:solidFill>
                <a:latin typeface="Arial Unicode MS" pitchFamily="34" charset="-128"/>
              </a:defRPr>
            </a:lvl1pPr>
            <a:lvl2pPr algn="l">
              <a:spcBef>
                <a:spcPct val="0"/>
              </a:spcBef>
              <a:defRPr>
                <a:solidFill>
                  <a:schemeClr val="tx1"/>
                </a:solidFill>
                <a:latin typeface="Arial Unicode MS" pitchFamily="34" charset="-128"/>
              </a:defRPr>
            </a:lvl2pPr>
            <a:lvl3pPr algn="l">
              <a:spcBef>
                <a:spcPct val="0"/>
              </a:spcBef>
              <a:defRPr>
                <a:solidFill>
                  <a:schemeClr val="tx1"/>
                </a:solidFill>
                <a:latin typeface="Arial Unicode MS" pitchFamily="34" charset="-128"/>
              </a:defRPr>
            </a:lvl3pPr>
            <a:lvl4pPr algn="l">
              <a:spcBef>
                <a:spcPct val="0"/>
              </a:spcBef>
              <a:defRPr>
                <a:solidFill>
                  <a:schemeClr val="tx1"/>
                </a:solidFill>
                <a:latin typeface="Arial Unicode MS" pitchFamily="34" charset="-128"/>
              </a:defRPr>
            </a:lvl4pPr>
            <a:lvl5pPr algn="l">
              <a:spcBef>
                <a:spcPct val="0"/>
              </a:spcBef>
              <a:defRPr>
                <a:solidFill>
                  <a:schemeClr val="tx1"/>
                </a:solidFill>
                <a:latin typeface="Arial Unicode MS" pitchFamily="34" charset="-128"/>
              </a:defRPr>
            </a:lvl5pPr>
            <a:lvl6pPr marL="457200" fontAlgn="base">
              <a:spcBef>
                <a:spcPct val="0"/>
              </a:spcBef>
              <a:spcAft>
                <a:spcPct val="0"/>
              </a:spcAft>
              <a:defRPr>
                <a:solidFill>
                  <a:schemeClr val="tx1"/>
                </a:solidFill>
                <a:latin typeface="Arial Unicode MS" pitchFamily="34" charset="-128"/>
              </a:defRPr>
            </a:lvl6pPr>
            <a:lvl7pPr marL="914400" fontAlgn="base">
              <a:spcBef>
                <a:spcPct val="0"/>
              </a:spcBef>
              <a:spcAft>
                <a:spcPct val="0"/>
              </a:spcAft>
              <a:defRPr>
                <a:solidFill>
                  <a:schemeClr val="tx1"/>
                </a:solidFill>
                <a:latin typeface="Arial Unicode MS" pitchFamily="34" charset="-128"/>
              </a:defRPr>
            </a:lvl7pPr>
            <a:lvl8pPr marL="1371600" fontAlgn="base">
              <a:spcBef>
                <a:spcPct val="0"/>
              </a:spcBef>
              <a:spcAft>
                <a:spcPct val="0"/>
              </a:spcAft>
              <a:defRPr>
                <a:solidFill>
                  <a:schemeClr val="tx1"/>
                </a:solidFill>
                <a:latin typeface="Arial Unicode MS" pitchFamily="34" charset="-128"/>
              </a:defRPr>
            </a:lvl8pPr>
            <a:lvl9pPr marL="1828800" fontAlgn="base">
              <a:spcBef>
                <a:spcPct val="0"/>
              </a:spcBef>
              <a:spcAft>
                <a:spcPct val="0"/>
              </a:spcAft>
              <a:defRPr>
                <a:solidFill>
                  <a:schemeClr val="tx1"/>
                </a:solidFill>
                <a:latin typeface="Arial Unicode MS" pitchFamily="34" charset="-128"/>
              </a:defRPr>
            </a:lvl9pPr>
          </a:lstStyle>
          <a:p>
            <a:pPr>
              <a:buFont typeface="Arial" charset="0"/>
              <a:buNone/>
              <a:defRPr/>
            </a:pPr>
            <a:r>
              <a:rPr lang="en-US" sz="3800" dirty="0">
                <a:solidFill>
                  <a:srgbClr val="000000"/>
                </a:solidFill>
                <a:latin typeface="Arial" charset="0"/>
              </a:rPr>
              <a:t>Click to edit Master title style</a:t>
            </a:r>
          </a:p>
        </p:txBody>
      </p:sp>
      <p:sp>
        <p:nvSpPr>
          <p:cNvPr id="60" name="VCT_Backup_ID_27807" hidden="1"/>
          <p:cNvSpPr txBox="1">
            <a:spLocks noChangeArrowheads="1"/>
          </p:cNvSpPr>
          <p:nvPr userDrawn="1">
            <p:custDataLst>
              <p:tags r:id="rId3"/>
            </p:custDataLst>
          </p:nvPr>
        </p:nvSpPr>
        <p:spPr bwMode="gray">
          <a:xfrm>
            <a:off x="323850" y="3860800"/>
            <a:ext cx="8496300" cy="1439863"/>
          </a:xfrm>
          <a:prstGeom prst="rect">
            <a:avLst/>
          </a:prstGeom>
          <a:noFill/>
          <a:ln>
            <a:noFill/>
          </a:ln>
          <a:effectLst/>
          <a:extLst/>
        </p:spPr>
        <p:txBody>
          <a:bodyPr lIns="0" tIns="18000" rIns="0" bIns="0"/>
          <a:lstStyle>
            <a:lvl1pPr algn="l">
              <a:spcBef>
                <a:spcPct val="0"/>
              </a:spcBef>
              <a:defRPr>
                <a:solidFill>
                  <a:schemeClr val="tx1"/>
                </a:solidFill>
                <a:latin typeface="Arial Unicode MS" pitchFamily="34" charset="-128"/>
              </a:defRPr>
            </a:lvl1pPr>
            <a:lvl2pPr marL="1588" algn="l">
              <a:spcBef>
                <a:spcPct val="0"/>
              </a:spcBef>
              <a:defRPr>
                <a:solidFill>
                  <a:schemeClr val="tx1"/>
                </a:solidFill>
                <a:latin typeface="Arial Unicode MS" pitchFamily="34" charset="-128"/>
              </a:defRPr>
            </a:lvl2pPr>
            <a:lvl3pPr marL="3175" algn="l">
              <a:spcBef>
                <a:spcPct val="0"/>
              </a:spcBef>
              <a:defRPr>
                <a:solidFill>
                  <a:schemeClr val="tx1"/>
                </a:solidFill>
                <a:latin typeface="Arial Unicode MS" pitchFamily="34" charset="-128"/>
              </a:defRPr>
            </a:lvl3pPr>
            <a:lvl4pPr marL="4763" algn="l">
              <a:spcBef>
                <a:spcPct val="0"/>
              </a:spcBef>
              <a:defRPr>
                <a:solidFill>
                  <a:schemeClr val="tx1"/>
                </a:solidFill>
                <a:latin typeface="Arial Unicode MS" pitchFamily="34" charset="-128"/>
              </a:defRPr>
            </a:lvl4pPr>
            <a:lvl5pPr marL="6350" algn="l">
              <a:spcBef>
                <a:spcPct val="0"/>
              </a:spcBef>
              <a:defRPr>
                <a:solidFill>
                  <a:schemeClr val="tx1"/>
                </a:solidFill>
                <a:latin typeface="Arial Unicode MS" pitchFamily="34" charset="-128"/>
              </a:defRPr>
            </a:lvl5pPr>
            <a:lvl6pPr marL="463550" fontAlgn="base">
              <a:spcBef>
                <a:spcPct val="0"/>
              </a:spcBef>
              <a:spcAft>
                <a:spcPct val="0"/>
              </a:spcAft>
              <a:defRPr>
                <a:solidFill>
                  <a:schemeClr val="tx1"/>
                </a:solidFill>
                <a:latin typeface="Arial Unicode MS" pitchFamily="34" charset="-128"/>
              </a:defRPr>
            </a:lvl6pPr>
            <a:lvl7pPr marL="920750" fontAlgn="base">
              <a:spcBef>
                <a:spcPct val="0"/>
              </a:spcBef>
              <a:spcAft>
                <a:spcPct val="0"/>
              </a:spcAft>
              <a:defRPr>
                <a:solidFill>
                  <a:schemeClr val="tx1"/>
                </a:solidFill>
                <a:latin typeface="Arial Unicode MS" pitchFamily="34" charset="-128"/>
              </a:defRPr>
            </a:lvl7pPr>
            <a:lvl8pPr marL="1377950" fontAlgn="base">
              <a:spcBef>
                <a:spcPct val="0"/>
              </a:spcBef>
              <a:spcAft>
                <a:spcPct val="0"/>
              </a:spcAft>
              <a:defRPr>
                <a:solidFill>
                  <a:schemeClr val="tx1"/>
                </a:solidFill>
                <a:latin typeface="Arial Unicode MS" pitchFamily="34" charset="-128"/>
              </a:defRPr>
            </a:lvl8pPr>
            <a:lvl9pPr marL="1835150" fontAlgn="base">
              <a:spcBef>
                <a:spcPct val="0"/>
              </a:spcBef>
              <a:spcAft>
                <a:spcPct val="0"/>
              </a:spcAft>
              <a:defRPr>
                <a:solidFill>
                  <a:schemeClr val="tx1"/>
                </a:solidFill>
                <a:latin typeface="Arial Unicode MS" pitchFamily="34" charset="-128"/>
              </a:defRPr>
            </a:lvl9pPr>
          </a:lstStyle>
          <a:p>
            <a:pPr>
              <a:spcBef>
                <a:spcPct val="20000"/>
              </a:spcBef>
              <a:buFont typeface="Arial" charset="0"/>
              <a:buNone/>
              <a:defRPr/>
            </a:pPr>
            <a:r>
              <a:rPr lang="en-US" sz="2000" dirty="0">
                <a:solidFill>
                  <a:srgbClr val="000000"/>
                </a:solidFill>
                <a:latin typeface="Arial" charset="0"/>
              </a:rPr>
              <a:t>Click to edit Master subtitle style</a:t>
            </a: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Title Slide with Picture">
    <p:spTree>
      <p:nvGrpSpPr>
        <p:cNvPr id="1" name=""/>
        <p:cNvGrpSpPr/>
        <p:nvPr/>
      </p:nvGrpSpPr>
      <p:grpSpPr>
        <a:xfrm>
          <a:off x="0" y="0"/>
          <a:ext cx="0" cy="0"/>
          <a:chOff x="0" y="0"/>
          <a:chExt cx="0" cy="0"/>
        </a:xfrm>
      </p:grpSpPr>
      <p:sp>
        <p:nvSpPr>
          <p:cNvPr id="6" name="VCT_Marker_ID_4" hidden="1"/>
          <p:cNvSpPr/>
          <p:nvPr>
            <p:custDataLst>
              <p:tags r:id="rId1"/>
            </p:custDataLst>
          </p:nvPr>
        </p:nvSpPr>
        <p:spPr bwMode="gray">
          <a:xfrm>
            <a:off x="1270000" y="127000"/>
            <a:ext cx="127000" cy="127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charset="0"/>
              <a:buNone/>
              <a:defRPr/>
            </a:pPr>
            <a:endParaRPr lang="en-US" sz="1600" dirty="0">
              <a:solidFill>
                <a:srgbClr val="000000"/>
              </a:solidFill>
              <a:latin typeface="Arial" charset="0"/>
            </a:endParaRPr>
          </a:p>
        </p:txBody>
      </p:sp>
      <p:grpSp>
        <p:nvGrpSpPr>
          <p:cNvPr id="7" name="Gruppieren 11"/>
          <p:cNvGrpSpPr>
            <a:grpSpLocks/>
          </p:cNvGrpSpPr>
          <p:nvPr/>
        </p:nvGrpSpPr>
        <p:grpSpPr bwMode="auto">
          <a:xfrm>
            <a:off x="323850" y="-315913"/>
            <a:ext cx="8496300" cy="215900"/>
            <a:chOff x="323850" y="-531550"/>
            <a:chExt cx="8496740" cy="432060"/>
          </a:xfrm>
        </p:grpSpPr>
        <p:cxnSp>
          <p:nvCxnSpPr>
            <p:cNvPr id="8" name="Gerade Verbindung 22"/>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Gerade Verbindung 23"/>
            <p:cNvCxnSpPr/>
            <p:nvPr userDrawn="1"/>
          </p:nvCxnSpPr>
          <p:spPr bwMode="gray">
            <a:xfrm rot="5400000">
              <a:off x="1403287"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Gerade Verbindung 24"/>
            <p:cNvCxnSpPr/>
            <p:nvPr userDrawn="1"/>
          </p:nvCxnSpPr>
          <p:spPr bwMode="gray">
            <a:xfrm rot="5400000">
              <a:off x="1547758"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Gerade Verbindung 26"/>
            <p:cNvCxnSpPr/>
            <p:nvPr userDrawn="1"/>
          </p:nvCxnSpPr>
          <p:spPr bwMode="gray">
            <a:xfrm rot="5400000">
              <a:off x="2843225"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Gerade Verbindung 27"/>
            <p:cNvCxnSpPr/>
            <p:nvPr userDrawn="1"/>
          </p:nvCxnSpPr>
          <p:spPr bwMode="gray">
            <a:xfrm rot="5400000">
              <a:off x="2987694"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Gerade Verbindung 28"/>
            <p:cNvCxnSpPr/>
            <p:nvPr userDrawn="1"/>
          </p:nvCxnSpPr>
          <p:spPr bwMode="gray">
            <a:xfrm rot="5400000">
              <a:off x="4284749"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Gerade Verbindung 29"/>
            <p:cNvCxnSpPr/>
            <p:nvPr userDrawn="1"/>
          </p:nvCxnSpPr>
          <p:spPr bwMode="gray">
            <a:xfrm rot="5400000">
              <a:off x="4427632"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Gerade Verbindung 30"/>
            <p:cNvCxnSpPr/>
            <p:nvPr userDrawn="1"/>
          </p:nvCxnSpPr>
          <p:spPr bwMode="gray">
            <a:xfrm rot="5400000">
              <a:off x="5724686"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Gerade Verbindung 31"/>
            <p:cNvCxnSpPr/>
            <p:nvPr userDrawn="1"/>
          </p:nvCxnSpPr>
          <p:spPr bwMode="gray">
            <a:xfrm rot="5400000">
              <a:off x="5867568"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Gerade Verbindung 32"/>
            <p:cNvCxnSpPr/>
            <p:nvPr userDrawn="1"/>
          </p:nvCxnSpPr>
          <p:spPr bwMode="gray">
            <a:xfrm rot="5400000">
              <a:off x="7164623"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Gerade Verbindung 33"/>
            <p:cNvCxnSpPr/>
            <p:nvPr userDrawn="1"/>
          </p:nvCxnSpPr>
          <p:spPr bwMode="gray">
            <a:xfrm rot="5400000">
              <a:off x="7309093"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Gerade Verbindung 34"/>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9" name="Gruppieren 15"/>
          <p:cNvGrpSpPr>
            <a:grpSpLocks/>
          </p:cNvGrpSpPr>
          <p:nvPr userDrawn="1"/>
        </p:nvGrpSpPr>
        <p:grpSpPr bwMode="auto">
          <a:xfrm>
            <a:off x="323850" y="-315913"/>
            <a:ext cx="8496300" cy="215900"/>
            <a:chOff x="323850" y="-531550"/>
            <a:chExt cx="8496740" cy="432060"/>
          </a:xfrm>
        </p:grpSpPr>
        <p:cxnSp>
          <p:nvCxnSpPr>
            <p:cNvPr id="70" name="Gerade Verbindung 16"/>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Gerade Verbindung 17"/>
            <p:cNvCxnSpPr/>
            <p:nvPr userDrawn="1"/>
          </p:nvCxnSpPr>
          <p:spPr bwMode="gray">
            <a:xfrm rot="5400000">
              <a:off x="1403287"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Gerade Verbindung 18"/>
            <p:cNvCxnSpPr/>
            <p:nvPr userDrawn="1"/>
          </p:nvCxnSpPr>
          <p:spPr bwMode="gray">
            <a:xfrm rot="5400000">
              <a:off x="1547758"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Gerade Verbindung 19"/>
            <p:cNvCxnSpPr/>
            <p:nvPr userDrawn="1"/>
          </p:nvCxnSpPr>
          <p:spPr bwMode="gray">
            <a:xfrm rot="5400000">
              <a:off x="2843225"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Gerade Verbindung 20"/>
            <p:cNvCxnSpPr/>
            <p:nvPr userDrawn="1"/>
          </p:nvCxnSpPr>
          <p:spPr bwMode="gray">
            <a:xfrm rot="5400000">
              <a:off x="2987694"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Gerade Verbindung 21"/>
            <p:cNvCxnSpPr/>
            <p:nvPr userDrawn="1"/>
          </p:nvCxnSpPr>
          <p:spPr bwMode="gray">
            <a:xfrm rot="5400000">
              <a:off x="4284749"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Gerade Verbindung 22"/>
            <p:cNvCxnSpPr/>
            <p:nvPr userDrawn="1"/>
          </p:nvCxnSpPr>
          <p:spPr bwMode="gray">
            <a:xfrm rot="5400000">
              <a:off x="4427632"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Gerade Verbindung 23"/>
            <p:cNvCxnSpPr/>
            <p:nvPr userDrawn="1"/>
          </p:nvCxnSpPr>
          <p:spPr bwMode="gray">
            <a:xfrm rot="5400000">
              <a:off x="5724686"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Gerade Verbindung 24"/>
            <p:cNvCxnSpPr/>
            <p:nvPr userDrawn="1"/>
          </p:nvCxnSpPr>
          <p:spPr bwMode="gray">
            <a:xfrm rot="5400000">
              <a:off x="5867568"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Gerade Verbindung 25"/>
            <p:cNvCxnSpPr/>
            <p:nvPr userDrawn="1"/>
          </p:nvCxnSpPr>
          <p:spPr bwMode="gray">
            <a:xfrm rot="5400000">
              <a:off x="7164623"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Gerade Verbindung 26"/>
            <p:cNvCxnSpPr/>
            <p:nvPr userDrawn="1"/>
          </p:nvCxnSpPr>
          <p:spPr bwMode="gray">
            <a:xfrm rot="5400000">
              <a:off x="7309093"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Gerade Verbindung 27"/>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with Picture">
    <p:spTree>
      <p:nvGrpSpPr>
        <p:cNvPr id="1" name=""/>
        <p:cNvGrpSpPr/>
        <p:nvPr/>
      </p:nvGrpSpPr>
      <p:grpSpPr>
        <a:xfrm>
          <a:off x="0" y="0"/>
          <a:ext cx="0" cy="0"/>
          <a:chOff x="0" y="0"/>
          <a:chExt cx="0" cy="0"/>
        </a:xfrm>
      </p:grpSpPr>
      <p:sp>
        <p:nvSpPr>
          <p:cNvPr id="6" name="VCT_Marker_ID_4" hidden="1"/>
          <p:cNvSpPr/>
          <p:nvPr>
            <p:custDataLst>
              <p:tags r:id="rId1"/>
            </p:custDataLst>
          </p:nvPr>
        </p:nvSpPr>
        <p:spPr bwMode="gray">
          <a:xfrm>
            <a:off x="1270000" y="127000"/>
            <a:ext cx="127000" cy="127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charset="0"/>
              <a:buNone/>
              <a:defRPr/>
            </a:pPr>
            <a:endParaRPr lang="en-US" sz="1600" dirty="0">
              <a:solidFill>
                <a:srgbClr val="000000"/>
              </a:solidFill>
              <a:latin typeface="Arial" charset="0"/>
            </a:endParaRPr>
          </a:p>
        </p:txBody>
      </p:sp>
      <p:grpSp>
        <p:nvGrpSpPr>
          <p:cNvPr id="7" name="Gruppieren 11"/>
          <p:cNvGrpSpPr>
            <a:grpSpLocks/>
          </p:cNvGrpSpPr>
          <p:nvPr/>
        </p:nvGrpSpPr>
        <p:grpSpPr bwMode="auto">
          <a:xfrm>
            <a:off x="323850" y="-315913"/>
            <a:ext cx="8496300" cy="215900"/>
            <a:chOff x="323850" y="-531550"/>
            <a:chExt cx="8496740" cy="432060"/>
          </a:xfrm>
        </p:grpSpPr>
        <p:cxnSp>
          <p:nvCxnSpPr>
            <p:cNvPr id="8" name="Gerade Verbindung 22"/>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Gerade Verbindung 23"/>
            <p:cNvCxnSpPr/>
            <p:nvPr userDrawn="1"/>
          </p:nvCxnSpPr>
          <p:spPr bwMode="gray">
            <a:xfrm rot="5400000">
              <a:off x="1403287"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Gerade Verbindung 24"/>
            <p:cNvCxnSpPr/>
            <p:nvPr userDrawn="1"/>
          </p:nvCxnSpPr>
          <p:spPr bwMode="gray">
            <a:xfrm rot="5400000">
              <a:off x="1547758"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Gerade Verbindung 26"/>
            <p:cNvCxnSpPr/>
            <p:nvPr userDrawn="1"/>
          </p:nvCxnSpPr>
          <p:spPr bwMode="gray">
            <a:xfrm rot="5400000">
              <a:off x="2843225"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Gerade Verbindung 27"/>
            <p:cNvCxnSpPr/>
            <p:nvPr userDrawn="1"/>
          </p:nvCxnSpPr>
          <p:spPr bwMode="gray">
            <a:xfrm rot="5400000">
              <a:off x="2987694"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Gerade Verbindung 28"/>
            <p:cNvCxnSpPr/>
            <p:nvPr userDrawn="1"/>
          </p:nvCxnSpPr>
          <p:spPr bwMode="gray">
            <a:xfrm rot="5400000">
              <a:off x="4284749"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Gerade Verbindung 29"/>
            <p:cNvCxnSpPr/>
            <p:nvPr userDrawn="1"/>
          </p:nvCxnSpPr>
          <p:spPr bwMode="gray">
            <a:xfrm rot="5400000">
              <a:off x="4427632"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Gerade Verbindung 30"/>
            <p:cNvCxnSpPr/>
            <p:nvPr userDrawn="1"/>
          </p:nvCxnSpPr>
          <p:spPr bwMode="gray">
            <a:xfrm rot="5400000">
              <a:off x="5724686"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Gerade Verbindung 31"/>
            <p:cNvCxnSpPr/>
            <p:nvPr userDrawn="1"/>
          </p:nvCxnSpPr>
          <p:spPr bwMode="gray">
            <a:xfrm rot="5400000">
              <a:off x="5867568"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Gerade Verbindung 32"/>
            <p:cNvCxnSpPr/>
            <p:nvPr userDrawn="1"/>
          </p:nvCxnSpPr>
          <p:spPr bwMode="gray">
            <a:xfrm rot="5400000">
              <a:off x="7164623"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Gerade Verbindung 33"/>
            <p:cNvCxnSpPr/>
            <p:nvPr userDrawn="1"/>
          </p:nvCxnSpPr>
          <p:spPr bwMode="gray">
            <a:xfrm rot="5400000">
              <a:off x="7309093"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Gerade Verbindung 34"/>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9" name="Gruppieren 15"/>
          <p:cNvGrpSpPr>
            <a:grpSpLocks/>
          </p:cNvGrpSpPr>
          <p:nvPr userDrawn="1"/>
        </p:nvGrpSpPr>
        <p:grpSpPr bwMode="auto">
          <a:xfrm>
            <a:off x="323850" y="-315913"/>
            <a:ext cx="8496300" cy="215900"/>
            <a:chOff x="323850" y="-531550"/>
            <a:chExt cx="8496740" cy="432060"/>
          </a:xfrm>
        </p:grpSpPr>
        <p:cxnSp>
          <p:nvCxnSpPr>
            <p:cNvPr id="70" name="Gerade Verbindung 16"/>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Gerade Verbindung 17"/>
            <p:cNvCxnSpPr/>
            <p:nvPr userDrawn="1"/>
          </p:nvCxnSpPr>
          <p:spPr bwMode="gray">
            <a:xfrm rot="5400000">
              <a:off x="1403287"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Gerade Verbindung 18"/>
            <p:cNvCxnSpPr/>
            <p:nvPr userDrawn="1"/>
          </p:nvCxnSpPr>
          <p:spPr bwMode="gray">
            <a:xfrm rot="5400000">
              <a:off x="1547758"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Gerade Verbindung 19"/>
            <p:cNvCxnSpPr/>
            <p:nvPr userDrawn="1"/>
          </p:nvCxnSpPr>
          <p:spPr bwMode="gray">
            <a:xfrm rot="5400000">
              <a:off x="2843225"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Gerade Verbindung 20"/>
            <p:cNvCxnSpPr/>
            <p:nvPr userDrawn="1"/>
          </p:nvCxnSpPr>
          <p:spPr bwMode="gray">
            <a:xfrm rot="5400000">
              <a:off x="2987694"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Gerade Verbindung 21"/>
            <p:cNvCxnSpPr/>
            <p:nvPr userDrawn="1"/>
          </p:nvCxnSpPr>
          <p:spPr bwMode="gray">
            <a:xfrm rot="5400000">
              <a:off x="4284749"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Gerade Verbindung 22"/>
            <p:cNvCxnSpPr/>
            <p:nvPr userDrawn="1"/>
          </p:nvCxnSpPr>
          <p:spPr bwMode="gray">
            <a:xfrm rot="5400000">
              <a:off x="4427632"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Gerade Verbindung 23"/>
            <p:cNvCxnSpPr/>
            <p:nvPr userDrawn="1"/>
          </p:nvCxnSpPr>
          <p:spPr bwMode="gray">
            <a:xfrm rot="5400000">
              <a:off x="5724686"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Gerade Verbindung 24"/>
            <p:cNvCxnSpPr/>
            <p:nvPr userDrawn="1"/>
          </p:nvCxnSpPr>
          <p:spPr bwMode="gray">
            <a:xfrm rot="5400000">
              <a:off x="5867568"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Gerade Verbindung 25"/>
            <p:cNvCxnSpPr/>
            <p:nvPr userDrawn="1"/>
          </p:nvCxnSpPr>
          <p:spPr bwMode="gray">
            <a:xfrm rot="5400000">
              <a:off x="7164623"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Gerade Verbindung 26"/>
            <p:cNvCxnSpPr/>
            <p:nvPr userDrawn="1"/>
          </p:nvCxnSpPr>
          <p:spPr bwMode="gray">
            <a:xfrm rot="5400000">
              <a:off x="7309093"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Gerade Verbindung 27"/>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005996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2_Title Slide with Picture">
    <p:spTree>
      <p:nvGrpSpPr>
        <p:cNvPr id="1" name=""/>
        <p:cNvGrpSpPr/>
        <p:nvPr/>
      </p:nvGrpSpPr>
      <p:grpSpPr>
        <a:xfrm>
          <a:off x="0" y="0"/>
          <a:ext cx="0" cy="0"/>
          <a:chOff x="0" y="0"/>
          <a:chExt cx="0" cy="0"/>
        </a:xfrm>
      </p:grpSpPr>
      <p:sp>
        <p:nvSpPr>
          <p:cNvPr id="6" name="VCT_Marker_ID_4" hidden="1"/>
          <p:cNvSpPr/>
          <p:nvPr>
            <p:custDataLst>
              <p:tags r:id="rId1"/>
            </p:custDataLst>
          </p:nvPr>
        </p:nvSpPr>
        <p:spPr bwMode="gray">
          <a:xfrm>
            <a:off x="1270000" y="127000"/>
            <a:ext cx="127000" cy="127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charset="0"/>
              <a:buNone/>
              <a:defRPr/>
            </a:pPr>
            <a:endParaRPr lang="en-US" sz="1600" dirty="0">
              <a:solidFill>
                <a:srgbClr val="000000"/>
              </a:solidFill>
              <a:latin typeface="Arial" charset="0"/>
            </a:endParaRPr>
          </a:p>
        </p:txBody>
      </p:sp>
      <p:grpSp>
        <p:nvGrpSpPr>
          <p:cNvPr id="7" name="Gruppieren 11"/>
          <p:cNvGrpSpPr>
            <a:grpSpLocks/>
          </p:cNvGrpSpPr>
          <p:nvPr/>
        </p:nvGrpSpPr>
        <p:grpSpPr bwMode="auto">
          <a:xfrm>
            <a:off x="323850" y="-315913"/>
            <a:ext cx="8496300" cy="215900"/>
            <a:chOff x="323850" y="-531550"/>
            <a:chExt cx="8496740" cy="432060"/>
          </a:xfrm>
        </p:grpSpPr>
        <p:cxnSp>
          <p:nvCxnSpPr>
            <p:cNvPr id="8" name="Gerade Verbindung 22"/>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Gerade Verbindung 23"/>
            <p:cNvCxnSpPr/>
            <p:nvPr userDrawn="1"/>
          </p:nvCxnSpPr>
          <p:spPr bwMode="gray">
            <a:xfrm rot="5400000">
              <a:off x="1403287"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Gerade Verbindung 24"/>
            <p:cNvCxnSpPr/>
            <p:nvPr userDrawn="1"/>
          </p:nvCxnSpPr>
          <p:spPr bwMode="gray">
            <a:xfrm rot="5400000">
              <a:off x="1547758"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Gerade Verbindung 26"/>
            <p:cNvCxnSpPr/>
            <p:nvPr userDrawn="1"/>
          </p:nvCxnSpPr>
          <p:spPr bwMode="gray">
            <a:xfrm rot="5400000">
              <a:off x="2843225"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Gerade Verbindung 27"/>
            <p:cNvCxnSpPr/>
            <p:nvPr userDrawn="1"/>
          </p:nvCxnSpPr>
          <p:spPr bwMode="gray">
            <a:xfrm rot="5400000">
              <a:off x="2987694"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Gerade Verbindung 28"/>
            <p:cNvCxnSpPr/>
            <p:nvPr userDrawn="1"/>
          </p:nvCxnSpPr>
          <p:spPr bwMode="gray">
            <a:xfrm rot="5400000">
              <a:off x="4284749"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Gerade Verbindung 29"/>
            <p:cNvCxnSpPr/>
            <p:nvPr userDrawn="1"/>
          </p:nvCxnSpPr>
          <p:spPr bwMode="gray">
            <a:xfrm rot="5400000">
              <a:off x="4427632"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Gerade Verbindung 30"/>
            <p:cNvCxnSpPr/>
            <p:nvPr userDrawn="1"/>
          </p:nvCxnSpPr>
          <p:spPr bwMode="gray">
            <a:xfrm rot="5400000">
              <a:off x="5724686"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Gerade Verbindung 31"/>
            <p:cNvCxnSpPr/>
            <p:nvPr userDrawn="1"/>
          </p:nvCxnSpPr>
          <p:spPr bwMode="gray">
            <a:xfrm rot="5400000">
              <a:off x="5867568"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Gerade Verbindung 32"/>
            <p:cNvCxnSpPr/>
            <p:nvPr userDrawn="1"/>
          </p:nvCxnSpPr>
          <p:spPr bwMode="gray">
            <a:xfrm rot="5400000">
              <a:off x="7164623"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Gerade Verbindung 33"/>
            <p:cNvCxnSpPr/>
            <p:nvPr userDrawn="1"/>
          </p:nvCxnSpPr>
          <p:spPr bwMode="gray">
            <a:xfrm rot="5400000">
              <a:off x="7309093"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Gerade Verbindung 34"/>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9" name="Gruppieren 15"/>
          <p:cNvGrpSpPr>
            <a:grpSpLocks/>
          </p:cNvGrpSpPr>
          <p:nvPr userDrawn="1"/>
        </p:nvGrpSpPr>
        <p:grpSpPr bwMode="auto">
          <a:xfrm>
            <a:off x="323850" y="-315913"/>
            <a:ext cx="8496300" cy="215900"/>
            <a:chOff x="323850" y="-531550"/>
            <a:chExt cx="8496740" cy="432060"/>
          </a:xfrm>
        </p:grpSpPr>
        <p:cxnSp>
          <p:nvCxnSpPr>
            <p:cNvPr id="70" name="Gerade Verbindung 16"/>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Gerade Verbindung 17"/>
            <p:cNvCxnSpPr/>
            <p:nvPr userDrawn="1"/>
          </p:nvCxnSpPr>
          <p:spPr bwMode="gray">
            <a:xfrm rot="5400000">
              <a:off x="1403287"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Gerade Verbindung 18"/>
            <p:cNvCxnSpPr/>
            <p:nvPr userDrawn="1"/>
          </p:nvCxnSpPr>
          <p:spPr bwMode="gray">
            <a:xfrm rot="5400000">
              <a:off x="1547758"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Gerade Verbindung 19"/>
            <p:cNvCxnSpPr/>
            <p:nvPr userDrawn="1"/>
          </p:nvCxnSpPr>
          <p:spPr bwMode="gray">
            <a:xfrm rot="5400000">
              <a:off x="2843225"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Gerade Verbindung 20"/>
            <p:cNvCxnSpPr/>
            <p:nvPr userDrawn="1"/>
          </p:nvCxnSpPr>
          <p:spPr bwMode="gray">
            <a:xfrm rot="5400000">
              <a:off x="2987694"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Gerade Verbindung 21"/>
            <p:cNvCxnSpPr/>
            <p:nvPr userDrawn="1"/>
          </p:nvCxnSpPr>
          <p:spPr bwMode="gray">
            <a:xfrm rot="5400000">
              <a:off x="4284749"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Gerade Verbindung 22"/>
            <p:cNvCxnSpPr/>
            <p:nvPr userDrawn="1"/>
          </p:nvCxnSpPr>
          <p:spPr bwMode="gray">
            <a:xfrm rot="5400000">
              <a:off x="4427632"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Gerade Verbindung 23"/>
            <p:cNvCxnSpPr/>
            <p:nvPr userDrawn="1"/>
          </p:nvCxnSpPr>
          <p:spPr bwMode="gray">
            <a:xfrm rot="5400000">
              <a:off x="5724686"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Gerade Verbindung 24"/>
            <p:cNvCxnSpPr/>
            <p:nvPr userDrawn="1"/>
          </p:nvCxnSpPr>
          <p:spPr bwMode="gray">
            <a:xfrm rot="5400000">
              <a:off x="5867568"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Gerade Verbindung 25"/>
            <p:cNvCxnSpPr/>
            <p:nvPr userDrawn="1"/>
          </p:nvCxnSpPr>
          <p:spPr bwMode="gray">
            <a:xfrm rot="5400000">
              <a:off x="7164623"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Gerade Verbindung 26"/>
            <p:cNvCxnSpPr/>
            <p:nvPr userDrawn="1"/>
          </p:nvCxnSpPr>
          <p:spPr bwMode="gray">
            <a:xfrm rot="5400000">
              <a:off x="7309093"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Gerade Verbindung 27"/>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005996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3_Title Slide with Picture">
    <p:spTree>
      <p:nvGrpSpPr>
        <p:cNvPr id="1" name=""/>
        <p:cNvGrpSpPr/>
        <p:nvPr/>
      </p:nvGrpSpPr>
      <p:grpSpPr>
        <a:xfrm>
          <a:off x="0" y="0"/>
          <a:ext cx="0" cy="0"/>
          <a:chOff x="0" y="0"/>
          <a:chExt cx="0" cy="0"/>
        </a:xfrm>
      </p:grpSpPr>
      <p:sp>
        <p:nvSpPr>
          <p:cNvPr id="6" name="VCT_Marker_ID_4" hidden="1"/>
          <p:cNvSpPr/>
          <p:nvPr>
            <p:custDataLst>
              <p:tags r:id="rId1"/>
            </p:custDataLst>
          </p:nvPr>
        </p:nvSpPr>
        <p:spPr bwMode="gray">
          <a:xfrm>
            <a:off x="1270000" y="127000"/>
            <a:ext cx="127000" cy="127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charset="0"/>
              <a:buNone/>
              <a:defRPr/>
            </a:pPr>
            <a:endParaRPr lang="en-US" sz="1600" dirty="0">
              <a:solidFill>
                <a:srgbClr val="000000"/>
              </a:solidFill>
              <a:latin typeface="Arial" charset="0"/>
            </a:endParaRPr>
          </a:p>
        </p:txBody>
      </p:sp>
      <p:grpSp>
        <p:nvGrpSpPr>
          <p:cNvPr id="7" name="Gruppieren 11"/>
          <p:cNvGrpSpPr>
            <a:grpSpLocks/>
          </p:cNvGrpSpPr>
          <p:nvPr/>
        </p:nvGrpSpPr>
        <p:grpSpPr bwMode="auto">
          <a:xfrm>
            <a:off x="323850" y="-315913"/>
            <a:ext cx="8496300" cy="215900"/>
            <a:chOff x="323850" y="-531550"/>
            <a:chExt cx="8496740" cy="432060"/>
          </a:xfrm>
        </p:grpSpPr>
        <p:cxnSp>
          <p:nvCxnSpPr>
            <p:cNvPr id="8" name="Gerade Verbindung 22"/>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Gerade Verbindung 23"/>
            <p:cNvCxnSpPr/>
            <p:nvPr userDrawn="1"/>
          </p:nvCxnSpPr>
          <p:spPr bwMode="gray">
            <a:xfrm rot="5400000">
              <a:off x="1403287"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Gerade Verbindung 24"/>
            <p:cNvCxnSpPr/>
            <p:nvPr userDrawn="1"/>
          </p:nvCxnSpPr>
          <p:spPr bwMode="gray">
            <a:xfrm rot="5400000">
              <a:off x="1547758"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Gerade Verbindung 26"/>
            <p:cNvCxnSpPr/>
            <p:nvPr userDrawn="1"/>
          </p:nvCxnSpPr>
          <p:spPr bwMode="gray">
            <a:xfrm rot="5400000">
              <a:off x="2843225"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Gerade Verbindung 27"/>
            <p:cNvCxnSpPr/>
            <p:nvPr userDrawn="1"/>
          </p:nvCxnSpPr>
          <p:spPr bwMode="gray">
            <a:xfrm rot="5400000">
              <a:off x="2987694"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Gerade Verbindung 28"/>
            <p:cNvCxnSpPr/>
            <p:nvPr userDrawn="1"/>
          </p:nvCxnSpPr>
          <p:spPr bwMode="gray">
            <a:xfrm rot="5400000">
              <a:off x="4284749"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Gerade Verbindung 29"/>
            <p:cNvCxnSpPr/>
            <p:nvPr userDrawn="1"/>
          </p:nvCxnSpPr>
          <p:spPr bwMode="gray">
            <a:xfrm rot="5400000">
              <a:off x="4427632"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Gerade Verbindung 30"/>
            <p:cNvCxnSpPr/>
            <p:nvPr userDrawn="1"/>
          </p:nvCxnSpPr>
          <p:spPr bwMode="gray">
            <a:xfrm rot="5400000">
              <a:off x="5724686"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Gerade Verbindung 31"/>
            <p:cNvCxnSpPr/>
            <p:nvPr userDrawn="1"/>
          </p:nvCxnSpPr>
          <p:spPr bwMode="gray">
            <a:xfrm rot="5400000">
              <a:off x="5867568"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Gerade Verbindung 32"/>
            <p:cNvCxnSpPr/>
            <p:nvPr userDrawn="1"/>
          </p:nvCxnSpPr>
          <p:spPr bwMode="gray">
            <a:xfrm rot="5400000">
              <a:off x="7164623"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Gerade Verbindung 33"/>
            <p:cNvCxnSpPr/>
            <p:nvPr userDrawn="1"/>
          </p:nvCxnSpPr>
          <p:spPr bwMode="gray">
            <a:xfrm rot="5400000">
              <a:off x="7309093"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Gerade Verbindung 34"/>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9" name="Gruppieren 15"/>
          <p:cNvGrpSpPr>
            <a:grpSpLocks/>
          </p:cNvGrpSpPr>
          <p:nvPr userDrawn="1"/>
        </p:nvGrpSpPr>
        <p:grpSpPr bwMode="auto">
          <a:xfrm>
            <a:off x="323850" y="-315913"/>
            <a:ext cx="8496300" cy="215900"/>
            <a:chOff x="323850" y="-531550"/>
            <a:chExt cx="8496740" cy="432060"/>
          </a:xfrm>
        </p:grpSpPr>
        <p:cxnSp>
          <p:nvCxnSpPr>
            <p:cNvPr id="70" name="Gerade Verbindung 16"/>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Gerade Verbindung 17"/>
            <p:cNvCxnSpPr/>
            <p:nvPr userDrawn="1"/>
          </p:nvCxnSpPr>
          <p:spPr bwMode="gray">
            <a:xfrm rot="5400000">
              <a:off x="1403287"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Gerade Verbindung 18"/>
            <p:cNvCxnSpPr/>
            <p:nvPr userDrawn="1"/>
          </p:nvCxnSpPr>
          <p:spPr bwMode="gray">
            <a:xfrm rot="5400000">
              <a:off x="1547758"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Gerade Verbindung 19"/>
            <p:cNvCxnSpPr/>
            <p:nvPr userDrawn="1"/>
          </p:nvCxnSpPr>
          <p:spPr bwMode="gray">
            <a:xfrm rot="5400000">
              <a:off x="2843225"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Gerade Verbindung 20"/>
            <p:cNvCxnSpPr/>
            <p:nvPr userDrawn="1"/>
          </p:nvCxnSpPr>
          <p:spPr bwMode="gray">
            <a:xfrm rot="5400000">
              <a:off x="2987694"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Gerade Verbindung 21"/>
            <p:cNvCxnSpPr/>
            <p:nvPr userDrawn="1"/>
          </p:nvCxnSpPr>
          <p:spPr bwMode="gray">
            <a:xfrm rot="5400000">
              <a:off x="4284749"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Gerade Verbindung 22"/>
            <p:cNvCxnSpPr/>
            <p:nvPr userDrawn="1"/>
          </p:nvCxnSpPr>
          <p:spPr bwMode="gray">
            <a:xfrm rot="5400000">
              <a:off x="4427632"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Gerade Verbindung 23"/>
            <p:cNvCxnSpPr/>
            <p:nvPr userDrawn="1"/>
          </p:nvCxnSpPr>
          <p:spPr bwMode="gray">
            <a:xfrm rot="5400000">
              <a:off x="5724686"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Gerade Verbindung 24"/>
            <p:cNvCxnSpPr/>
            <p:nvPr userDrawn="1"/>
          </p:nvCxnSpPr>
          <p:spPr bwMode="gray">
            <a:xfrm rot="5400000">
              <a:off x="5867568"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Gerade Verbindung 25"/>
            <p:cNvCxnSpPr/>
            <p:nvPr userDrawn="1"/>
          </p:nvCxnSpPr>
          <p:spPr bwMode="gray">
            <a:xfrm rot="5400000">
              <a:off x="7164623"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Gerade Verbindung 26"/>
            <p:cNvCxnSpPr/>
            <p:nvPr userDrawn="1"/>
          </p:nvCxnSpPr>
          <p:spPr bwMode="gray">
            <a:xfrm rot="5400000">
              <a:off x="7309093"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Gerade Verbindung 27"/>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005996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4_Title Slide with Picture">
    <p:spTree>
      <p:nvGrpSpPr>
        <p:cNvPr id="1" name=""/>
        <p:cNvGrpSpPr/>
        <p:nvPr/>
      </p:nvGrpSpPr>
      <p:grpSpPr>
        <a:xfrm>
          <a:off x="0" y="0"/>
          <a:ext cx="0" cy="0"/>
          <a:chOff x="0" y="0"/>
          <a:chExt cx="0" cy="0"/>
        </a:xfrm>
      </p:grpSpPr>
      <p:sp>
        <p:nvSpPr>
          <p:cNvPr id="6" name="VCT_Marker_ID_4" hidden="1"/>
          <p:cNvSpPr/>
          <p:nvPr>
            <p:custDataLst>
              <p:tags r:id="rId1"/>
            </p:custDataLst>
          </p:nvPr>
        </p:nvSpPr>
        <p:spPr bwMode="gray">
          <a:xfrm>
            <a:off x="1270000" y="127000"/>
            <a:ext cx="127000" cy="127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charset="0"/>
              <a:buNone/>
              <a:defRPr/>
            </a:pPr>
            <a:endParaRPr lang="en-US" sz="1600" dirty="0">
              <a:solidFill>
                <a:srgbClr val="000000"/>
              </a:solidFill>
              <a:latin typeface="Arial" charset="0"/>
            </a:endParaRPr>
          </a:p>
        </p:txBody>
      </p:sp>
      <p:grpSp>
        <p:nvGrpSpPr>
          <p:cNvPr id="7" name="Gruppieren 11"/>
          <p:cNvGrpSpPr>
            <a:grpSpLocks/>
          </p:cNvGrpSpPr>
          <p:nvPr/>
        </p:nvGrpSpPr>
        <p:grpSpPr bwMode="auto">
          <a:xfrm>
            <a:off x="323850" y="-315913"/>
            <a:ext cx="8496300" cy="215900"/>
            <a:chOff x="323850" y="-531550"/>
            <a:chExt cx="8496740" cy="432060"/>
          </a:xfrm>
        </p:grpSpPr>
        <p:cxnSp>
          <p:nvCxnSpPr>
            <p:cNvPr id="8" name="Gerade Verbindung 22"/>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Gerade Verbindung 23"/>
            <p:cNvCxnSpPr/>
            <p:nvPr userDrawn="1"/>
          </p:nvCxnSpPr>
          <p:spPr bwMode="gray">
            <a:xfrm rot="5400000">
              <a:off x="1403287"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Gerade Verbindung 24"/>
            <p:cNvCxnSpPr/>
            <p:nvPr userDrawn="1"/>
          </p:nvCxnSpPr>
          <p:spPr bwMode="gray">
            <a:xfrm rot="5400000">
              <a:off x="1547758"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Gerade Verbindung 26"/>
            <p:cNvCxnSpPr/>
            <p:nvPr userDrawn="1"/>
          </p:nvCxnSpPr>
          <p:spPr bwMode="gray">
            <a:xfrm rot="5400000">
              <a:off x="2843225"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Gerade Verbindung 27"/>
            <p:cNvCxnSpPr/>
            <p:nvPr userDrawn="1"/>
          </p:nvCxnSpPr>
          <p:spPr bwMode="gray">
            <a:xfrm rot="5400000">
              <a:off x="2987694"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Gerade Verbindung 28"/>
            <p:cNvCxnSpPr/>
            <p:nvPr userDrawn="1"/>
          </p:nvCxnSpPr>
          <p:spPr bwMode="gray">
            <a:xfrm rot="5400000">
              <a:off x="4284749"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Gerade Verbindung 29"/>
            <p:cNvCxnSpPr/>
            <p:nvPr userDrawn="1"/>
          </p:nvCxnSpPr>
          <p:spPr bwMode="gray">
            <a:xfrm rot="5400000">
              <a:off x="4427632"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Gerade Verbindung 30"/>
            <p:cNvCxnSpPr/>
            <p:nvPr userDrawn="1"/>
          </p:nvCxnSpPr>
          <p:spPr bwMode="gray">
            <a:xfrm rot="5400000">
              <a:off x="5724686"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Gerade Verbindung 31"/>
            <p:cNvCxnSpPr/>
            <p:nvPr userDrawn="1"/>
          </p:nvCxnSpPr>
          <p:spPr bwMode="gray">
            <a:xfrm rot="5400000">
              <a:off x="5867568"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Gerade Verbindung 32"/>
            <p:cNvCxnSpPr/>
            <p:nvPr userDrawn="1"/>
          </p:nvCxnSpPr>
          <p:spPr bwMode="gray">
            <a:xfrm rot="5400000">
              <a:off x="7164623"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Gerade Verbindung 33"/>
            <p:cNvCxnSpPr/>
            <p:nvPr userDrawn="1"/>
          </p:nvCxnSpPr>
          <p:spPr bwMode="gray">
            <a:xfrm rot="5400000">
              <a:off x="7309093"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Gerade Verbindung 34"/>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9" name="Gruppieren 15"/>
          <p:cNvGrpSpPr>
            <a:grpSpLocks/>
          </p:cNvGrpSpPr>
          <p:nvPr userDrawn="1"/>
        </p:nvGrpSpPr>
        <p:grpSpPr bwMode="auto">
          <a:xfrm>
            <a:off x="323850" y="-315913"/>
            <a:ext cx="8496300" cy="215900"/>
            <a:chOff x="323850" y="-531550"/>
            <a:chExt cx="8496740" cy="432060"/>
          </a:xfrm>
        </p:grpSpPr>
        <p:cxnSp>
          <p:nvCxnSpPr>
            <p:cNvPr id="70" name="Gerade Verbindung 16"/>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Gerade Verbindung 17"/>
            <p:cNvCxnSpPr/>
            <p:nvPr userDrawn="1"/>
          </p:nvCxnSpPr>
          <p:spPr bwMode="gray">
            <a:xfrm rot="5400000">
              <a:off x="1403287"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Gerade Verbindung 18"/>
            <p:cNvCxnSpPr/>
            <p:nvPr userDrawn="1"/>
          </p:nvCxnSpPr>
          <p:spPr bwMode="gray">
            <a:xfrm rot="5400000">
              <a:off x="1547758"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Gerade Verbindung 19"/>
            <p:cNvCxnSpPr/>
            <p:nvPr userDrawn="1"/>
          </p:nvCxnSpPr>
          <p:spPr bwMode="gray">
            <a:xfrm rot="5400000">
              <a:off x="2843225"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Gerade Verbindung 20"/>
            <p:cNvCxnSpPr/>
            <p:nvPr userDrawn="1"/>
          </p:nvCxnSpPr>
          <p:spPr bwMode="gray">
            <a:xfrm rot="5400000">
              <a:off x="2987694"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Gerade Verbindung 21"/>
            <p:cNvCxnSpPr/>
            <p:nvPr userDrawn="1"/>
          </p:nvCxnSpPr>
          <p:spPr bwMode="gray">
            <a:xfrm rot="5400000">
              <a:off x="4284749"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Gerade Verbindung 22"/>
            <p:cNvCxnSpPr/>
            <p:nvPr userDrawn="1"/>
          </p:nvCxnSpPr>
          <p:spPr bwMode="gray">
            <a:xfrm rot="5400000">
              <a:off x="4427632"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Gerade Verbindung 23"/>
            <p:cNvCxnSpPr/>
            <p:nvPr userDrawn="1"/>
          </p:nvCxnSpPr>
          <p:spPr bwMode="gray">
            <a:xfrm rot="5400000">
              <a:off x="5724686"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Gerade Verbindung 24"/>
            <p:cNvCxnSpPr/>
            <p:nvPr userDrawn="1"/>
          </p:nvCxnSpPr>
          <p:spPr bwMode="gray">
            <a:xfrm rot="5400000">
              <a:off x="5867568"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Gerade Verbindung 25"/>
            <p:cNvCxnSpPr/>
            <p:nvPr userDrawn="1"/>
          </p:nvCxnSpPr>
          <p:spPr bwMode="gray">
            <a:xfrm rot="5400000">
              <a:off x="7164623"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Gerade Verbindung 26"/>
            <p:cNvCxnSpPr/>
            <p:nvPr userDrawn="1"/>
          </p:nvCxnSpPr>
          <p:spPr bwMode="gray">
            <a:xfrm rot="5400000">
              <a:off x="7309093"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Gerade Verbindung 27"/>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00599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acts with Pictures">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our Contacts with Pictures">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Nur Titel">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Solo titolo">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1.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VCT_Marker_ID_4" hidden="1"/>
          <p:cNvSpPr/>
          <p:nvPr>
            <p:custDataLst>
              <p:tags r:id="rId17"/>
            </p:custDataLst>
          </p:nvPr>
        </p:nvSpPr>
        <p:spPr bwMode="gray">
          <a:xfrm>
            <a:off x="1270000" y="127000"/>
            <a:ext cx="127000" cy="127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charset="0"/>
              <a:buNone/>
              <a:defRPr/>
            </a:pPr>
            <a:endParaRPr lang="en-US" sz="1600" dirty="0">
              <a:solidFill>
                <a:srgbClr val="000000"/>
              </a:solidFill>
              <a:latin typeface="Arial" charset="0"/>
            </a:endParaRPr>
          </a:p>
        </p:txBody>
      </p:sp>
      <p:grpSp>
        <p:nvGrpSpPr>
          <p:cNvPr id="1029" name="Gruppieren 11"/>
          <p:cNvGrpSpPr>
            <a:grpSpLocks/>
          </p:cNvGrpSpPr>
          <p:nvPr/>
        </p:nvGrpSpPr>
        <p:grpSpPr bwMode="auto">
          <a:xfrm>
            <a:off x="323850" y="-315913"/>
            <a:ext cx="8496300" cy="215900"/>
            <a:chOff x="323850" y="-531550"/>
            <a:chExt cx="8496740" cy="432060"/>
          </a:xfrm>
        </p:grpSpPr>
        <p:cxnSp>
          <p:nvCxnSpPr>
            <p:cNvPr id="23" name="Gerade Verbindung 22"/>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Gerade Verbindung 23"/>
            <p:cNvCxnSpPr/>
            <p:nvPr userDrawn="1"/>
          </p:nvCxnSpPr>
          <p:spPr bwMode="gray">
            <a:xfrm rot="5400000">
              <a:off x="1403287"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Gerade Verbindung 24"/>
            <p:cNvCxnSpPr/>
            <p:nvPr userDrawn="1"/>
          </p:nvCxnSpPr>
          <p:spPr bwMode="gray">
            <a:xfrm rot="5400000">
              <a:off x="1547758"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Gerade Verbindung 26"/>
            <p:cNvCxnSpPr/>
            <p:nvPr userDrawn="1"/>
          </p:nvCxnSpPr>
          <p:spPr bwMode="gray">
            <a:xfrm rot="5400000">
              <a:off x="2843225"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Gerade Verbindung 27"/>
            <p:cNvCxnSpPr/>
            <p:nvPr userDrawn="1"/>
          </p:nvCxnSpPr>
          <p:spPr bwMode="gray">
            <a:xfrm rot="5400000">
              <a:off x="2987694"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Gerade Verbindung 28"/>
            <p:cNvCxnSpPr/>
            <p:nvPr userDrawn="1"/>
          </p:nvCxnSpPr>
          <p:spPr bwMode="gray">
            <a:xfrm rot="5400000">
              <a:off x="4284749"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p:nvPr userDrawn="1"/>
          </p:nvCxnSpPr>
          <p:spPr bwMode="gray">
            <a:xfrm rot="5400000">
              <a:off x="4427632"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Gerade Verbindung 30"/>
            <p:cNvCxnSpPr/>
            <p:nvPr userDrawn="1"/>
          </p:nvCxnSpPr>
          <p:spPr bwMode="gray">
            <a:xfrm rot="5400000">
              <a:off x="5724686"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Gerade Verbindung 31"/>
            <p:cNvCxnSpPr/>
            <p:nvPr userDrawn="1"/>
          </p:nvCxnSpPr>
          <p:spPr bwMode="gray">
            <a:xfrm rot="5400000">
              <a:off x="5867568"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Gerade Verbindung 32"/>
            <p:cNvCxnSpPr/>
            <p:nvPr userDrawn="1"/>
          </p:nvCxnSpPr>
          <p:spPr bwMode="gray">
            <a:xfrm rot="5400000">
              <a:off x="7164623"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Gerade Verbindung 33"/>
            <p:cNvCxnSpPr/>
            <p:nvPr userDrawn="1"/>
          </p:nvCxnSpPr>
          <p:spPr bwMode="gray">
            <a:xfrm rot="5400000">
              <a:off x="7309093"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Gerade Verbindung 34"/>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30" name="Gruppieren 37"/>
          <p:cNvGrpSpPr>
            <a:grpSpLocks/>
          </p:cNvGrpSpPr>
          <p:nvPr/>
        </p:nvGrpSpPr>
        <p:grpSpPr bwMode="auto">
          <a:xfrm>
            <a:off x="323850" y="6958013"/>
            <a:ext cx="8496300" cy="215900"/>
            <a:chOff x="323850" y="-531550"/>
            <a:chExt cx="8496740" cy="432060"/>
          </a:xfrm>
        </p:grpSpPr>
        <p:cxnSp>
          <p:nvCxnSpPr>
            <p:cNvPr id="39" name="Gerade Verbindung 38"/>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p:nvPr userDrawn="1"/>
          </p:nvCxnSpPr>
          <p:spPr bwMode="gray">
            <a:xfrm rot="5400000">
              <a:off x="1403287"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Gerade Verbindung 40"/>
            <p:cNvCxnSpPr/>
            <p:nvPr userDrawn="1"/>
          </p:nvCxnSpPr>
          <p:spPr bwMode="gray">
            <a:xfrm rot="5400000">
              <a:off x="1547758"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Gerade Verbindung 41"/>
            <p:cNvCxnSpPr/>
            <p:nvPr userDrawn="1"/>
          </p:nvCxnSpPr>
          <p:spPr bwMode="gray">
            <a:xfrm rot="5400000">
              <a:off x="2843225"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Gerade Verbindung 42"/>
            <p:cNvCxnSpPr/>
            <p:nvPr userDrawn="1"/>
          </p:nvCxnSpPr>
          <p:spPr bwMode="gray">
            <a:xfrm rot="5400000">
              <a:off x="2987694"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Gerade Verbindung 43"/>
            <p:cNvCxnSpPr/>
            <p:nvPr userDrawn="1"/>
          </p:nvCxnSpPr>
          <p:spPr bwMode="gray">
            <a:xfrm rot="5400000">
              <a:off x="4284749"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Gerade Verbindung 44"/>
            <p:cNvCxnSpPr/>
            <p:nvPr userDrawn="1"/>
          </p:nvCxnSpPr>
          <p:spPr bwMode="gray">
            <a:xfrm rot="5400000">
              <a:off x="4427632"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Gerade Verbindung 45"/>
            <p:cNvCxnSpPr/>
            <p:nvPr userDrawn="1"/>
          </p:nvCxnSpPr>
          <p:spPr bwMode="gray">
            <a:xfrm rot="5400000">
              <a:off x="5724686"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Gerade Verbindung 46"/>
            <p:cNvCxnSpPr/>
            <p:nvPr userDrawn="1"/>
          </p:nvCxnSpPr>
          <p:spPr bwMode="gray">
            <a:xfrm rot="5400000">
              <a:off x="5867568"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Gerade Verbindung 47"/>
            <p:cNvCxnSpPr/>
            <p:nvPr userDrawn="1"/>
          </p:nvCxnSpPr>
          <p:spPr bwMode="gray">
            <a:xfrm rot="5400000">
              <a:off x="7164623"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Gerade Verbindung 48"/>
            <p:cNvCxnSpPr/>
            <p:nvPr userDrawn="1"/>
          </p:nvCxnSpPr>
          <p:spPr bwMode="gray">
            <a:xfrm rot="5400000">
              <a:off x="7309093"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Gerade Verbindung 49"/>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31" name="Gruppieren 57"/>
          <p:cNvGrpSpPr>
            <a:grpSpLocks/>
          </p:cNvGrpSpPr>
          <p:nvPr/>
        </p:nvGrpSpPr>
        <p:grpSpPr bwMode="auto">
          <a:xfrm>
            <a:off x="9251950" y="908050"/>
            <a:ext cx="217488" cy="5689600"/>
            <a:chOff x="-540710" y="908650"/>
            <a:chExt cx="432060" cy="5688790"/>
          </a:xfrm>
        </p:grpSpPr>
        <p:cxnSp>
          <p:nvCxnSpPr>
            <p:cNvPr id="2" name="Gerade Verbindung 58"/>
            <p:cNvCxnSpPr/>
            <p:nvPr userDrawn="1"/>
          </p:nvCxnSpPr>
          <p:spPr bwMode="gray">
            <a:xfrm>
              <a:off x="-540710" y="1124519"/>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Gerade Verbindung 59"/>
            <p:cNvCxnSpPr/>
            <p:nvPr userDrawn="1"/>
          </p:nvCxnSpPr>
          <p:spPr bwMode="gray">
            <a:xfrm>
              <a:off x="-540710" y="90865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Gerade Verbindung 61"/>
            <p:cNvCxnSpPr/>
            <p:nvPr userDrawn="1"/>
          </p:nvCxnSpPr>
          <p:spPr bwMode="gray">
            <a:xfrm>
              <a:off x="-540710" y="659744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Gerade Verbindung 62"/>
            <p:cNvCxnSpPr/>
            <p:nvPr userDrawn="1"/>
          </p:nvCxnSpPr>
          <p:spPr bwMode="gray">
            <a:xfrm>
              <a:off x="-540710" y="6452999"/>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Gerade Verbindung 79"/>
            <p:cNvCxnSpPr/>
            <p:nvPr userDrawn="1"/>
          </p:nvCxnSpPr>
          <p:spPr bwMode="gray">
            <a:xfrm>
              <a:off x="-540710" y="5445079"/>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Gerade Verbindung 80"/>
            <p:cNvCxnSpPr/>
            <p:nvPr userDrawn="1"/>
          </p:nvCxnSpPr>
          <p:spPr bwMode="gray">
            <a:xfrm>
              <a:off x="-540710" y="5300638"/>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Gerade Verbindung 81"/>
            <p:cNvCxnSpPr/>
            <p:nvPr userDrawn="1"/>
          </p:nvCxnSpPr>
          <p:spPr bwMode="gray">
            <a:xfrm>
              <a:off x="-540710" y="4365733"/>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Gerade Verbindung 82"/>
            <p:cNvCxnSpPr/>
            <p:nvPr userDrawn="1"/>
          </p:nvCxnSpPr>
          <p:spPr bwMode="gray">
            <a:xfrm>
              <a:off x="-540710" y="4221291"/>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Gerade Verbindung 83"/>
            <p:cNvCxnSpPr/>
            <p:nvPr userDrawn="1"/>
          </p:nvCxnSpPr>
          <p:spPr bwMode="gray">
            <a:xfrm>
              <a:off x="-540710" y="328480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Gerade Verbindung 84"/>
            <p:cNvCxnSpPr/>
            <p:nvPr userDrawn="1"/>
          </p:nvCxnSpPr>
          <p:spPr bwMode="gray">
            <a:xfrm>
              <a:off x="-540710" y="3140357"/>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Gerade Verbindung 85"/>
            <p:cNvCxnSpPr/>
            <p:nvPr userDrawn="1"/>
          </p:nvCxnSpPr>
          <p:spPr bwMode="gray">
            <a:xfrm>
              <a:off x="-540710" y="2205453"/>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Gerade Verbindung 86"/>
            <p:cNvCxnSpPr/>
            <p:nvPr userDrawn="1"/>
          </p:nvCxnSpPr>
          <p:spPr bwMode="gray">
            <a:xfrm>
              <a:off x="-540710" y="2061011"/>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Gerade Verbindung 88"/>
            <p:cNvCxnSpPr/>
            <p:nvPr userDrawn="1"/>
          </p:nvCxnSpPr>
          <p:spPr bwMode="gray">
            <a:xfrm>
              <a:off x="-540710" y="6381571"/>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32" name="Gruppieren 57"/>
          <p:cNvGrpSpPr>
            <a:grpSpLocks/>
          </p:cNvGrpSpPr>
          <p:nvPr/>
        </p:nvGrpSpPr>
        <p:grpSpPr bwMode="auto">
          <a:xfrm>
            <a:off x="-325438" y="908050"/>
            <a:ext cx="217488" cy="5689600"/>
            <a:chOff x="-540710" y="908650"/>
            <a:chExt cx="432060" cy="5688790"/>
          </a:xfrm>
        </p:grpSpPr>
        <p:cxnSp>
          <p:nvCxnSpPr>
            <p:cNvPr id="59" name="Gerade Verbindung 58"/>
            <p:cNvCxnSpPr/>
            <p:nvPr userDrawn="1"/>
          </p:nvCxnSpPr>
          <p:spPr bwMode="gray">
            <a:xfrm>
              <a:off x="-540710" y="1124519"/>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Gerade Verbindung 59"/>
            <p:cNvCxnSpPr/>
            <p:nvPr userDrawn="1"/>
          </p:nvCxnSpPr>
          <p:spPr bwMode="gray">
            <a:xfrm>
              <a:off x="-540710" y="90865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Gerade Verbindung 61"/>
            <p:cNvCxnSpPr/>
            <p:nvPr userDrawn="1"/>
          </p:nvCxnSpPr>
          <p:spPr bwMode="gray">
            <a:xfrm>
              <a:off x="-540710" y="659744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Gerade Verbindung 62"/>
            <p:cNvCxnSpPr/>
            <p:nvPr userDrawn="1"/>
          </p:nvCxnSpPr>
          <p:spPr bwMode="gray">
            <a:xfrm>
              <a:off x="-540710" y="6452999"/>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Gerade Verbindung 79"/>
            <p:cNvCxnSpPr/>
            <p:nvPr userDrawn="1"/>
          </p:nvCxnSpPr>
          <p:spPr bwMode="gray">
            <a:xfrm>
              <a:off x="-540710" y="5445079"/>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Gerade Verbindung 80"/>
            <p:cNvCxnSpPr/>
            <p:nvPr userDrawn="1"/>
          </p:nvCxnSpPr>
          <p:spPr bwMode="gray">
            <a:xfrm>
              <a:off x="-540710" y="5300638"/>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Gerade Verbindung 81"/>
            <p:cNvCxnSpPr/>
            <p:nvPr userDrawn="1"/>
          </p:nvCxnSpPr>
          <p:spPr bwMode="gray">
            <a:xfrm>
              <a:off x="-540710" y="4365733"/>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Gerade Verbindung 82"/>
            <p:cNvCxnSpPr/>
            <p:nvPr userDrawn="1"/>
          </p:nvCxnSpPr>
          <p:spPr bwMode="gray">
            <a:xfrm>
              <a:off x="-540710" y="4221291"/>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Gerade Verbindung 83"/>
            <p:cNvCxnSpPr/>
            <p:nvPr userDrawn="1"/>
          </p:nvCxnSpPr>
          <p:spPr bwMode="gray">
            <a:xfrm>
              <a:off x="-540710" y="328480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Gerade Verbindung 84"/>
            <p:cNvCxnSpPr/>
            <p:nvPr userDrawn="1"/>
          </p:nvCxnSpPr>
          <p:spPr bwMode="gray">
            <a:xfrm>
              <a:off x="-540710" y="3140357"/>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Gerade Verbindung 85"/>
            <p:cNvCxnSpPr/>
            <p:nvPr userDrawn="1"/>
          </p:nvCxnSpPr>
          <p:spPr bwMode="gray">
            <a:xfrm>
              <a:off x="-540710" y="2205453"/>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Gerade Verbindung 86"/>
            <p:cNvCxnSpPr/>
            <p:nvPr userDrawn="1"/>
          </p:nvCxnSpPr>
          <p:spPr bwMode="gray">
            <a:xfrm>
              <a:off x="-540710" y="2061011"/>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Gerade Verbindung 88"/>
            <p:cNvCxnSpPr/>
            <p:nvPr userDrawn="1"/>
          </p:nvCxnSpPr>
          <p:spPr bwMode="gray">
            <a:xfrm>
              <a:off x="-540710" y="6381571"/>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1" name="Rectangle 86"/>
          <p:cNvSpPr>
            <a:spLocks noChangeArrowheads="1"/>
          </p:cNvSpPr>
          <p:nvPr userDrawn="1"/>
        </p:nvSpPr>
        <p:spPr bwMode="gray">
          <a:xfrm>
            <a:off x="7596188" y="6632575"/>
            <a:ext cx="1223962" cy="107950"/>
          </a:xfrm>
          <a:prstGeom prst="rect">
            <a:avLst/>
          </a:prstGeom>
          <a:solidFill>
            <a:schemeClr val="bg1"/>
          </a:solidFill>
          <a:ln>
            <a:noFill/>
          </a:ln>
          <a:effectLst/>
          <a:extLst/>
        </p:spPr>
        <p:txBody>
          <a:bodyPr lIns="0" tIns="0" rIns="0" bIns="0" anchor="ct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cs typeface="Arial" pitchFamily="34" charset="0"/>
              </a:defRPr>
            </a:lvl9pPr>
          </a:lstStyle>
          <a:p>
            <a:pPr algn="r" eaLnBrk="1" fontAlgn="auto" hangingPunct="1">
              <a:spcBef>
                <a:spcPts val="0"/>
              </a:spcBef>
              <a:spcAft>
                <a:spcPts val="0"/>
              </a:spcAft>
              <a:defRPr/>
            </a:pPr>
            <a:fld id="{2E2BE660-1190-4775-9A76-5907FEE2B9FC}" type="slidenum">
              <a:rPr lang="en-US" altLang="it-IT" sz="800" smtClean="0">
                <a:solidFill>
                  <a:schemeClr val="bg2"/>
                </a:solidFill>
              </a:rPr>
              <a:pPr algn="r" eaLnBrk="1" fontAlgn="auto" hangingPunct="1">
                <a:spcBef>
                  <a:spcPts val="0"/>
                </a:spcBef>
                <a:spcAft>
                  <a:spcPts val="0"/>
                </a:spcAft>
                <a:defRPr/>
              </a:pPr>
              <a:t>‹N›</a:t>
            </a:fld>
            <a:endParaRPr lang="en-US" altLang="it-IT" sz="800" dirty="0" smtClean="0">
              <a:solidFill>
                <a:schemeClr val="bg2"/>
              </a:solidFill>
            </a:endParaRPr>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65" r:id="rId8"/>
    <p:sldLayoutId id="2147483664" r:id="rId9"/>
    <p:sldLayoutId id="2147483673" r:id="rId10"/>
    <p:sldLayoutId id="2147483663" r:id="rId11"/>
    <p:sldLayoutId id="2147483674" r:id="rId12"/>
    <p:sldLayoutId id="2147483675" r:id="rId13"/>
    <p:sldLayoutId id="2147483676" r:id="rId14"/>
    <p:sldLayoutId id="2147483677" r:id="rId15"/>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2000" kern="1200">
          <a:solidFill>
            <a:schemeClr val="tx1"/>
          </a:solidFill>
          <a:latin typeface="Arial" charset="0"/>
          <a:ea typeface="+mj-ea"/>
          <a:cs typeface="+mj-cs"/>
        </a:defRPr>
      </a:lvl1pPr>
      <a:lvl2pPr algn="l" rtl="0" eaLnBrk="0" fontAlgn="base" hangingPunct="0">
        <a:spcBef>
          <a:spcPct val="0"/>
        </a:spcBef>
        <a:spcAft>
          <a:spcPct val="0"/>
        </a:spcAft>
        <a:defRPr sz="2000">
          <a:solidFill>
            <a:schemeClr val="tx1"/>
          </a:solidFill>
          <a:latin typeface="Arial" charset="0"/>
        </a:defRPr>
      </a:lvl2pPr>
      <a:lvl3pPr algn="l" rtl="0" eaLnBrk="0" fontAlgn="base" hangingPunct="0">
        <a:spcBef>
          <a:spcPct val="0"/>
        </a:spcBef>
        <a:spcAft>
          <a:spcPct val="0"/>
        </a:spcAft>
        <a:defRPr sz="2000">
          <a:solidFill>
            <a:schemeClr val="tx1"/>
          </a:solidFill>
          <a:latin typeface="Arial" charset="0"/>
        </a:defRPr>
      </a:lvl3pPr>
      <a:lvl4pPr algn="l" rtl="0" eaLnBrk="0" fontAlgn="base" hangingPunct="0">
        <a:spcBef>
          <a:spcPct val="0"/>
        </a:spcBef>
        <a:spcAft>
          <a:spcPct val="0"/>
        </a:spcAft>
        <a:defRPr sz="2000">
          <a:solidFill>
            <a:schemeClr val="tx1"/>
          </a:solidFill>
          <a:latin typeface="Arial" charset="0"/>
        </a:defRPr>
      </a:lvl4pPr>
      <a:lvl5pPr algn="l" rtl="0" eaLnBrk="0" fontAlgn="base" hangingPunct="0">
        <a:spcBef>
          <a:spcPct val="0"/>
        </a:spcBef>
        <a:spcAft>
          <a:spcPct val="0"/>
        </a:spcAft>
        <a:defRPr sz="2000">
          <a:solidFill>
            <a:schemeClr val="tx1"/>
          </a:solidFill>
          <a:latin typeface="Arial" charset="0"/>
        </a:defRPr>
      </a:lvl5pPr>
      <a:lvl6pPr marL="457200" algn="l" rtl="0" eaLnBrk="1" fontAlgn="base" hangingPunct="1">
        <a:spcBef>
          <a:spcPct val="0"/>
        </a:spcBef>
        <a:spcAft>
          <a:spcPct val="0"/>
        </a:spcAft>
        <a:defRPr sz="2000">
          <a:solidFill>
            <a:schemeClr val="tx1"/>
          </a:solidFill>
          <a:latin typeface="Arial" charset="0"/>
        </a:defRPr>
      </a:lvl6pPr>
      <a:lvl7pPr marL="914400" algn="l" rtl="0" eaLnBrk="1" fontAlgn="base" hangingPunct="1">
        <a:spcBef>
          <a:spcPct val="0"/>
        </a:spcBef>
        <a:spcAft>
          <a:spcPct val="0"/>
        </a:spcAft>
        <a:defRPr sz="2000">
          <a:solidFill>
            <a:schemeClr val="tx1"/>
          </a:solidFill>
          <a:latin typeface="Arial" charset="0"/>
        </a:defRPr>
      </a:lvl7pPr>
      <a:lvl8pPr marL="1371600" algn="l" rtl="0" eaLnBrk="1" fontAlgn="base" hangingPunct="1">
        <a:spcBef>
          <a:spcPct val="0"/>
        </a:spcBef>
        <a:spcAft>
          <a:spcPct val="0"/>
        </a:spcAft>
        <a:defRPr sz="2000">
          <a:solidFill>
            <a:schemeClr val="tx1"/>
          </a:solidFill>
          <a:latin typeface="Arial" charset="0"/>
        </a:defRPr>
      </a:lvl8pPr>
      <a:lvl9pPr marL="1828800" algn="l" rtl="0" eaLnBrk="1" fontAlgn="base" hangingPunct="1">
        <a:spcBef>
          <a:spcPct val="0"/>
        </a:spcBef>
        <a:spcAft>
          <a:spcPct val="0"/>
        </a:spcAft>
        <a:defRPr sz="2000">
          <a:solidFill>
            <a:schemeClr val="tx1"/>
          </a:solidFill>
          <a:latin typeface="Arial" charset="0"/>
        </a:defRPr>
      </a:lvl9pPr>
    </p:titleStyle>
    <p:bodyStyle>
      <a:lvl1pPr marL="342900" indent="-342900" algn="l" rtl="0" eaLnBrk="0" fontAlgn="base" hangingPunct="0">
        <a:spcBef>
          <a:spcPts val="600"/>
        </a:spcBef>
        <a:spcAft>
          <a:spcPct val="0"/>
        </a:spcAft>
        <a:buFont typeface="Arial" charset="0"/>
        <a:defRPr kern="1200">
          <a:solidFill>
            <a:schemeClr val="tx2"/>
          </a:solidFill>
          <a:latin typeface="Arial" charset="0"/>
          <a:ea typeface="+mn-ea"/>
          <a:cs typeface="+mn-cs"/>
        </a:defRPr>
      </a:lvl1pPr>
      <a:lvl2pPr marL="1588" indent="-1588" algn="l" rtl="0" eaLnBrk="0" fontAlgn="base" hangingPunct="0">
        <a:spcBef>
          <a:spcPts val="600"/>
        </a:spcBef>
        <a:spcAft>
          <a:spcPct val="0"/>
        </a:spcAft>
        <a:buFont typeface="Arial" charset="0"/>
        <a:defRPr sz="1600" kern="1200">
          <a:solidFill>
            <a:schemeClr val="tx1"/>
          </a:solidFill>
          <a:latin typeface="Arial" charset="0"/>
          <a:ea typeface="+mn-ea"/>
          <a:cs typeface="+mn-cs"/>
        </a:defRPr>
      </a:lvl2pPr>
      <a:lvl3pPr marL="180975" indent="-177800" algn="l" rtl="0" eaLnBrk="0" fontAlgn="base" hangingPunct="0">
        <a:spcBef>
          <a:spcPts val="300"/>
        </a:spcBef>
        <a:spcAft>
          <a:spcPct val="0"/>
        </a:spcAft>
        <a:buFont typeface="Arial" charset="0"/>
        <a:buChar char="•"/>
        <a:defRPr sz="1600" kern="1200">
          <a:solidFill>
            <a:schemeClr val="tx1"/>
          </a:solidFill>
          <a:latin typeface="Arial" charset="0"/>
          <a:ea typeface="+mn-ea"/>
          <a:cs typeface="+mn-cs"/>
        </a:defRPr>
      </a:lvl3pPr>
      <a:lvl4pPr marL="360363" indent="-177800" algn="l" rtl="0" eaLnBrk="0" fontAlgn="base" hangingPunct="0">
        <a:spcBef>
          <a:spcPts val="300"/>
        </a:spcBef>
        <a:spcAft>
          <a:spcPct val="0"/>
        </a:spcAft>
        <a:buFont typeface="Arial" charset="0"/>
        <a:buChar char="•"/>
        <a:defRPr sz="1600" kern="1200">
          <a:solidFill>
            <a:schemeClr val="tx1"/>
          </a:solidFill>
          <a:latin typeface="Arial" charset="0"/>
          <a:ea typeface="+mn-ea"/>
          <a:cs typeface="+mn-cs"/>
        </a:defRPr>
      </a:lvl4pPr>
      <a:lvl5pPr marL="539750" indent="-177800" algn="l" rtl="0" eaLnBrk="0" fontAlgn="base" hangingPunct="0">
        <a:spcBef>
          <a:spcPts val="300"/>
        </a:spcBef>
        <a:spcAft>
          <a:spcPct val="0"/>
        </a:spcAft>
        <a:buFont typeface="Arial" charset="0"/>
        <a:buChar char="•"/>
        <a:defRPr sz="1600" kern="1200">
          <a:solidFill>
            <a:schemeClr val="tx1"/>
          </a:solidFill>
          <a:latin typeface="Arial" charset="0"/>
          <a:ea typeface="+mn-ea"/>
          <a:cs typeface="+mn-cs"/>
        </a:defRPr>
      </a:lvl5pPr>
      <a:lvl6pPr marL="0" indent="0" algn="l" defTabSz="914400" rtl="0" eaLnBrk="1" latinLnBrk="0" hangingPunct="1">
        <a:spcBef>
          <a:spcPts val="600"/>
        </a:spcBef>
        <a:spcAft>
          <a:spcPts val="0"/>
        </a:spcAft>
        <a:buFont typeface="Arial" pitchFamily="34" charset="0"/>
        <a:buNone/>
        <a:defRPr sz="1600" kern="1200">
          <a:solidFill>
            <a:schemeClr val="tx1"/>
          </a:solidFill>
          <a:latin typeface="+mn-lt"/>
          <a:ea typeface="+mn-ea"/>
          <a:cs typeface="+mn-cs"/>
        </a:defRPr>
      </a:lvl6pPr>
      <a:lvl7pPr marL="0" indent="0" algn="l" defTabSz="914400" rtl="0" eaLnBrk="1" latinLnBrk="0" hangingPunct="1">
        <a:spcBef>
          <a:spcPts val="600"/>
        </a:spcBef>
        <a:spcAft>
          <a:spcPts val="0"/>
        </a:spcAft>
        <a:buFont typeface="Arial" pitchFamily="34" charset="0"/>
        <a:buNone/>
        <a:defRPr sz="1600" kern="1200">
          <a:solidFill>
            <a:schemeClr val="tx1"/>
          </a:solidFill>
          <a:latin typeface="+mn-lt"/>
          <a:ea typeface="+mn-ea"/>
          <a:cs typeface="+mn-cs"/>
        </a:defRPr>
      </a:lvl7pPr>
      <a:lvl8pPr marL="0" indent="0" algn="l" defTabSz="914400" rtl="0" eaLnBrk="1" latinLnBrk="0" hangingPunct="1">
        <a:spcBef>
          <a:spcPts val="600"/>
        </a:spcBef>
        <a:spcAft>
          <a:spcPts val="0"/>
        </a:spcAft>
        <a:buFont typeface="Arial" pitchFamily="34" charset="0"/>
        <a:buNone/>
        <a:defRPr sz="1600" kern="1200">
          <a:solidFill>
            <a:schemeClr val="tx1"/>
          </a:solidFill>
          <a:latin typeface="+mn-lt"/>
          <a:ea typeface="+mn-ea"/>
          <a:cs typeface="+mn-cs"/>
        </a:defRPr>
      </a:lvl8pPr>
      <a:lvl9pPr marL="0" indent="0" algn="l" defTabSz="914400" rtl="0" eaLnBrk="1" latinLnBrk="0" hangingPunct="1">
        <a:spcBef>
          <a:spcPts val="600"/>
        </a:spcBef>
        <a:spcAft>
          <a:spcPts val="0"/>
        </a:spcAft>
        <a:buFont typeface="Arial" pitchFamily="34" charset="0"/>
        <a:buNone/>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10.xml"/><Relationship Id="rId4" Type="http://schemas.openxmlformats.org/officeDocument/2006/relationships/image" Target="../media/image11.w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0.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10.xml"/><Relationship Id="rId4" Type="http://schemas.openxmlformats.org/officeDocument/2006/relationships/image" Target="../media/image7.emf"/></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784225" y="620713"/>
            <a:ext cx="7696200" cy="6003824"/>
          </a:xfrm>
          <a:prstGeom prst="rect">
            <a:avLst/>
          </a:prstGeom>
          <a:noFill/>
          <a:ln>
            <a:noFill/>
          </a:ln>
          <a:extLst/>
        </p:spPr>
        <p:txBody>
          <a:bodyPr lIns="90000" tIns="46800" rIns="90000" bIns="46800">
            <a:spAutoFit/>
          </a:bodyPr>
          <a:lstStyle/>
          <a:p>
            <a:pPr algn="ctr" eaLnBrk="0" hangingPunct="0">
              <a:buClr>
                <a:srgbClr val="333399"/>
              </a:buClr>
              <a:buSzPct val="100000"/>
              <a:buFont typeface="Verdan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GB" altLang="it-IT" sz="2400" b="1" dirty="0">
              <a:solidFill>
                <a:srgbClr val="0000FF"/>
              </a:solidFill>
              <a:latin typeface="Verdana" pitchFamily="34" charset="0"/>
            </a:endParaRPr>
          </a:p>
          <a:p>
            <a:pPr algn="ctr" eaLnBrk="0" hangingPunct="0">
              <a:buClr>
                <a:srgbClr val="333399"/>
              </a:buClr>
              <a:buSzPct val="100000"/>
              <a:buFont typeface="Verdan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GB" altLang="it-IT" sz="2400" b="1" dirty="0">
              <a:solidFill>
                <a:srgbClr val="0000FF"/>
              </a:solidFill>
              <a:latin typeface="Verdana" pitchFamily="34" charset="0"/>
            </a:endParaRPr>
          </a:p>
          <a:p>
            <a:pPr algn="ctr" eaLnBrk="0" hangingPunct="0">
              <a:buClr>
                <a:srgbClr val="333399"/>
              </a:buClr>
              <a:buSzPct val="100000"/>
              <a:buFont typeface="Verdan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GB" altLang="it-IT" sz="2400" b="1" dirty="0">
              <a:solidFill>
                <a:srgbClr val="0000FF"/>
              </a:solidFill>
              <a:latin typeface="Verdana" pitchFamily="34" charset="0"/>
            </a:endParaRPr>
          </a:p>
          <a:p>
            <a:pPr algn="ctr" eaLnBrk="0" hangingPunct="0">
              <a:buClr>
                <a:srgbClr val="333399"/>
              </a:buClr>
              <a:buSzPct val="100000"/>
              <a:buFont typeface="Verdan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GB" altLang="it-IT" sz="2400" b="1" dirty="0">
              <a:solidFill>
                <a:srgbClr val="0000FF"/>
              </a:solidFill>
              <a:latin typeface="Verdana" pitchFamily="34" charset="0"/>
            </a:endParaRPr>
          </a:p>
          <a:p>
            <a:pPr algn="ctr" eaLnBrk="0" hangingPunct="0">
              <a:buClr>
                <a:srgbClr val="333399"/>
              </a:buClr>
              <a:buSzPct val="100000"/>
              <a:buFont typeface="Verdan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GB" altLang="it-IT" sz="2400" b="1" dirty="0">
              <a:solidFill>
                <a:srgbClr val="0000FF"/>
              </a:solidFill>
              <a:latin typeface="Verdana" pitchFamily="34" charset="0"/>
            </a:endParaRPr>
          </a:p>
          <a:p>
            <a:pPr algn="ctr" eaLnBrk="0" hangingPunct="0">
              <a:buClr>
                <a:srgbClr val="333399"/>
              </a:buClr>
              <a:buSzPct val="100000"/>
              <a:buFont typeface="Verdan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GB" altLang="it-IT" sz="2400" b="1" dirty="0">
              <a:solidFill>
                <a:srgbClr val="0000FF"/>
              </a:solidFill>
              <a:latin typeface="Verdana" pitchFamily="34" charset="0"/>
            </a:endParaRPr>
          </a:p>
          <a:p>
            <a:pPr algn="ctr" eaLnBrk="0" hangingPunct="0">
              <a:buClr>
                <a:srgbClr val="333399"/>
              </a:buClr>
              <a:buSzPct val="100000"/>
              <a:buFont typeface="Verdan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GB" altLang="it-IT" sz="2400" b="1" dirty="0">
              <a:solidFill>
                <a:srgbClr val="0000FF"/>
              </a:solidFill>
              <a:latin typeface="Verdana" pitchFamily="34" charset="0"/>
            </a:endParaRPr>
          </a:p>
          <a:p>
            <a:pPr algn="ctr" eaLnBrk="0" hangingPunct="0">
              <a:buClr>
                <a:srgbClr val="333399"/>
              </a:buClr>
              <a:buSzPct val="100000"/>
              <a:buFont typeface="Verdan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altLang="it-IT" sz="2400" b="1" dirty="0">
                <a:effectLst>
                  <a:outerShdw blurRad="38100" dist="38100" dir="2700000" algn="tl">
                    <a:srgbClr val="C0C0C0"/>
                  </a:outerShdw>
                </a:effectLst>
                <a:latin typeface="Verdana" pitchFamily="34" charset="0"/>
              </a:rPr>
              <a:t>CRIMINALITA’, ABUSIVISMO, ILLEGALITA’: PERCEZIONE E COSTI</a:t>
            </a:r>
          </a:p>
          <a:p>
            <a:pPr algn="ctr" eaLnBrk="0" hangingPunct="0">
              <a:buClr>
                <a:srgbClr val="333399"/>
              </a:buClr>
              <a:buSzPct val="100000"/>
              <a:buFont typeface="Verdan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GB" altLang="it-IT" sz="2400" b="1" dirty="0">
              <a:effectLst>
                <a:outerShdw blurRad="38100" dist="38100" dir="2700000" algn="tl">
                  <a:srgbClr val="C0C0C0"/>
                </a:outerShdw>
              </a:effectLst>
              <a:latin typeface="Verdana" pitchFamily="34" charset="0"/>
            </a:endParaRPr>
          </a:p>
          <a:p>
            <a:pPr algn="ctr" eaLnBrk="0" hangingPunct="0">
              <a:buClr>
                <a:srgbClr val="333399"/>
              </a:buClr>
              <a:buSzPct val="100000"/>
              <a:buFont typeface="Verdan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it-IT" sz="2400" b="1" dirty="0">
                <a:solidFill>
                  <a:srgbClr val="404040"/>
                </a:solidFill>
                <a:effectLst>
                  <a:outerShdw blurRad="38100" dist="38100" dir="2700000" algn="tl">
                    <a:srgbClr val="C0C0C0"/>
                  </a:outerShdw>
                </a:effectLst>
                <a:latin typeface="Verdana" pitchFamily="34" charset="0"/>
              </a:rPr>
              <a:t>Mariano Bella</a:t>
            </a:r>
          </a:p>
          <a:p>
            <a:pPr algn="ctr" eaLnBrk="0" hangingPunct="0">
              <a:buClr>
                <a:srgbClr val="333399"/>
              </a:buClr>
              <a:buSzPct val="100000"/>
              <a:buFont typeface="Verdan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it-IT" sz="2400" b="1" dirty="0" err="1">
                <a:solidFill>
                  <a:srgbClr val="404040"/>
                </a:solidFill>
                <a:effectLst>
                  <a:outerShdw blurRad="38100" dist="38100" dir="2700000" algn="tl">
                    <a:srgbClr val="C0C0C0"/>
                  </a:outerShdw>
                </a:effectLst>
                <a:latin typeface="Verdana" pitchFamily="34" charset="0"/>
              </a:rPr>
              <a:t>Direttore</a:t>
            </a:r>
            <a:r>
              <a:rPr lang="en-GB" altLang="it-IT" sz="2400" b="1" dirty="0">
                <a:solidFill>
                  <a:srgbClr val="404040"/>
                </a:solidFill>
                <a:effectLst>
                  <a:outerShdw blurRad="38100" dist="38100" dir="2700000" algn="tl">
                    <a:srgbClr val="C0C0C0"/>
                  </a:outerShdw>
                </a:effectLst>
                <a:latin typeface="Verdana" pitchFamily="34" charset="0"/>
              </a:rPr>
              <a:t> </a:t>
            </a:r>
            <a:r>
              <a:rPr lang="en-GB" altLang="it-IT" sz="2400" b="1" dirty="0" err="1">
                <a:solidFill>
                  <a:srgbClr val="404040"/>
                </a:solidFill>
                <a:effectLst>
                  <a:outerShdw blurRad="38100" dist="38100" dir="2700000" algn="tl">
                    <a:srgbClr val="C0C0C0"/>
                  </a:outerShdw>
                </a:effectLst>
                <a:latin typeface="Verdana" pitchFamily="34" charset="0"/>
              </a:rPr>
              <a:t>Ufficio</a:t>
            </a:r>
            <a:r>
              <a:rPr lang="en-GB" altLang="it-IT" sz="2400" b="1" dirty="0">
                <a:solidFill>
                  <a:srgbClr val="404040"/>
                </a:solidFill>
                <a:effectLst>
                  <a:outerShdw blurRad="38100" dist="38100" dir="2700000" algn="tl">
                    <a:srgbClr val="C0C0C0"/>
                  </a:outerShdw>
                </a:effectLst>
                <a:latin typeface="Verdana" pitchFamily="34" charset="0"/>
              </a:rPr>
              <a:t> </a:t>
            </a:r>
            <a:r>
              <a:rPr lang="it-IT" altLang="it-IT" sz="2400" b="1" dirty="0">
                <a:solidFill>
                  <a:srgbClr val="404040"/>
                </a:solidFill>
                <a:effectLst>
                  <a:outerShdw blurRad="38100" dist="38100" dir="2700000" algn="tl">
                    <a:srgbClr val="C0C0C0"/>
                  </a:outerShdw>
                </a:effectLst>
                <a:latin typeface="Verdana" pitchFamily="34" charset="0"/>
              </a:rPr>
              <a:t>Studi</a:t>
            </a:r>
            <a:r>
              <a:rPr lang="en-GB" altLang="it-IT" sz="2400" b="1" dirty="0">
                <a:solidFill>
                  <a:srgbClr val="404040"/>
                </a:solidFill>
                <a:effectLst>
                  <a:outerShdw blurRad="38100" dist="38100" dir="2700000" algn="tl">
                    <a:srgbClr val="C0C0C0"/>
                  </a:outerShdw>
                </a:effectLst>
                <a:latin typeface="Verdana" pitchFamily="34" charset="0"/>
              </a:rPr>
              <a:t> </a:t>
            </a:r>
            <a:r>
              <a:rPr lang="it-IT" altLang="it-IT" sz="2400" b="1" dirty="0">
                <a:solidFill>
                  <a:srgbClr val="404040"/>
                </a:solidFill>
                <a:effectLst>
                  <a:outerShdw blurRad="38100" dist="38100" dir="2700000" algn="tl">
                    <a:srgbClr val="C0C0C0"/>
                  </a:outerShdw>
                </a:effectLst>
                <a:latin typeface="Verdana" pitchFamily="34" charset="0"/>
              </a:rPr>
              <a:t>Confcommercio</a:t>
            </a:r>
          </a:p>
          <a:p>
            <a:pPr algn="ctr" eaLnBrk="0" hangingPunct="0">
              <a:buClr>
                <a:srgbClr val="333399"/>
              </a:buClr>
              <a:buSzPct val="100000"/>
              <a:buFont typeface="Verdan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altLang="it-IT" sz="2400" dirty="0">
              <a:solidFill>
                <a:srgbClr val="595959"/>
              </a:solidFill>
              <a:effectLst>
                <a:outerShdw blurRad="38100" dist="38100" dir="2700000" algn="tl">
                  <a:srgbClr val="C0C0C0"/>
                </a:outerShdw>
              </a:effectLst>
              <a:latin typeface="Verdana" pitchFamily="34" charset="0"/>
            </a:endParaRPr>
          </a:p>
          <a:p>
            <a:pPr algn="ctr" eaLnBrk="0" hangingPunct="0">
              <a:buClr>
                <a:srgbClr val="333399"/>
              </a:buClr>
              <a:buSzPct val="100000"/>
              <a:buFont typeface="Verdan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altLang="it-IT" sz="2400" b="1" dirty="0">
                <a:solidFill>
                  <a:srgbClr val="595959"/>
                </a:solidFill>
                <a:effectLst>
                  <a:outerShdw blurRad="38100" dist="38100" dir="2700000" algn="tl">
                    <a:srgbClr val="C0C0C0"/>
                  </a:outerShdw>
                </a:effectLst>
                <a:latin typeface="Verdana" pitchFamily="34" charset="0"/>
              </a:rPr>
              <a:t>Roma, </a:t>
            </a:r>
            <a:r>
              <a:rPr lang="it-IT" altLang="it-IT" sz="2400" b="1" dirty="0" smtClean="0">
                <a:solidFill>
                  <a:srgbClr val="595959"/>
                </a:solidFill>
                <a:effectLst>
                  <a:outerShdw blurRad="38100" dist="38100" dir="2700000" algn="tl">
                    <a:srgbClr val="C0C0C0"/>
                  </a:outerShdw>
                </a:effectLst>
                <a:latin typeface="Verdana" pitchFamily="34" charset="0"/>
              </a:rPr>
              <a:t>22 </a:t>
            </a:r>
            <a:r>
              <a:rPr lang="it-IT" altLang="it-IT" sz="2400" b="1" dirty="0">
                <a:solidFill>
                  <a:srgbClr val="595959"/>
                </a:solidFill>
                <a:effectLst>
                  <a:outerShdw blurRad="38100" dist="38100" dir="2700000" algn="tl">
                    <a:srgbClr val="C0C0C0"/>
                  </a:outerShdw>
                </a:effectLst>
                <a:latin typeface="Verdana" pitchFamily="34" charset="0"/>
              </a:rPr>
              <a:t>novembre </a:t>
            </a:r>
            <a:r>
              <a:rPr lang="it-IT" altLang="it-IT" sz="2400" b="1" dirty="0" smtClean="0">
                <a:solidFill>
                  <a:srgbClr val="595959"/>
                </a:solidFill>
                <a:effectLst>
                  <a:outerShdw blurRad="38100" dist="38100" dir="2700000" algn="tl">
                    <a:srgbClr val="C0C0C0"/>
                  </a:outerShdw>
                </a:effectLst>
                <a:latin typeface="Verdana" pitchFamily="34" charset="0"/>
              </a:rPr>
              <a:t>2016</a:t>
            </a:r>
          </a:p>
          <a:p>
            <a:pPr algn="ctr" eaLnBrk="0" hangingPunct="0">
              <a:buClr>
                <a:srgbClr val="333399"/>
              </a:buClr>
              <a:buSzPct val="100000"/>
              <a:buFont typeface="Verdan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altLang="it-IT" sz="1600" b="1" dirty="0" smtClean="0">
              <a:solidFill>
                <a:srgbClr val="595959"/>
              </a:solidFill>
              <a:effectLst>
                <a:outerShdw blurRad="38100" dist="38100" dir="2700000" algn="tl">
                  <a:srgbClr val="C0C0C0"/>
                </a:outerShdw>
              </a:effectLst>
              <a:latin typeface="Verdana" pitchFamily="34" charset="0"/>
            </a:endParaRPr>
          </a:p>
          <a:p>
            <a:pPr algn="ctr" eaLnBrk="0" hangingPunct="0">
              <a:buClr>
                <a:srgbClr val="333399"/>
              </a:buClr>
              <a:buSzPct val="100000"/>
              <a:buFont typeface="Verdan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altLang="it-IT" sz="1600" b="1" dirty="0">
              <a:solidFill>
                <a:srgbClr val="595959"/>
              </a:solidFill>
              <a:effectLst>
                <a:outerShdw blurRad="38100" dist="38100" dir="2700000" algn="tl">
                  <a:srgbClr val="C0C0C0"/>
                </a:outerShdw>
              </a:effectLst>
              <a:latin typeface="Verdana" pitchFamily="34" charset="0"/>
            </a:endParaRPr>
          </a:p>
          <a:p>
            <a:pPr algn="ctr" eaLnBrk="0" hangingPunct="0">
              <a:buClr>
                <a:srgbClr val="333399"/>
              </a:buClr>
              <a:buSzPct val="100000"/>
              <a:buFont typeface="Verdan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altLang="it-IT" sz="1600" b="1" i="1" dirty="0">
                <a:solidFill>
                  <a:srgbClr val="595959"/>
                </a:solidFill>
                <a:effectLst>
                  <a:outerShdw blurRad="38100" dist="38100" dir="2700000" algn="tl">
                    <a:srgbClr val="C0C0C0"/>
                  </a:outerShdw>
                </a:effectLst>
                <a:latin typeface="Verdana" pitchFamily="34" charset="0"/>
              </a:rPr>
              <a:t>t</a:t>
            </a:r>
            <a:r>
              <a:rPr lang="it-IT" altLang="it-IT" sz="1600" b="1" i="1" dirty="0" smtClean="0">
                <a:solidFill>
                  <a:srgbClr val="595959"/>
                </a:solidFill>
                <a:effectLst>
                  <a:outerShdw blurRad="38100" dist="38100" dir="2700000" algn="tl">
                    <a:srgbClr val="C0C0C0"/>
                  </a:outerShdw>
                </a:effectLst>
                <a:latin typeface="Verdana" pitchFamily="34" charset="0"/>
              </a:rPr>
              <a:t>raccia per una presentazione orale</a:t>
            </a:r>
            <a:endParaRPr lang="en-GB" altLang="it-IT" sz="1600" b="1" i="1" dirty="0">
              <a:solidFill>
                <a:srgbClr val="595959"/>
              </a:solidFill>
              <a:effectLst>
                <a:outerShdw blurRad="38100" dist="38100" dir="2700000" algn="tl">
                  <a:srgbClr val="C0C0C0"/>
                </a:outerShdw>
              </a:effectLst>
              <a:latin typeface="Verdana" pitchFamily="34" charset="0"/>
            </a:endParaRPr>
          </a:p>
        </p:txBody>
      </p:sp>
      <p:pic>
        <p:nvPicPr>
          <p:cNvPr id="3" name="Immagine 1"/>
          <p:cNvPicPr>
            <a:picLocks noChangeAspect="1"/>
          </p:cNvPicPr>
          <p:nvPr/>
        </p:nvPicPr>
        <p:blipFill>
          <a:blip r:embed="rId3"/>
          <a:srcRect/>
          <a:stretch>
            <a:fillRect/>
          </a:stretch>
        </p:blipFill>
        <p:spPr bwMode="auto">
          <a:xfrm>
            <a:off x="1755365" y="1"/>
            <a:ext cx="5633270" cy="3140967"/>
          </a:xfrm>
          <a:prstGeom prst="rect">
            <a:avLst/>
          </a:prstGeom>
          <a:noFill/>
          <a:ln w="9525">
            <a:noFill/>
            <a:miter lim="800000"/>
            <a:headEnd/>
            <a:tailEnd/>
          </a:ln>
        </p:spPr>
      </p:pic>
    </p:spTree>
    <p:extLst>
      <p:ext uri="{BB962C8B-B14F-4D97-AF65-F5344CB8AC3E}">
        <p14:creationId xmlns:p14="http://schemas.microsoft.com/office/powerpoint/2010/main" val="129215879"/>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0" y="0"/>
            <a:ext cx="9144000" cy="376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lnSpc>
                <a:spcPct val="85000"/>
              </a:lnSpc>
              <a:spcBef>
                <a:spcPct val="0"/>
              </a:spcBef>
              <a:buFontTx/>
              <a:buNone/>
            </a:pPr>
            <a:endParaRPr lang="it-IT" altLang="it-IT" sz="2200" b="1">
              <a:solidFill>
                <a:srgbClr val="FF0000"/>
              </a:solidFill>
            </a:endParaRPr>
          </a:p>
        </p:txBody>
      </p:sp>
      <p:sp>
        <p:nvSpPr>
          <p:cNvPr id="9219" name="Text Box 291"/>
          <p:cNvSpPr txBox="1">
            <a:spLocks noChangeArrowheads="1"/>
          </p:cNvSpPr>
          <p:nvPr/>
        </p:nvSpPr>
        <p:spPr bwMode="auto">
          <a:xfrm>
            <a:off x="178061" y="281315"/>
            <a:ext cx="1224707"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lnSpc>
                <a:spcPct val="80000"/>
              </a:lnSpc>
              <a:spcBef>
                <a:spcPct val="0"/>
              </a:spcBef>
              <a:buFontTx/>
              <a:buNone/>
            </a:pPr>
            <a:r>
              <a:rPr lang="it-IT" altLang="it-IT" b="1" dirty="0" smtClean="0">
                <a:solidFill>
                  <a:srgbClr val="CC0099"/>
                </a:solidFill>
              </a:rPr>
              <a:t>Fonti</a:t>
            </a:r>
            <a:endParaRPr lang="it-IT" altLang="it-IT" sz="2800" b="1" dirty="0">
              <a:solidFill>
                <a:srgbClr val="FF0000"/>
              </a:solidFill>
            </a:endParaRPr>
          </a:p>
        </p:txBody>
      </p:sp>
      <p:sp>
        <p:nvSpPr>
          <p:cNvPr id="9221" name="CasellaDiTesto 1"/>
          <p:cNvSpPr txBox="1">
            <a:spLocks noChangeArrowheads="1"/>
          </p:cNvSpPr>
          <p:nvPr/>
        </p:nvSpPr>
        <p:spPr bwMode="auto">
          <a:xfrm>
            <a:off x="143446" y="1052736"/>
            <a:ext cx="8857108" cy="5139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just" eaLnBrk="1" hangingPunct="1">
              <a:spcBef>
                <a:spcPct val="0"/>
              </a:spcBef>
              <a:buFontTx/>
              <a:buNone/>
            </a:pPr>
            <a:r>
              <a:rPr lang="it-IT" altLang="it-IT" sz="2400" b="1" dirty="0">
                <a:solidFill>
                  <a:srgbClr val="D60093"/>
                </a:solidFill>
              </a:rPr>
              <a:t>chart 1</a:t>
            </a:r>
            <a:r>
              <a:rPr lang="it-IT" altLang="it-IT" sz="2400" dirty="0"/>
              <a:t>: elaborazioni Ufficio Studi Confcommercio </a:t>
            </a:r>
            <a:r>
              <a:rPr lang="it-IT" altLang="it-IT" sz="2400" dirty="0" smtClean="0"/>
              <a:t>(USC) su </a:t>
            </a:r>
            <a:r>
              <a:rPr lang="it-IT" altLang="it-IT" sz="2400" dirty="0"/>
              <a:t>dati Istat e Ministero </a:t>
            </a:r>
            <a:r>
              <a:rPr lang="it-IT" altLang="it-IT" sz="2400" dirty="0" smtClean="0"/>
              <a:t>dell’Interno. </a:t>
            </a:r>
            <a:endParaRPr lang="it-IT" altLang="it-IT" sz="2400" dirty="0"/>
          </a:p>
          <a:p>
            <a:pPr algn="just" eaLnBrk="1" hangingPunct="1">
              <a:spcBef>
                <a:spcPct val="0"/>
              </a:spcBef>
              <a:buFontTx/>
              <a:buNone/>
            </a:pPr>
            <a:endParaRPr lang="it-IT" altLang="it-IT" sz="1000" dirty="0"/>
          </a:p>
          <a:p>
            <a:pPr algn="just" eaLnBrk="1" hangingPunct="1">
              <a:spcBef>
                <a:spcPct val="0"/>
              </a:spcBef>
              <a:buFontTx/>
              <a:buNone/>
            </a:pPr>
            <a:r>
              <a:rPr lang="it-IT" altLang="it-IT" sz="2400" b="1" dirty="0">
                <a:solidFill>
                  <a:srgbClr val="D60093"/>
                </a:solidFill>
              </a:rPr>
              <a:t>chart 2</a:t>
            </a:r>
            <a:r>
              <a:rPr lang="it-IT" altLang="it-IT" sz="2400" dirty="0"/>
              <a:t>: elaborazioni e </a:t>
            </a:r>
            <a:r>
              <a:rPr lang="it-IT" altLang="it-IT" sz="2400" dirty="0" smtClean="0"/>
              <a:t>stime USC; cfr. USC, marzo 2016, «</a:t>
            </a:r>
            <a:r>
              <a:rPr lang="it-IT" altLang="it-IT" sz="2400" i="1" dirty="0" smtClean="0"/>
              <a:t>Rapporto sulle Economie Territoriali</a:t>
            </a:r>
            <a:r>
              <a:rPr lang="it-IT" altLang="it-IT" sz="2400" dirty="0" smtClean="0"/>
              <a:t>»,  e  USC-</a:t>
            </a:r>
            <a:r>
              <a:rPr lang="it-IT" altLang="it-IT" sz="2400" dirty="0" err="1" smtClean="0"/>
              <a:t>Isfort</a:t>
            </a:r>
            <a:r>
              <a:rPr lang="it-IT" altLang="it-IT" sz="2400" dirty="0" smtClean="0"/>
              <a:t>, ottobre 2016, «</a:t>
            </a:r>
            <a:r>
              <a:rPr lang="it-IT" altLang="it-IT" sz="2400" i="1" dirty="0" smtClean="0"/>
              <a:t>Nota di aggiornamento sui problemi e le prospettive della logistica in Italia</a:t>
            </a:r>
            <a:r>
              <a:rPr lang="it-IT" altLang="it-IT" sz="2400" dirty="0" smtClean="0"/>
              <a:t>».</a:t>
            </a:r>
            <a:endParaRPr lang="it-IT" altLang="it-IT" sz="2400" dirty="0"/>
          </a:p>
          <a:p>
            <a:pPr algn="just" eaLnBrk="1" hangingPunct="1">
              <a:spcBef>
                <a:spcPct val="0"/>
              </a:spcBef>
              <a:buFontTx/>
              <a:buNone/>
            </a:pPr>
            <a:endParaRPr lang="it-IT" altLang="it-IT" sz="1000" dirty="0"/>
          </a:p>
          <a:p>
            <a:pPr algn="just" eaLnBrk="1" hangingPunct="1">
              <a:spcBef>
                <a:spcPct val="0"/>
              </a:spcBef>
              <a:buNone/>
            </a:pPr>
            <a:r>
              <a:rPr lang="it-IT" altLang="it-IT" sz="2400" b="1" dirty="0">
                <a:solidFill>
                  <a:srgbClr val="D60093"/>
                </a:solidFill>
              </a:rPr>
              <a:t>chart 3</a:t>
            </a:r>
            <a:r>
              <a:rPr lang="it-IT" altLang="it-IT" sz="2400" dirty="0"/>
              <a:t>: elaborazioni e </a:t>
            </a:r>
            <a:r>
              <a:rPr lang="it-IT" altLang="it-IT" sz="2400" dirty="0" smtClean="0"/>
              <a:t>stime USC </a:t>
            </a:r>
            <a:r>
              <a:rPr lang="it-IT" altLang="it-IT" sz="2400" dirty="0"/>
              <a:t>su dati </a:t>
            </a:r>
            <a:r>
              <a:rPr lang="it-IT" altLang="it-IT" sz="2400" dirty="0" smtClean="0"/>
              <a:t>Istat, Ministero dell’Interno e Fondazione </a:t>
            </a:r>
            <a:r>
              <a:rPr lang="it-IT" altLang="it-IT" sz="2400" dirty="0" err="1" smtClean="0"/>
              <a:t>Icsa</a:t>
            </a:r>
            <a:r>
              <a:rPr lang="it-IT" altLang="it-IT" sz="2400" dirty="0" smtClean="0"/>
              <a:t> «</a:t>
            </a:r>
            <a:r>
              <a:rPr lang="it-IT" altLang="it-IT" sz="2400" i="1" dirty="0" smtClean="0"/>
              <a:t>Rapporto </a:t>
            </a:r>
            <a:r>
              <a:rPr lang="it-IT" altLang="it-IT" sz="2400" i="1" dirty="0"/>
              <a:t>sulla criminalità e la sicurezza in </a:t>
            </a:r>
            <a:r>
              <a:rPr lang="it-IT" altLang="it-IT" sz="2400" i="1" dirty="0" smtClean="0"/>
              <a:t>Italia»</a:t>
            </a:r>
            <a:r>
              <a:rPr lang="it-IT" altLang="it-IT" sz="2400" dirty="0" smtClean="0"/>
              <a:t>, 2010; cfr</a:t>
            </a:r>
            <a:r>
              <a:rPr lang="it-IT" altLang="it-IT" sz="2400" dirty="0"/>
              <a:t>. nota tecnica.</a:t>
            </a:r>
          </a:p>
          <a:p>
            <a:pPr algn="just" eaLnBrk="1" hangingPunct="1">
              <a:spcBef>
                <a:spcPct val="0"/>
              </a:spcBef>
              <a:buFontTx/>
              <a:buNone/>
            </a:pPr>
            <a:endParaRPr lang="it-IT" altLang="it-IT" sz="1000" dirty="0"/>
          </a:p>
          <a:p>
            <a:pPr algn="just" eaLnBrk="1" hangingPunct="1">
              <a:spcBef>
                <a:spcPct val="0"/>
              </a:spcBef>
              <a:buFontTx/>
              <a:buNone/>
            </a:pPr>
            <a:r>
              <a:rPr lang="it-IT" altLang="it-IT" sz="2400" b="1" dirty="0">
                <a:solidFill>
                  <a:srgbClr val="D60093"/>
                </a:solidFill>
              </a:rPr>
              <a:t>chart 4-5-6-7</a:t>
            </a:r>
            <a:r>
              <a:rPr lang="it-IT" altLang="it-IT" sz="2400" dirty="0" smtClean="0"/>
              <a:t>: </a:t>
            </a:r>
            <a:r>
              <a:rPr lang="it-IT" altLang="it-IT" sz="2400" dirty="0"/>
              <a:t>elaborazioni </a:t>
            </a:r>
            <a:r>
              <a:rPr lang="it-IT" altLang="it-IT" sz="2400" dirty="0" smtClean="0"/>
              <a:t>USC </a:t>
            </a:r>
            <a:r>
              <a:rPr lang="it-IT" altLang="it-IT" sz="2400" dirty="0"/>
              <a:t>su </a:t>
            </a:r>
            <a:r>
              <a:rPr lang="it-IT" altLang="it-IT" sz="2400" dirty="0" smtClean="0"/>
              <a:t>dati GFK, 2016</a:t>
            </a:r>
            <a:r>
              <a:rPr lang="it-IT" altLang="it-IT" sz="2400" dirty="0"/>
              <a:t>.</a:t>
            </a:r>
          </a:p>
          <a:p>
            <a:pPr algn="just" eaLnBrk="1" hangingPunct="1">
              <a:spcBef>
                <a:spcPct val="0"/>
              </a:spcBef>
              <a:buFontTx/>
              <a:buNone/>
            </a:pPr>
            <a:endParaRPr lang="it-IT" altLang="it-IT" sz="1000" dirty="0"/>
          </a:p>
          <a:p>
            <a:pPr algn="just" eaLnBrk="1" hangingPunct="1">
              <a:spcBef>
                <a:spcPct val="0"/>
              </a:spcBef>
              <a:buFontTx/>
              <a:buNone/>
            </a:pPr>
            <a:r>
              <a:rPr lang="it-IT" altLang="it-IT" sz="2400" b="1" dirty="0">
                <a:solidFill>
                  <a:srgbClr val="D60093"/>
                </a:solidFill>
              </a:rPr>
              <a:t>chart 8</a:t>
            </a:r>
            <a:r>
              <a:rPr lang="it-IT" altLang="it-IT" sz="2400" dirty="0" smtClean="0"/>
              <a:t>: </a:t>
            </a:r>
            <a:r>
              <a:rPr lang="it-IT" altLang="it-IT" sz="2400" dirty="0"/>
              <a:t>elaborazioni e stime </a:t>
            </a:r>
            <a:r>
              <a:rPr lang="it-IT" altLang="it-IT" sz="2400" dirty="0" smtClean="0"/>
              <a:t>USC su dati di varie fonti; cfr. nota tecnica.</a:t>
            </a:r>
            <a:endParaRPr lang="it-IT" altLang="it-IT" sz="2400" dirty="0"/>
          </a:p>
        </p:txBody>
      </p:sp>
      <p:sp>
        <p:nvSpPr>
          <p:cNvPr id="6" name="Rectangle 2"/>
          <p:cNvSpPr>
            <a:spLocks noChangeArrowheads="1"/>
          </p:cNvSpPr>
          <p:nvPr/>
        </p:nvSpPr>
        <p:spPr bwMode="auto">
          <a:xfrm>
            <a:off x="8710518" y="44624"/>
            <a:ext cx="397986" cy="376238"/>
          </a:xfrm>
          <a:prstGeom prst="rect">
            <a:avLst/>
          </a:prstGeom>
          <a:solidFill>
            <a:srgbClr val="CC0066"/>
          </a:solidFill>
          <a:ln w="9525">
            <a:noFill/>
            <a:miter lim="800000"/>
            <a:headEnd/>
            <a:tailEnd/>
          </a:ln>
        </p:spPr>
        <p:txBody>
          <a:bodyPr wrap="none" anchor="ctr"/>
          <a:lstStyle/>
          <a:p>
            <a:pPr algn="ctr" eaLnBrk="0" hangingPunct="0"/>
            <a:r>
              <a:rPr lang="it-IT" sz="2000" b="1" dirty="0" smtClean="0">
                <a:solidFill>
                  <a:srgbClr val="FFFF00"/>
                </a:solidFill>
                <a:cs typeface="Times New Roman" pitchFamily="18" charset="0"/>
              </a:rPr>
              <a:t>9</a:t>
            </a:r>
            <a:endParaRPr lang="it-IT" sz="2000" b="1" dirty="0">
              <a:solidFill>
                <a:srgbClr val="FFFF00"/>
              </a:solidFill>
              <a:cs typeface="Times New Roman" pitchFamily="18" charset="0"/>
            </a:endParaRPr>
          </a:p>
        </p:txBody>
      </p:sp>
    </p:spTree>
    <p:extLst>
      <p:ext uri="{BB962C8B-B14F-4D97-AF65-F5344CB8AC3E}">
        <p14:creationId xmlns:p14="http://schemas.microsoft.com/office/powerpoint/2010/main" val="23610723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2"/>
          <p:cNvSpPr>
            <a:spLocks noChangeArrowheads="1"/>
          </p:cNvSpPr>
          <p:nvPr/>
        </p:nvSpPr>
        <p:spPr bwMode="auto">
          <a:xfrm>
            <a:off x="8604448" y="44624"/>
            <a:ext cx="476250" cy="376238"/>
          </a:xfrm>
          <a:prstGeom prst="rect">
            <a:avLst/>
          </a:prstGeom>
          <a:solidFill>
            <a:srgbClr val="CC0066"/>
          </a:solidFill>
          <a:ln w="9525">
            <a:noFill/>
            <a:miter lim="800000"/>
            <a:headEnd/>
            <a:tailEnd/>
          </a:ln>
        </p:spPr>
        <p:txBody>
          <a:bodyPr wrap="none" anchor="ctr"/>
          <a:lstStyle/>
          <a:p>
            <a:pPr algn="ctr" eaLnBrk="0" hangingPunct="0"/>
            <a:r>
              <a:rPr lang="it-IT" sz="2000" b="1" dirty="0" smtClean="0">
                <a:solidFill>
                  <a:srgbClr val="FFFF00"/>
                </a:solidFill>
                <a:cs typeface="Times New Roman" pitchFamily="18" charset="0"/>
              </a:rPr>
              <a:t>10</a:t>
            </a:r>
            <a:endParaRPr lang="it-IT" sz="2000" b="1" dirty="0">
              <a:solidFill>
                <a:srgbClr val="FFFF00"/>
              </a:solidFill>
              <a:cs typeface="Times New Roman" pitchFamily="18" charset="0"/>
            </a:endParaRPr>
          </a:p>
        </p:txBody>
      </p:sp>
      <p:sp>
        <p:nvSpPr>
          <p:cNvPr id="2" name="Rettangolo 1"/>
          <p:cNvSpPr/>
          <p:nvPr/>
        </p:nvSpPr>
        <p:spPr>
          <a:xfrm>
            <a:off x="-36512" y="-27384"/>
            <a:ext cx="9075260" cy="720197"/>
          </a:xfrm>
          <a:prstGeom prst="rect">
            <a:avLst/>
          </a:prstGeom>
        </p:spPr>
        <p:txBody>
          <a:bodyPr wrap="square">
            <a:spAutoFit/>
          </a:bodyPr>
          <a:lstStyle/>
          <a:p>
            <a:pPr>
              <a:lnSpc>
                <a:spcPct val="85000"/>
              </a:lnSpc>
            </a:pPr>
            <a:r>
              <a:rPr lang="it-IT" sz="2400" b="1" dirty="0">
                <a:solidFill>
                  <a:srgbClr val="D60093"/>
                </a:solidFill>
              </a:rPr>
              <a:t>N</a:t>
            </a:r>
            <a:r>
              <a:rPr lang="it-IT" sz="2400" b="1" dirty="0" smtClean="0">
                <a:solidFill>
                  <a:srgbClr val="D60093"/>
                </a:solidFill>
              </a:rPr>
              <a:t>ota tecnica</a:t>
            </a:r>
          </a:p>
          <a:p>
            <a:pPr>
              <a:lnSpc>
                <a:spcPct val="85000"/>
              </a:lnSpc>
            </a:pPr>
            <a:r>
              <a:rPr lang="it-IT" sz="2400" b="1" dirty="0" smtClean="0">
                <a:solidFill>
                  <a:srgbClr val="D60093"/>
                </a:solidFill>
              </a:rPr>
              <a:t>chart 3 (1/2)</a:t>
            </a:r>
          </a:p>
        </p:txBody>
      </p:sp>
      <mc:AlternateContent xmlns:mc="http://schemas.openxmlformats.org/markup-compatibility/2006" xmlns:a14="http://schemas.microsoft.com/office/drawing/2010/main">
        <mc:Choice Requires="a14">
          <p:sp>
            <p:nvSpPr>
              <p:cNvPr id="12" name="Rettangolo 11"/>
              <p:cNvSpPr/>
              <p:nvPr/>
            </p:nvSpPr>
            <p:spPr>
              <a:xfrm>
                <a:off x="-20676" y="620688"/>
                <a:ext cx="9164676" cy="3754874"/>
              </a:xfrm>
              <a:prstGeom prst="rect">
                <a:avLst/>
              </a:prstGeom>
            </p:spPr>
            <p:txBody>
              <a:bodyPr wrap="square">
                <a:spAutoFit/>
              </a:bodyPr>
              <a:lstStyle/>
              <a:p>
                <a:r>
                  <a:rPr lang="it-IT" sz="1700" dirty="0"/>
                  <a:t>Per </a:t>
                </a:r>
                <a:r>
                  <a:rPr lang="it-IT" sz="1700" dirty="0" smtClean="0"/>
                  <a:t>studiare </a:t>
                </a:r>
                <a:r>
                  <a:rPr lang="it-IT" sz="1700" dirty="0"/>
                  <a:t>la relazione esistente tra tasso di criminalità e immigrazione è stata stimata la seguente regressione:</a:t>
                </a:r>
              </a:p>
              <a:p>
                <a:r>
                  <a:rPr lang="it-IT" sz="1700" dirty="0"/>
                  <a:t> </a:t>
                </a:r>
                <a14:m>
                  <m:oMath xmlns:m="http://schemas.openxmlformats.org/officeDocument/2006/math">
                    <m:sSub>
                      <m:sSubPr>
                        <m:ctrlPr>
                          <a:rPr lang="it-IT" sz="1700" i="1">
                            <a:latin typeface="Cambria Math"/>
                          </a:rPr>
                        </m:ctrlPr>
                      </m:sSubPr>
                      <m:e>
                        <m:r>
                          <a:rPr lang="it-IT" sz="1700" i="1">
                            <a:latin typeface="Cambria Math"/>
                          </a:rPr>
                          <m:t>𝑇𝐶</m:t>
                        </m:r>
                      </m:e>
                      <m:sub>
                        <m:r>
                          <a:rPr lang="it-IT" sz="1700" i="1">
                            <a:latin typeface="Cambria Math"/>
                          </a:rPr>
                          <m:t>𝑖𝑡</m:t>
                        </m:r>
                      </m:sub>
                    </m:sSub>
                    <m:r>
                      <a:rPr lang="it-IT" sz="1700" i="1">
                        <a:latin typeface="Cambria Math"/>
                      </a:rPr>
                      <m:t>=</m:t>
                    </m:r>
                    <m:sSub>
                      <m:sSubPr>
                        <m:ctrlPr>
                          <a:rPr lang="it-IT" sz="1700" i="1">
                            <a:latin typeface="Cambria Math"/>
                          </a:rPr>
                        </m:ctrlPr>
                      </m:sSubPr>
                      <m:e>
                        <m:sSub>
                          <m:sSubPr>
                            <m:ctrlPr>
                              <a:rPr lang="it-IT" sz="1700" i="1">
                                <a:latin typeface="Cambria Math"/>
                              </a:rPr>
                            </m:ctrlPr>
                          </m:sSubPr>
                          <m:e>
                            <m:r>
                              <a:rPr lang="it-IT" sz="1700" i="1">
                                <a:latin typeface="Cambria Math"/>
                              </a:rPr>
                              <m:t>𝛼</m:t>
                            </m:r>
                          </m:e>
                          <m:sub>
                            <m:r>
                              <a:rPr lang="it-IT" sz="1700" i="1">
                                <a:latin typeface="Cambria Math"/>
                              </a:rPr>
                              <m:t>1</m:t>
                            </m:r>
                          </m:sub>
                        </m:sSub>
                        <m:r>
                          <a:rPr lang="it-IT" sz="1700" i="1">
                            <a:latin typeface="Cambria Math"/>
                          </a:rPr>
                          <m:t>𝑃𝑖𝑙</m:t>
                        </m:r>
                        <m:r>
                          <a:rPr lang="it-IT" sz="1700" i="1">
                            <a:latin typeface="Cambria Math"/>
                          </a:rPr>
                          <m:t>_</m:t>
                        </m:r>
                        <m:r>
                          <a:rPr lang="it-IT" sz="1700" i="1">
                            <a:latin typeface="Cambria Math"/>
                          </a:rPr>
                          <m:t>𝑝𝑐</m:t>
                        </m:r>
                      </m:e>
                      <m:sub>
                        <m:r>
                          <a:rPr lang="it-IT" sz="1700" i="1">
                            <a:latin typeface="Cambria Math"/>
                          </a:rPr>
                          <m:t>𝑖𝑡</m:t>
                        </m:r>
                      </m:sub>
                    </m:sSub>
                    <m:r>
                      <a:rPr lang="it-IT" sz="1700" i="1">
                        <a:latin typeface="Cambria Math"/>
                      </a:rPr>
                      <m:t>+</m:t>
                    </m:r>
                    <m:sSub>
                      <m:sSubPr>
                        <m:ctrlPr>
                          <a:rPr lang="it-IT" sz="1700" i="1">
                            <a:latin typeface="Cambria Math"/>
                          </a:rPr>
                        </m:ctrlPr>
                      </m:sSubPr>
                      <m:e>
                        <m:r>
                          <a:rPr lang="it-IT" sz="1700" i="1">
                            <a:latin typeface="Cambria Math"/>
                          </a:rPr>
                          <m:t>𝛼</m:t>
                        </m:r>
                      </m:e>
                      <m:sub>
                        <m:r>
                          <a:rPr lang="it-IT" sz="1700" i="1">
                            <a:latin typeface="Cambria Math"/>
                          </a:rPr>
                          <m:t>2</m:t>
                        </m:r>
                      </m:sub>
                    </m:sSub>
                    <m:sSub>
                      <m:sSubPr>
                        <m:ctrlPr>
                          <a:rPr lang="it-IT" sz="1700" i="1">
                            <a:latin typeface="Cambria Math"/>
                          </a:rPr>
                        </m:ctrlPr>
                      </m:sSubPr>
                      <m:e>
                        <m:r>
                          <a:rPr lang="it-IT" sz="1700" i="1">
                            <a:latin typeface="Cambria Math"/>
                          </a:rPr>
                          <m:t>𝐶𝑆</m:t>
                        </m:r>
                      </m:e>
                      <m:sub>
                        <m:r>
                          <a:rPr lang="it-IT" sz="1700" i="1">
                            <a:latin typeface="Cambria Math"/>
                          </a:rPr>
                          <m:t>𝑖𝑡</m:t>
                        </m:r>
                      </m:sub>
                    </m:sSub>
                    <m:r>
                      <a:rPr lang="it-IT" sz="1700" i="1">
                        <a:latin typeface="Cambria Math"/>
                      </a:rPr>
                      <m:t>+</m:t>
                    </m:r>
                    <m:sSub>
                      <m:sSubPr>
                        <m:ctrlPr>
                          <a:rPr lang="it-IT" sz="1700" i="1">
                            <a:latin typeface="Cambria Math"/>
                          </a:rPr>
                        </m:ctrlPr>
                      </m:sSubPr>
                      <m:e>
                        <m:r>
                          <a:rPr lang="it-IT" sz="1700" i="1">
                            <a:latin typeface="Cambria Math"/>
                          </a:rPr>
                          <m:t>𝛼</m:t>
                        </m:r>
                      </m:e>
                      <m:sub>
                        <m:r>
                          <a:rPr lang="it-IT" sz="1700" i="1">
                            <a:latin typeface="Cambria Math"/>
                          </a:rPr>
                          <m:t>3</m:t>
                        </m:r>
                      </m:sub>
                    </m:sSub>
                    <m:sSub>
                      <m:sSubPr>
                        <m:ctrlPr>
                          <a:rPr lang="it-IT" sz="1700" i="1">
                            <a:latin typeface="Cambria Math"/>
                          </a:rPr>
                        </m:ctrlPr>
                      </m:sSubPr>
                      <m:e>
                        <m:r>
                          <a:rPr lang="it-IT" sz="1700" i="1">
                            <a:latin typeface="Cambria Math"/>
                          </a:rPr>
                          <m:t>𝑆𝑡𝑟𝑎𝑛</m:t>
                        </m:r>
                      </m:e>
                      <m:sub>
                        <m:r>
                          <a:rPr lang="it-IT" sz="1700" i="1">
                            <a:latin typeface="Cambria Math"/>
                          </a:rPr>
                          <m:t>𝑖𝑡</m:t>
                        </m:r>
                      </m:sub>
                    </m:sSub>
                    <m:r>
                      <a:rPr lang="it-IT" sz="1700" i="1">
                        <a:latin typeface="Cambria Math"/>
                      </a:rPr>
                      <m:t>+</m:t>
                    </m:r>
                    <m:sSub>
                      <m:sSubPr>
                        <m:ctrlPr>
                          <a:rPr lang="it-IT" sz="1700" i="1">
                            <a:latin typeface="Cambria Math"/>
                          </a:rPr>
                        </m:ctrlPr>
                      </m:sSubPr>
                      <m:e>
                        <m:r>
                          <a:rPr lang="it-IT" sz="1700" i="1">
                            <a:latin typeface="Cambria Math"/>
                          </a:rPr>
                          <m:t>𝛼</m:t>
                        </m:r>
                      </m:e>
                      <m:sub>
                        <m:r>
                          <a:rPr lang="it-IT" sz="1700" i="1">
                            <a:latin typeface="Cambria Math"/>
                          </a:rPr>
                          <m:t>4</m:t>
                        </m:r>
                      </m:sub>
                    </m:sSub>
                    <m:sSub>
                      <m:sSubPr>
                        <m:ctrlPr>
                          <a:rPr lang="it-IT" sz="1700" i="1">
                            <a:latin typeface="Cambria Math"/>
                          </a:rPr>
                        </m:ctrlPr>
                      </m:sSubPr>
                      <m:e>
                        <m:r>
                          <a:rPr lang="it-IT" sz="1700" i="1">
                            <a:latin typeface="Cambria Math"/>
                          </a:rPr>
                          <m:t>𝑇𝑖𝑡</m:t>
                        </m:r>
                        <m:r>
                          <a:rPr lang="it-IT" sz="1700" i="1">
                            <a:latin typeface="Cambria Math"/>
                          </a:rPr>
                          <m:t>_</m:t>
                        </m:r>
                        <m:r>
                          <a:rPr lang="it-IT" sz="1700" i="1">
                            <a:latin typeface="Cambria Math"/>
                          </a:rPr>
                          <m:t>𝑠𝑡𝑟𝑎𝑛</m:t>
                        </m:r>
                      </m:e>
                      <m:sub>
                        <m:r>
                          <a:rPr lang="it-IT" sz="1700" i="1">
                            <a:latin typeface="Cambria Math"/>
                          </a:rPr>
                          <m:t>𝑖𝑡</m:t>
                        </m:r>
                      </m:sub>
                    </m:sSub>
                    <m:r>
                      <a:rPr lang="it-IT" sz="1700" i="1">
                        <a:latin typeface="Cambria Math"/>
                      </a:rPr>
                      <m:t>+</m:t>
                    </m:r>
                    <m:sSub>
                      <m:sSubPr>
                        <m:ctrlPr>
                          <a:rPr lang="it-IT" sz="1700" i="1">
                            <a:latin typeface="Cambria Math"/>
                          </a:rPr>
                        </m:ctrlPr>
                      </m:sSubPr>
                      <m:e>
                        <m:r>
                          <a:rPr lang="it-IT" sz="1700" i="1">
                            <a:latin typeface="Cambria Math"/>
                          </a:rPr>
                          <m:t>𝜀</m:t>
                        </m:r>
                      </m:e>
                      <m:sub>
                        <m:r>
                          <a:rPr lang="it-IT" sz="1700" i="1">
                            <a:latin typeface="Cambria Math"/>
                          </a:rPr>
                          <m:t>𝑖𝑡</m:t>
                        </m:r>
                      </m:sub>
                    </m:sSub>
                    <m:r>
                      <a:rPr lang="it-IT" sz="1700" i="1">
                        <a:latin typeface="Cambria Math"/>
                      </a:rPr>
                      <m:t>,</m:t>
                    </m:r>
                  </m:oMath>
                </a14:m>
                <a:endParaRPr lang="it-IT" sz="1700" dirty="0"/>
              </a:p>
              <a:p>
                <a:pPr lvl="0"/>
                <a:r>
                  <a:rPr lang="it-IT" sz="1700" dirty="0" smtClean="0"/>
                  <a:t>dove</a:t>
                </a:r>
                <a:r>
                  <a:rPr lang="it-IT" sz="1700" i="1" dirty="0" smtClean="0"/>
                  <a:t> </a:t>
                </a:r>
                <a:r>
                  <a:rPr lang="it-IT" sz="1700" i="1" dirty="0"/>
                  <a:t>i</a:t>
                </a:r>
                <a:r>
                  <a:rPr lang="it-IT" sz="1700" dirty="0"/>
                  <a:t> indica la i-esima regione italiana  e </a:t>
                </a:r>
                <a:r>
                  <a:rPr lang="it-IT" sz="1700" i="1" dirty="0"/>
                  <a:t>t</a:t>
                </a:r>
                <a:r>
                  <a:rPr lang="it-IT" sz="1700" dirty="0"/>
                  <a:t> il tempo; </a:t>
                </a:r>
                <a:r>
                  <a:rPr lang="it-IT" sz="1700" i="1" dirty="0"/>
                  <a:t>TC</a:t>
                </a:r>
                <a:r>
                  <a:rPr lang="it-IT" sz="1700" dirty="0"/>
                  <a:t> è il tasso di criminalità , </a:t>
                </a:r>
                <a:r>
                  <a:rPr lang="it-IT" sz="1700" i="1" dirty="0" err="1" smtClean="0"/>
                  <a:t>Pil_pc</a:t>
                </a:r>
                <a:r>
                  <a:rPr lang="it-IT" sz="1700" dirty="0" smtClean="0"/>
                  <a:t> </a:t>
                </a:r>
                <a:r>
                  <a:rPr lang="it-IT" sz="1700" dirty="0"/>
                  <a:t>il (logaritmo del) </a:t>
                </a:r>
                <a:r>
                  <a:rPr lang="it-IT" sz="1700" dirty="0" err="1"/>
                  <a:t>Pil</a:t>
                </a:r>
                <a:r>
                  <a:rPr lang="it-IT" sz="1700" dirty="0"/>
                  <a:t> pro capite e </a:t>
                </a:r>
                <a:r>
                  <a:rPr lang="it-IT" sz="1700" i="1" dirty="0"/>
                  <a:t>CS</a:t>
                </a:r>
                <a:r>
                  <a:rPr lang="it-IT" sz="1700" dirty="0"/>
                  <a:t> il capitale sociale che è un indicatore che riflette la partecipazione sociale della popolazione alla vita politica (elezioni politiche 2013). La variabile </a:t>
                </a:r>
                <a:r>
                  <a:rPr lang="it-IT" sz="1700" i="1" dirty="0" err="1"/>
                  <a:t>Stran</a:t>
                </a:r>
                <a:r>
                  <a:rPr lang="it-IT" sz="1700" dirty="0"/>
                  <a:t> denota il tasso dei residenti stranieri di una determinata regione sul totale dei residenti di quella regione, mentre </a:t>
                </a:r>
                <a:r>
                  <a:rPr lang="it-IT" sz="1700" i="1" dirty="0" err="1" smtClean="0"/>
                  <a:t>Tit_stran</a:t>
                </a:r>
                <a:r>
                  <a:rPr lang="it-IT" sz="1700" dirty="0" smtClean="0"/>
                  <a:t> </a:t>
                </a:r>
                <a:r>
                  <a:rPr lang="it-IT" sz="1700" dirty="0"/>
                  <a:t>è il tasso di stranieri iscritti al liceo rispetto al totale stranieri iscritti alla scuola secondaria </a:t>
                </a:r>
                <a:r>
                  <a:rPr lang="it-IT" sz="1700" dirty="0" smtClean="0"/>
                  <a:t>superiore. </a:t>
                </a:r>
                <a:r>
                  <a:rPr lang="it-IT" sz="1700" dirty="0"/>
                  <a:t>I parametri sono </a:t>
                </a:r>
                <a:r>
                  <a:rPr lang="it-IT" sz="1700" dirty="0" smtClean="0"/>
                  <a:t>stati </a:t>
                </a:r>
                <a:r>
                  <a:rPr lang="it-IT" sz="1700" dirty="0"/>
                  <a:t>stimati utilizzando lo stimatore di Anderson and </a:t>
                </a:r>
                <a:r>
                  <a:rPr lang="it-IT" sz="1700" dirty="0" err="1"/>
                  <a:t>Hsiao</a:t>
                </a:r>
                <a:r>
                  <a:rPr lang="it-IT" sz="1700" dirty="0"/>
                  <a:t> (</a:t>
                </a:r>
                <a:r>
                  <a:rPr lang="it-IT" sz="1700" dirty="0" smtClean="0"/>
                  <a:t>1981,1982)</a:t>
                </a:r>
                <a:r>
                  <a:rPr lang="it-IT" sz="1700" baseline="30000" dirty="0" smtClean="0"/>
                  <a:t>1</a:t>
                </a:r>
                <a:r>
                  <a:rPr lang="it-IT" sz="1700" dirty="0" smtClean="0"/>
                  <a:t> </a:t>
                </a:r>
                <a:r>
                  <a:rPr lang="it-IT" sz="1700" dirty="0"/>
                  <a:t>sul periodo </a:t>
                </a:r>
                <a:r>
                  <a:rPr lang="it-IT" sz="1700" dirty="0" smtClean="0"/>
                  <a:t>2010-2014</a:t>
                </a:r>
                <a:r>
                  <a:rPr lang="it-IT" sz="1700" baseline="30000" dirty="0" smtClean="0"/>
                  <a:t>2</a:t>
                </a:r>
                <a:r>
                  <a:rPr lang="it-IT" sz="1700" dirty="0" smtClean="0"/>
                  <a:t>. </a:t>
                </a:r>
                <a:r>
                  <a:rPr lang="it-IT" sz="1700" dirty="0"/>
                  <a:t>Nella tabella sono riportate le elasticità del tasso di criminalità alle variabili determinanti</a:t>
                </a:r>
                <a:r>
                  <a:rPr lang="it-IT" sz="1700" dirty="0" smtClean="0"/>
                  <a:t>.</a:t>
                </a:r>
                <a:r>
                  <a:rPr lang="it-IT" sz="1700" dirty="0">
                    <a:solidFill>
                      <a:srgbClr val="000000"/>
                    </a:solidFill>
                  </a:rPr>
                  <a:t> Il tasso di criminalità delle diverse regioni è calcolato come percentuale del numero di delitti denunciati dalle forze di polizia all’autorità giudiziaria su 100.000 abitanti, dato di fonte Istat</a:t>
                </a:r>
                <a:r>
                  <a:rPr lang="it-IT" sz="1700" baseline="30000" dirty="0">
                    <a:solidFill>
                      <a:srgbClr val="000000"/>
                    </a:solidFill>
                  </a:rPr>
                  <a:t>3</a:t>
                </a:r>
                <a:r>
                  <a:rPr lang="it-IT" sz="1700" dirty="0" smtClean="0">
                    <a:solidFill>
                      <a:srgbClr val="000000"/>
                    </a:solidFill>
                  </a:rPr>
                  <a:t>.</a:t>
                </a:r>
                <a:r>
                  <a:rPr lang="it-IT" sz="1700" dirty="0">
                    <a:solidFill>
                      <a:srgbClr val="000000"/>
                    </a:solidFill>
                  </a:rPr>
                  <a:t> Il </a:t>
                </a:r>
                <a:r>
                  <a:rPr lang="it-IT" sz="1700" dirty="0" err="1">
                    <a:solidFill>
                      <a:srgbClr val="000000"/>
                    </a:solidFill>
                  </a:rPr>
                  <a:t>Pil</a:t>
                </a:r>
                <a:r>
                  <a:rPr lang="it-IT" sz="1700" dirty="0">
                    <a:solidFill>
                      <a:srgbClr val="000000"/>
                    </a:solidFill>
                  </a:rPr>
                  <a:t> pro capite è di fonte Istat, Contabilità </a:t>
                </a:r>
                <a:r>
                  <a:rPr lang="it-IT" sz="1700" dirty="0" smtClean="0">
                    <a:solidFill>
                      <a:srgbClr val="000000"/>
                    </a:solidFill>
                  </a:rPr>
                  <a:t>Nazionale.</a:t>
                </a:r>
                <a:endParaRPr lang="it-IT" sz="1700" dirty="0">
                  <a:solidFill>
                    <a:srgbClr val="000000"/>
                  </a:solidFill>
                </a:endParaRPr>
              </a:p>
            </p:txBody>
          </p:sp>
        </mc:Choice>
        <mc:Fallback xmlns="">
          <p:sp>
            <p:nvSpPr>
              <p:cNvPr id="12" name="Rettangolo 11"/>
              <p:cNvSpPr>
                <a:spLocks noRot="1" noChangeAspect="1" noMove="1" noResize="1" noEditPoints="1" noAdjustHandles="1" noChangeArrowheads="1" noChangeShapeType="1" noTextEdit="1"/>
              </p:cNvSpPr>
              <p:nvPr/>
            </p:nvSpPr>
            <p:spPr>
              <a:xfrm>
                <a:off x="-20676" y="620688"/>
                <a:ext cx="9164676" cy="3754874"/>
              </a:xfrm>
              <a:prstGeom prst="rect">
                <a:avLst/>
              </a:prstGeom>
              <a:blipFill rotWithShape="1">
                <a:blip r:embed="rId3"/>
                <a:stretch>
                  <a:fillRect l="-466" t="-487" r="-998" b="-1299"/>
                </a:stretch>
              </a:blipFill>
            </p:spPr>
            <p:txBody>
              <a:bodyPr/>
              <a:lstStyle/>
              <a:p>
                <a:r>
                  <a:rPr lang="it-IT">
                    <a:noFill/>
                  </a:rPr>
                  <a:t> </a:t>
                </a:r>
              </a:p>
            </p:txBody>
          </p:sp>
        </mc:Fallback>
      </mc:AlternateContent>
      <p:pic>
        <p:nvPicPr>
          <p:cNvPr id="1034" name="Picture 10"/>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35262"/>
          <a:stretch/>
        </p:blipFill>
        <p:spPr bwMode="auto">
          <a:xfrm>
            <a:off x="35496" y="4581128"/>
            <a:ext cx="5367749" cy="1947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Rettangolo 19"/>
          <p:cNvSpPr/>
          <p:nvPr/>
        </p:nvSpPr>
        <p:spPr>
          <a:xfrm>
            <a:off x="5436096" y="4104942"/>
            <a:ext cx="3602652" cy="2708434"/>
          </a:xfrm>
          <a:prstGeom prst="rect">
            <a:avLst/>
          </a:prstGeom>
        </p:spPr>
        <p:txBody>
          <a:bodyPr wrap="square">
            <a:spAutoFit/>
          </a:bodyPr>
          <a:lstStyle/>
          <a:p>
            <a:r>
              <a:rPr lang="it-IT" sz="1700" dirty="0" smtClean="0">
                <a:solidFill>
                  <a:srgbClr val="000000"/>
                </a:solidFill>
              </a:rPr>
              <a:t>L’indicatore </a:t>
            </a:r>
            <a:r>
              <a:rPr lang="it-IT" sz="1700" dirty="0">
                <a:solidFill>
                  <a:srgbClr val="000000"/>
                </a:solidFill>
              </a:rPr>
              <a:t>di capitale sociale è stato ottenuto partendo dai dati delle ultime elezioni politiche in Italia, calcolato come media aritmetica della percentuale di votanti (recatisi ai seggi per votare) di Camera e Senato. Questo indicatore riflette la partecipazione sociale della popolazione alla vita politica. </a:t>
            </a:r>
            <a:endParaRPr lang="it-IT" sz="1700" dirty="0"/>
          </a:p>
        </p:txBody>
      </p:sp>
    </p:spTree>
    <p:extLst>
      <p:ext uri="{BB962C8B-B14F-4D97-AF65-F5344CB8AC3E}">
        <p14:creationId xmlns:p14="http://schemas.microsoft.com/office/powerpoint/2010/main" val="16535475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2"/>
          <p:cNvSpPr>
            <a:spLocks noChangeArrowheads="1"/>
          </p:cNvSpPr>
          <p:nvPr/>
        </p:nvSpPr>
        <p:spPr bwMode="auto">
          <a:xfrm>
            <a:off x="8604448" y="44624"/>
            <a:ext cx="476250" cy="376238"/>
          </a:xfrm>
          <a:prstGeom prst="rect">
            <a:avLst/>
          </a:prstGeom>
          <a:solidFill>
            <a:srgbClr val="CC0066"/>
          </a:solidFill>
          <a:ln w="9525">
            <a:noFill/>
            <a:miter lim="800000"/>
            <a:headEnd/>
            <a:tailEnd/>
          </a:ln>
        </p:spPr>
        <p:txBody>
          <a:bodyPr wrap="none" anchor="ctr"/>
          <a:lstStyle/>
          <a:p>
            <a:pPr algn="ctr" eaLnBrk="0" hangingPunct="0"/>
            <a:r>
              <a:rPr lang="it-IT" sz="2000" b="1" dirty="0" smtClean="0">
                <a:solidFill>
                  <a:srgbClr val="FFFF00"/>
                </a:solidFill>
                <a:cs typeface="Times New Roman" pitchFamily="18" charset="0"/>
              </a:rPr>
              <a:t>11</a:t>
            </a:r>
            <a:endParaRPr lang="it-IT" sz="2000" b="1" dirty="0">
              <a:solidFill>
                <a:srgbClr val="FFFF00"/>
              </a:solidFill>
              <a:cs typeface="Times New Roman" pitchFamily="18" charset="0"/>
            </a:endParaRPr>
          </a:p>
        </p:txBody>
      </p:sp>
      <p:sp>
        <p:nvSpPr>
          <p:cNvPr id="2" name="Rettangolo 1"/>
          <p:cNvSpPr/>
          <p:nvPr/>
        </p:nvSpPr>
        <p:spPr>
          <a:xfrm>
            <a:off x="-36512" y="-27384"/>
            <a:ext cx="9075260" cy="720197"/>
          </a:xfrm>
          <a:prstGeom prst="rect">
            <a:avLst/>
          </a:prstGeom>
        </p:spPr>
        <p:txBody>
          <a:bodyPr wrap="square">
            <a:spAutoFit/>
          </a:bodyPr>
          <a:lstStyle/>
          <a:p>
            <a:pPr>
              <a:lnSpc>
                <a:spcPct val="85000"/>
              </a:lnSpc>
            </a:pPr>
            <a:r>
              <a:rPr lang="it-IT" sz="2400" b="1" dirty="0">
                <a:solidFill>
                  <a:srgbClr val="D60093"/>
                </a:solidFill>
              </a:rPr>
              <a:t>N</a:t>
            </a:r>
            <a:r>
              <a:rPr lang="it-IT" sz="2400" b="1" dirty="0" smtClean="0">
                <a:solidFill>
                  <a:srgbClr val="D60093"/>
                </a:solidFill>
              </a:rPr>
              <a:t>ota tecnica</a:t>
            </a:r>
          </a:p>
          <a:p>
            <a:pPr>
              <a:lnSpc>
                <a:spcPct val="85000"/>
              </a:lnSpc>
            </a:pPr>
            <a:r>
              <a:rPr lang="it-IT" sz="2400" b="1" dirty="0" smtClean="0">
                <a:solidFill>
                  <a:srgbClr val="D60093"/>
                </a:solidFill>
              </a:rPr>
              <a:t>chart 3 (2/2)</a:t>
            </a:r>
          </a:p>
        </p:txBody>
      </p:sp>
      <p:sp>
        <p:nvSpPr>
          <p:cNvPr id="14" name="Rettangolo 13"/>
          <p:cNvSpPr/>
          <p:nvPr/>
        </p:nvSpPr>
        <p:spPr>
          <a:xfrm>
            <a:off x="38242" y="4715559"/>
            <a:ext cx="9071570" cy="2169825"/>
          </a:xfrm>
          <a:prstGeom prst="rect">
            <a:avLst/>
          </a:prstGeom>
        </p:spPr>
        <p:txBody>
          <a:bodyPr wrap="square">
            <a:spAutoFit/>
          </a:bodyPr>
          <a:lstStyle/>
          <a:p>
            <a:pPr lvl="0"/>
            <a:r>
              <a:rPr lang="en-US" sz="1500" dirty="0" smtClean="0">
                <a:solidFill>
                  <a:srgbClr val="000000"/>
                </a:solidFill>
              </a:rPr>
              <a:t>1 Anderson</a:t>
            </a:r>
            <a:r>
              <a:rPr lang="en-US" sz="1500" dirty="0">
                <a:solidFill>
                  <a:srgbClr val="000000"/>
                </a:solidFill>
              </a:rPr>
              <a:t>, T.W., and Cheng Hsiao, 1981, "Estimation of dynamic models with error components," Journal of the American Statistical Association, 589-606. Anderson, T.W., and Cheng Hsiao, 1982, "Formulation and Estimation of Dynamic Models Using Panel Data, Journal of Econometrics, 18, 47-82.</a:t>
            </a:r>
            <a:endParaRPr lang="it-IT" sz="1500" dirty="0">
              <a:solidFill>
                <a:srgbClr val="000000"/>
              </a:solidFill>
            </a:endParaRPr>
          </a:p>
          <a:p>
            <a:r>
              <a:rPr lang="it-IT" sz="1500" dirty="0" smtClean="0">
                <a:solidFill>
                  <a:srgbClr val="000000"/>
                </a:solidFill>
              </a:rPr>
              <a:t>2 I </a:t>
            </a:r>
            <a:r>
              <a:rPr lang="it-IT" sz="1500" dirty="0">
                <a:solidFill>
                  <a:srgbClr val="000000"/>
                </a:solidFill>
              </a:rPr>
              <a:t>dati relativi agli stranieri residenti iscritti al liceo sono disponibili fino al 2013; pertanto è stata effettuata una previsione del dato 2014 utilizzando un modello </a:t>
            </a:r>
            <a:r>
              <a:rPr lang="it-IT" sz="1500" dirty="0" err="1" smtClean="0">
                <a:solidFill>
                  <a:srgbClr val="000000"/>
                </a:solidFill>
              </a:rPr>
              <a:t>autoregressivo</a:t>
            </a:r>
            <a:r>
              <a:rPr lang="it-IT" sz="1500" dirty="0" smtClean="0">
                <a:solidFill>
                  <a:srgbClr val="000000"/>
                </a:solidFill>
              </a:rPr>
              <a:t>.</a:t>
            </a:r>
          </a:p>
          <a:p>
            <a:r>
              <a:rPr lang="it-IT" sz="1500" dirty="0" smtClean="0">
                <a:solidFill>
                  <a:srgbClr val="000000"/>
                </a:solidFill>
              </a:rPr>
              <a:t>3 </a:t>
            </a:r>
            <a:r>
              <a:rPr lang="it-IT" sz="1500" dirty="0" smtClean="0"/>
              <a:t>E</a:t>
            </a:r>
            <a:r>
              <a:rPr lang="it-IT" sz="1500" dirty="0"/>
              <a:t>’ stata effettuata anche un’ulteriore regressione utilizzando come tasso di criminalità quello fornito nel “Indagine sulla sicurezza dei cittadini” di fonte Istat, il quale oltre ai reati denunciati all’autorità giudiziaria include una stima dei  reati non denunciati. L’analisi ha prodotto risultati simili a quelli della tabella.</a:t>
            </a:r>
          </a:p>
          <a:p>
            <a:r>
              <a:rPr lang="it-IT" sz="1500" dirty="0" smtClean="0"/>
              <a:t>4 Link a stra-dati.istat.it.</a:t>
            </a:r>
            <a:endParaRPr lang="it-IT" sz="1500" dirty="0"/>
          </a:p>
        </p:txBody>
      </p:sp>
      <p:sp>
        <p:nvSpPr>
          <p:cNvPr id="9" name="Rettangolo 8"/>
          <p:cNvSpPr/>
          <p:nvPr/>
        </p:nvSpPr>
        <p:spPr>
          <a:xfrm>
            <a:off x="-36512" y="2204864"/>
            <a:ext cx="9117210" cy="2446824"/>
          </a:xfrm>
          <a:prstGeom prst="rect">
            <a:avLst/>
          </a:prstGeom>
        </p:spPr>
        <p:txBody>
          <a:bodyPr wrap="square">
            <a:spAutoFit/>
          </a:bodyPr>
          <a:lstStyle/>
          <a:p>
            <a:r>
              <a:rPr lang="it-IT" sz="1700" dirty="0" smtClean="0"/>
              <a:t>La stima delle proporzioni tra i tassi di criminalità per gli italiani, gli stranieri residenti e gli stranieri irregolari è basata sulla scomposizione degli autori dei reati denunciati alla autorità giudiziaria (cfr. fonti). Escludendo da 13 reati per i quali si dispone di dati completi, una valutazione (relativa all’anno 2009) degli autori non in possesso di regolare permesso di soggiorno, si ottiene il tasso di criminalità degli stranieri regolari. Ipotizzando 400mila stranieri irregolari presenti sul territorio nazionale, si ottiene il tasso di criminalità degli stranieri irregolari. I reati considerati sono: tentati omicidi, lesioni dolose, minacce, sequestri di persona, violenze sessuali, prostituzione, furti, rapine, estorsioni, danneggiamenti, stupefacenti, contrabbando.</a:t>
            </a:r>
            <a:endParaRPr lang="it-IT" sz="1700" dirty="0"/>
          </a:p>
        </p:txBody>
      </p:sp>
      <p:sp>
        <p:nvSpPr>
          <p:cNvPr id="11" name="Rettangolo 10"/>
          <p:cNvSpPr/>
          <p:nvPr/>
        </p:nvSpPr>
        <p:spPr>
          <a:xfrm>
            <a:off x="-36512" y="620688"/>
            <a:ext cx="9117210" cy="1661993"/>
          </a:xfrm>
          <a:prstGeom prst="rect">
            <a:avLst/>
          </a:prstGeom>
        </p:spPr>
        <p:txBody>
          <a:bodyPr wrap="square">
            <a:spAutoFit/>
          </a:bodyPr>
          <a:lstStyle/>
          <a:p>
            <a:r>
              <a:rPr lang="it-IT" sz="1700" dirty="0" smtClean="0"/>
              <a:t>La presenza di stranieri è indicata dal rapporto tra residenti </a:t>
            </a:r>
            <a:r>
              <a:rPr lang="it-IT" sz="1700" dirty="0"/>
              <a:t>stranieri </a:t>
            </a:r>
            <a:r>
              <a:rPr lang="it-IT" sz="1700" dirty="0" smtClean="0"/>
              <a:t>e </a:t>
            </a:r>
            <a:r>
              <a:rPr lang="it-IT" sz="1700" dirty="0"/>
              <a:t>totale dei residenti nel territorio mentre il tasso di stranieri iscritti al liceo è </a:t>
            </a:r>
            <a:r>
              <a:rPr lang="it-IT" sz="1700" dirty="0" smtClean="0"/>
              <a:t>il </a:t>
            </a:r>
            <a:r>
              <a:rPr lang="it-IT" sz="1700" dirty="0"/>
              <a:t>rapporto tra </a:t>
            </a:r>
            <a:r>
              <a:rPr lang="it-IT" sz="1700" dirty="0" smtClean="0"/>
              <a:t>residenti </a:t>
            </a:r>
            <a:r>
              <a:rPr lang="it-IT" sz="1700" dirty="0"/>
              <a:t>stranieri iscritti ai soli licei e i residenti stranieri iscritti </a:t>
            </a:r>
            <a:r>
              <a:rPr lang="it-IT" sz="1700" dirty="0" smtClean="0"/>
              <a:t>alla </a:t>
            </a:r>
            <a:r>
              <a:rPr lang="it-IT" sz="1700" dirty="0"/>
              <a:t>scuola </a:t>
            </a:r>
            <a:r>
              <a:rPr lang="it-IT" sz="1700" dirty="0" smtClean="0"/>
              <a:t>secondaria superiore. </a:t>
            </a:r>
            <a:r>
              <a:rPr lang="it-IT" sz="1700" dirty="0"/>
              <a:t>I dati riguardanti gli stranieri residenti nel territorio italiano (tasso dei residenti stranieri e tasso di residenti iscritti al liceo) sono stati estratti da un database dell’Istat riguardante la tematica </a:t>
            </a:r>
            <a:r>
              <a:rPr lang="it-IT" sz="1700" dirty="0" smtClean="0"/>
              <a:t>dell’immigrazione</a:t>
            </a:r>
            <a:r>
              <a:rPr lang="it-IT" sz="1700" baseline="30000" dirty="0" smtClean="0"/>
              <a:t>4</a:t>
            </a:r>
            <a:r>
              <a:rPr lang="it-IT" sz="1700" dirty="0" smtClean="0"/>
              <a:t>.</a:t>
            </a:r>
            <a:endParaRPr lang="it-IT" sz="1700" dirty="0"/>
          </a:p>
        </p:txBody>
      </p:sp>
      <p:cxnSp>
        <p:nvCxnSpPr>
          <p:cNvPr id="5" name="Connettore 1 4"/>
          <p:cNvCxnSpPr/>
          <p:nvPr/>
        </p:nvCxnSpPr>
        <p:spPr>
          <a:xfrm>
            <a:off x="38242" y="4651688"/>
            <a:ext cx="4965806"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31653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2"/>
          <p:cNvSpPr>
            <a:spLocks noChangeArrowheads="1"/>
          </p:cNvSpPr>
          <p:nvPr/>
        </p:nvSpPr>
        <p:spPr bwMode="auto">
          <a:xfrm>
            <a:off x="8604448" y="44624"/>
            <a:ext cx="476250" cy="376238"/>
          </a:xfrm>
          <a:prstGeom prst="rect">
            <a:avLst/>
          </a:prstGeom>
          <a:solidFill>
            <a:srgbClr val="CC0066"/>
          </a:solidFill>
          <a:ln w="9525">
            <a:noFill/>
            <a:miter lim="800000"/>
            <a:headEnd/>
            <a:tailEnd/>
          </a:ln>
        </p:spPr>
        <p:txBody>
          <a:bodyPr wrap="none" anchor="ctr"/>
          <a:lstStyle/>
          <a:p>
            <a:pPr algn="ctr" eaLnBrk="0" hangingPunct="0"/>
            <a:r>
              <a:rPr lang="it-IT" sz="2000" b="1" dirty="0" smtClean="0">
                <a:solidFill>
                  <a:srgbClr val="FFFF00"/>
                </a:solidFill>
                <a:cs typeface="Times New Roman" pitchFamily="18" charset="0"/>
              </a:rPr>
              <a:t>12</a:t>
            </a:r>
            <a:endParaRPr lang="it-IT" sz="2000" b="1" dirty="0">
              <a:solidFill>
                <a:srgbClr val="FFFF00"/>
              </a:solidFill>
              <a:cs typeface="Times New Roman" pitchFamily="18" charset="0"/>
            </a:endParaRPr>
          </a:p>
        </p:txBody>
      </p:sp>
      <p:sp>
        <p:nvSpPr>
          <p:cNvPr id="8" name="Rettangolo 7"/>
          <p:cNvSpPr/>
          <p:nvPr/>
        </p:nvSpPr>
        <p:spPr>
          <a:xfrm>
            <a:off x="-36512" y="44624"/>
            <a:ext cx="8413929" cy="720197"/>
          </a:xfrm>
          <a:prstGeom prst="rect">
            <a:avLst/>
          </a:prstGeom>
        </p:spPr>
        <p:txBody>
          <a:bodyPr wrap="square">
            <a:spAutoFit/>
          </a:bodyPr>
          <a:lstStyle/>
          <a:p>
            <a:pPr>
              <a:lnSpc>
                <a:spcPct val="85000"/>
              </a:lnSpc>
            </a:pPr>
            <a:r>
              <a:rPr lang="it-IT" sz="2400" b="1" dirty="0">
                <a:solidFill>
                  <a:srgbClr val="D60093"/>
                </a:solidFill>
                <a:latin typeface="Arial" panose="020B0604020202020204" pitchFamily="34" charset="0"/>
                <a:cs typeface="Arial" panose="020B0604020202020204" pitchFamily="34" charset="0"/>
              </a:rPr>
              <a:t>N</a:t>
            </a:r>
            <a:r>
              <a:rPr lang="it-IT" sz="2400" b="1" dirty="0" smtClean="0">
                <a:solidFill>
                  <a:srgbClr val="D60093"/>
                </a:solidFill>
                <a:latin typeface="Arial" panose="020B0604020202020204" pitchFamily="34" charset="0"/>
                <a:cs typeface="Arial" panose="020B0604020202020204" pitchFamily="34" charset="0"/>
              </a:rPr>
              <a:t>ota tecnica</a:t>
            </a:r>
          </a:p>
          <a:p>
            <a:pPr>
              <a:lnSpc>
                <a:spcPct val="85000"/>
              </a:lnSpc>
            </a:pPr>
            <a:r>
              <a:rPr lang="it-IT" sz="2400" b="1" dirty="0">
                <a:solidFill>
                  <a:srgbClr val="D60093"/>
                </a:solidFill>
                <a:latin typeface="Arial" panose="020B0604020202020204" pitchFamily="34" charset="0"/>
                <a:cs typeface="Arial" panose="020B0604020202020204" pitchFamily="34" charset="0"/>
              </a:rPr>
              <a:t>v</a:t>
            </a:r>
            <a:r>
              <a:rPr lang="it-IT" sz="2400" b="1" dirty="0" smtClean="0">
                <a:solidFill>
                  <a:srgbClr val="D60093"/>
                </a:solidFill>
                <a:latin typeface="Arial" panose="020B0604020202020204" pitchFamily="34" charset="0"/>
                <a:cs typeface="Arial" panose="020B0604020202020204" pitchFamily="34" charset="0"/>
              </a:rPr>
              <a:t>alutazioni quantitative della chart 8 (1/3)</a:t>
            </a:r>
          </a:p>
        </p:txBody>
      </p:sp>
      <p:sp>
        <p:nvSpPr>
          <p:cNvPr id="12" name="Sottotitolo 2"/>
          <p:cNvSpPr txBox="1">
            <a:spLocks/>
          </p:cNvSpPr>
          <p:nvPr/>
        </p:nvSpPr>
        <p:spPr>
          <a:xfrm>
            <a:off x="35496" y="764704"/>
            <a:ext cx="8973194" cy="5976664"/>
          </a:xfrm>
          <a:prstGeom prst="rect">
            <a:avLst/>
          </a:prstGeom>
        </p:spPr>
        <p:txBody>
          <a:bodyPr>
            <a:noAutofit/>
          </a:bodyPr>
          <a:lstStyle>
            <a:lvl1pPr marL="342900" indent="-342900" algn="l" rtl="0" eaLnBrk="0" fontAlgn="base" hangingPunct="0">
              <a:spcBef>
                <a:spcPts val="600"/>
              </a:spcBef>
              <a:spcAft>
                <a:spcPct val="0"/>
              </a:spcAft>
              <a:buFont typeface="Arial" charset="0"/>
              <a:defRPr kern="1200">
                <a:solidFill>
                  <a:schemeClr val="tx2"/>
                </a:solidFill>
                <a:latin typeface="Arial" charset="0"/>
                <a:ea typeface="+mn-ea"/>
                <a:cs typeface="+mn-cs"/>
              </a:defRPr>
            </a:lvl1pPr>
            <a:lvl2pPr marL="1588" indent="-1588" algn="l" rtl="0" eaLnBrk="0" fontAlgn="base" hangingPunct="0">
              <a:spcBef>
                <a:spcPts val="600"/>
              </a:spcBef>
              <a:spcAft>
                <a:spcPct val="0"/>
              </a:spcAft>
              <a:buFont typeface="Arial" charset="0"/>
              <a:defRPr sz="1600" kern="1200">
                <a:solidFill>
                  <a:schemeClr val="tx1"/>
                </a:solidFill>
                <a:latin typeface="Arial" charset="0"/>
                <a:ea typeface="+mn-ea"/>
                <a:cs typeface="+mn-cs"/>
              </a:defRPr>
            </a:lvl2pPr>
            <a:lvl3pPr marL="180975" indent="-177800" algn="l" rtl="0" eaLnBrk="0" fontAlgn="base" hangingPunct="0">
              <a:spcBef>
                <a:spcPts val="300"/>
              </a:spcBef>
              <a:spcAft>
                <a:spcPct val="0"/>
              </a:spcAft>
              <a:buFont typeface="Arial" charset="0"/>
              <a:buChar char="•"/>
              <a:defRPr sz="1600" kern="1200">
                <a:solidFill>
                  <a:schemeClr val="tx1"/>
                </a:solidFill>
                <a:latin typeface="Arial" charset="0"/>
                <a:ea typeface="+mn-ea"/>
                <a:cs typeface="+mn-cs"/>
              </a:defRPr>
            </a:lvl3pPr>
            <a:lvl4pPr marL="360363" indent="-177800" algn="l" rtl="0" eaLnBrk="0" fontAlgn="base" hangingPunct="0">
              <a:spcBef>
                <a:spcPts val="300"/>
              </a:spcBef>
              <a:spcAft>
                <a:spcPct val="0"/>
              </a:spcAft>
              <a:buFont typeface="Arial" charset="0"/>
              <a:buChar char="•"/>
              <a:defRPr sz="1600" kern="1200">
                <a:solidFill>
                  <a:schemeClr val="tx1"/>
                </a:solidFill>
                <a:latin typeface="Arial" charset="0"/>
                <a:ea typeface="+mn-ea"/>
                <a:cs typeface="+mn-cs"/>
              </a:defRPr>
            </a:lvl4pPr>
            <a:lvl5pPr marL="539750" indent="-177800" algn="l" rtl="0" eaLnBrk="0" fontAlgn="base" hangingPunct="0">
              <a:spcBef>
                <a:spcPts val="300"/>
              </a:spcBef>
              <a:spcAft>
                <a:spcPct val="0"/>
              </a:spcAft>
              <a:buFont typeface="Arial" charset="0"/>
              <a:buChar char="•"/>
              <a:defRPr sz="1600" kern="1200">
                <a:solidFill>
                  <a:schemeClr val="tx1"/>
                </a:solidFill>
                <a:latin typeface="Arial" charset="0"/>
                <a:ea typeface="+mn-ea"/>
                <a:cs typeface="+mn-cs"/>
              </a:defRPr>
            </a:lvl5pPr>
            <a:lvl6pPr marL="0" indent="0" algn="l" defTabSz="914400" rtl="0" eaLnBrk="1" latinLnBrk="0" hangingPunct="1">
              <a:spcBef>
                <a:spcPts val="600"/>
              </a:spcBef>
              <a:spcAft>
                <a:spcPts val="0"/>
              </a:spcAft>
              <a:buFont typeface="Arial" pitchFamily="34" charset="0"/>
              <a:buNone/>
              <a:defRPr sz="1600" kern="1200">
                <a:solidFill>
                  <a:schemeClr val="tx1"/>
                </a:solidFill>
                <a:latin typeface="+mn-lt"/>
                <a:ea typeface="+mn-ea"/>
                <a:cs typeface="+mn-cs"/>
              </a:defRPr>
            </a:lvl6pPr>
            <a:lvl7pPr marL="0" indent="0" algn="l" defTabSz="914400" rtl="0" eaLnBrk="1" latinLnBrk="0" hangingPunct="1">
              <a:spcBef>
                <a:spcPts val="600"/>
              </a:spcBef>
              <a:spcAft>
                <a:spcPts val="0"/>
              </a:spcAft>
              <a:buFont typeface="Arial" pitchFamily="34" charset="0"/>
              <a:buNone/>
              <a:defRPr sz="1600" kern="1200">
                <a:solidFill>
                  <a:schemeClr val="tx1"/>
                </a:solidFill>
                <a:latin typeface="+mn-lt"/>
                <a:ea typeface="+mn-ea"/>
                <a:cs typeface="+mn-cs"/>
              </a:defRPr>
            </a:lvl7pPr>
            <a:lvl8pPr marL="0" indent="0" algn="l" defTabSz="914400" rtl="0" eaLnBrk="1" latinLnBrk="0" hangingPunct="1">
              <a:spcBef>
                <a:spcPts val="600"/>
              </a:spcBef>
              <a:spcAft>
                <a:spcPts val="0"/>
              </a:spcAft>
              <a:buFont typeface="Arial" pitchFamily="34" charset="0"/>
              <a:buNone/>
              <a:defRPr sz="1600" kern="1200">
                <a:solidFill>
                  <a:schemeClr val="tx1"/>
                </a:solidFill>
                <a:latin typeface="+mn-lt"/>
                <a:ea typeface="+mn-ea"/>
                <a:cs typeface="+mn-cs"/>
              </a:defRPr>
            </a:lvl8pPr>
            <a:lvl9pPr marL="0" indent="0" algn="l" defTabSz="914400" rtl="0" eaLnBrk="1" latinLnBrk="0" hangingPunct="1">
              <a:spcBef>
                <a:spcPts val="600"/>
              </a:spcBef>
              <a:spcAft>
                <a:spcPts val="0"/>
              </a:spcAft>
              <a:buFont typeface="Arial" pitchFamily="34" charset="0"/>
              <a:buNone/>
              <a:defRPr sz="1600" kern="1200">
                <a:solidFill>
                  <a:schemeClr val="tx1"/>
                </a:solidFill>
                <a:latin typeface="+mn-lt"/>
                <a:ea typeface="+mn-ea"/>
                <a:cs typeface="+mn-cs"/>
              </a:defRPr>
            </a:lvl9pPr>
          </a:lstStyle>
          <a:p>
            <a:pPr marL="0" indent="0" algn="just">
              <a:spcBef>
                <a:spcPts val="0"/>
              </a:spcBef>
            </a:pPr>
            <a:r>
              <a:rPr lang="it-IT" dirty="0" smtClean="0">
                <a:solidFill>
                  <a:schemeClr val="tx1"/>
                </a:solidFill>
                <a:latin typeface="Arial" panose="020B0604020202020204" pitchFamily="34" charset="0"/>
                <a:cs typeface="Arial" panose="020B0604020202020204" pitchFamily="34" charset="0"/>
              </a:rPr>
              <a:t>Le evidenze della chart 8 provengono dall’aggiornamento di vari studi realizzati da Confcommercio nel corso degli ultimi anni in collaborazione con importanti istituti di ricerca. Di seguito si riassumono gli aspetti tecnici delle ricerche che hanno portato alle stime quantitative delle perdite di fatturato e dei costi dovuti all’illegalità nei settori del commercio al dettaglio (netto carburanti) e dei pubblici esercizi.</a:t>
            </a:r>
          </a:p>
          <a:p>
            <a:pPr marL="0" indent="0" algn="just">
              <a:spcBef>
                <a:spcPts val="0"/>
              </a:spcBef>
            </a:pPr>
            <a:endParaRPr lang="it-IT" sz="800" dirty="0" smtClean="0">
              <a:solidFill>
                <a:schemeClr val="tx1"/>
              </a:solidFill>
              <a:latin typeface="Arial" panose="020B0604020202020204" pitchFamily="34" charset="0"/>
              <a:cs typeface="Arial" panose="020B0604020202020204" pitchFamily="34" charset="0"/>
            </a:endParaRPr>
          </a:p>
          <a:p>
            <a:pPr marL="0" indent="0" algn="just">
              <a:spcBef>
                <a:spcPts val="0"/>
              </a:spcBef>
            </a:pPr>
            <a:r>
              <a:rPr lang="it-IT" b="1" dirty="0" smtClean="0">
                <a:solidFill>
                  <a:schemeClr val="tx1"/>
                </a:solidFill>
                <a:latin typeface="Arial" panose="020B0604020202020204" pitchFamily="34" charset="0"/>
                <a:cs typeface="Arial" panose="020B0604020202020204" pitchFamily="34" charset="0"/>
              </a:rPr>
              <a:t>Abusivismo nel commercio in sede fissa e ambulante</a:t>
            </a:r>
          </a:p>
          <a:p>
            <a:pPr marL="0" indent="0" algn="just">
              <a:spcBef>
                <a:spcPts val="0"/>
              </a:spcBef>
            </a:pPr>
            <a:r>
              <a:rPr lang="it-IT" dirty="0" smtClean="0">
                <a:solidFill>
                  <a:schemeClr val="tx1"/>
                </a:solidFill>
                <a:latin typeface="Arial" panose="020B0604020202020204" pitchFamily="34" charset="0"/>
                <a:cs typeface="Arial" panose="020B0604020202020204" pitchFamily="34" charset="0"/>
              </a:rPr>
              <a:t>La base per le stime è data da un’indagine condotta dal </a:t>
            </a:r>
            <a:r>
              <a:rPr lang="it-IT" dirty="0" err="1" smtClean="0">
                <a:solidFill>
                  <a:schemeClr val="tx1"/>
                </a:solidFill>
                <a:latin typeface="Arial" panose="020B0604020202020204" pitchFamily="34" charset="0"/>
                <a:cs typeface="Arial" panose="020B0604020202020204" pitchFamily="34" charset="0"/>
              </a:rPr>
              <a:t>Censis</a:t>
            </a:r>
            <a:r>
              <a:rPr lang="it-IT" dirty="0" smtClean="0">
                <a:solidFill>
                  <a:schemeClr val="tx1"/>
                </a:solidFill>
                <a:latin typeface="Arial" panose="020B0604020202020204" pitchFamily="34" charset="0"/>
                <a:cs typeface="Arial" panose="020B0604020202020204" pitchFamily="34" charset="0"/>
              </a:rPr>
              <a:t> per Confcommercio basata sul confronto tra controlli ed infrazioni (2013). Sulla base di questi confronti si è arrivati a calcolare un’incidenza degli abusivi/irregolari sul commercio del 4,2% in sede fissa e del 19,4% per il commercio ambulante. La media ponderata indica un’incidenza sul commercio del 6,6%. Si è fatta l’ipotesi che gli esercizi abusivi presentino un fatturato inferiore del 30% rispetto al dato medio. Partendo dal fatturato al 2014 del commercio al dettaglio in sede fissa (Istat, Rilevazione sulle piccole e medie imprese e sull'esercizio di arti e professioni (PMI) e Rilevazione sul sistema dei conti delle imprese), al netto di auto, moto, carburanti e ICT, e vendite per corrispondenza e via internet, i dati sono stati aggiornati al 2016.</a:t>
            </a:r>
          </a:p>
          <a:p>
            <a:pPr marL="0" indent="0" algn="just">
              <a:spcBef>
                <a:spcPts val="0"/>
              </a:spcBef>
            </a:pPr>
            <a:r>
              <a:rPr lang="it-IT" dirty="0" smtClean="0">
                <a:solidFill>
                  <a:schemeClr val="tx1"/>
                </a:solidFill>
                <a:latin typeface="Arial" panose="020B0604020202020204" pitchFamily="34" charset="0"/>
                <a:cs typeface="Arial" panose="020B0604020202020204" pitchFamily="34" charset="0"/>
              </a:rPr>
              <a:t>Per l’aggiornamento si è utilizzata la variazione, a valore, registrata dai consumi di beni commercializzabili, al netto dei settori esclusi dalla valutazione del fatturato, utilizzando per il 2015 la Contabilità nazionale e per il 2016 l’ICC (l’indicatore dei consumi Confcommercio). Sulla base di queste indicazioni si è stimato per il 2015 un valore del fatturato delle attività abusive/irregolari pari a 8,1 miliardi. </a:t>
            </a:r>
            <a:endParaRPr lang="it-IT" b="1" dirty="0" smtClean="0">
              <a:solidFill>
                <a:schemeClr val="tx1"/>
              </a:solidFill>
              <a:latin typeface="Arial" panose="020B0604020202020204" pitchFamily="34" charset="0"/>
              <a:cs typeface="Arial" panose="020B0604020202020204" pitchFamily="34" charset="0"/>
            </a:endParaRPr>
          </a:p>
          <a:p>
            <a:pPr marL="0" indent="0" algn="just">
              <a:spcBef>
                <a:spcPts val="0"/>
              </a:spcBef>
            </a:pPr>
            <a:endParaRPr lang="it-IT"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96606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2"/>
          <p:cNvSpPr>
            <a:spLocks noChangeArrowheads="1"/>
          </p:cNvSpPr>
          <p:nvPr/>
        </p:nvSpPr>
        <p:spPr bwMode="auto">
          <a:xfrm>
            <a:off x="8604448" y="44624"/>
            <a:ext cx="476250" cy="376238"/>
          </a:xfrm>
          <a:prstGeom prst="rect">
            <a:avLst/>
          </a:prstGeom>
          <a:solidFill>
            <a:srgbClr val="CC0066"/>
          </a:solidFill>
          <a:ln w="9525">
            <a:noFill/>
            <a:miter lim="800000"/>
            <a:headEnd/>
            <a:tailEnd/>
          </a:ln>
        </p:spPr>
        <p:txBody>
          <a:bodyPr wrap="none" anchor="ctr"/>
          <a:lstStyle/>
          <a:p>
            <a:pPr algn="ctr" eaLnBrk="0" hangingPunct="0"/>
            <a:r>
              <a:rPr lang="it-IT" sz="2000" b="1" dirty="0" smtClean="0">
                <a:solidFill>
                  <a:srgbClr val="FFFF00"/>
                </a:solidFill>
                <a:cs typeface="Times New Roman" pitchFamily="18" charset="0"/>
              </a:rPr>
              <a:t>13</a:t>
            </a:r>
            <a:endParaRPr lang="it-IT" sz="2000" b="1" dirty="0">
              <a:solidFill>
                <a:srgbClr val="FFFF00"/>
              </a:solidFill>
              <a:cs typeface="Times New Roman" pitchFamily="18" charset="0"/>
            </a:endParaRPr>
          </a:p>
        </p:txBody>
      </p:sp>
      <p:sp>
        <p:nvSpPr>
          <p:cNvPr id="3" name="Rettangolo 2"/>
          <p:cNvSpPr/>
          <p:nvPr/>
        </p:nvSpPr>
        <p:spPr>
          <a:xfrm>
            <a:off x="35496" y="44624"/>
            <a:ext cx="8413929" cy="720197"/>
          </a:xfrm>
          <a:prstGeom prst="rect">
            <a:avLst/>
          </a:prstGeom>
        </p:spPr>
        <p:txBody>
          <a:bodyPr wrap="square">
            <a:spAutoFit/>
          </a:bodyPr>
          <a:lstStyle/>
          <a:p>
            <a:pPr>
              <a:lnSpc>
                <a:spcPct val="85000"/>
              </a:lnSpc>
            </a:pPr>
            <a:r>
              <a:rPr lang="it-IT" sz="2400" b="1" dirty="0">
                <a:solidFill>
                  <a:srgbClr val="D60093"/>
                </a:solidFill>
                <a:latin typeface="Arial" panose="020B0604020202020204" pitchFamily="34" charset="0"/>
                <a:cs typeface="Arial" panose="020B0604020202020204" pitchFamily="34" charset="0"/>
              </a:rPr>
              <a:t>N</a:t>
            </a:r>
            <a:r>
              <a:rPr lang="it-IT" sz="2400" b="1" dirty="0" smtClean="0">
                <a:solidFill>
                  <a:srgbClr val="D60093"/>
                </a:solidFill>
                <a:latin typeface="Arial" panose="020B0604020202020204" pitchFamily="34" charset="0"/>
                <a:cs typeface="Arial" panose="020B0604020202020204" pitchFamily="34" charset="0"/>
              </a:rPr>
              <a:t>ota tecnica</a:t>
            </a:r>
          </a:p>
          <a:p>
            <a:pPr>
              <a:lnSpc>
                <a:spcPct val="85000"/>
              </a:lnSpc>
            </a:pPr>
            <a:r>
              <a:rPr lang="it-IT" sz="2400" b="1" dirty="0">
                <a:solidFill>
                  <a:srgbClr val="D60093"/>
                </a:solidFill>
                <a:latin typeface="Arial" panose="020B0604020202020204" pitchFamily="34" charset="0"/>
                <a:cs typeface="Arial" panose="020B0604020202020204" pitchFamily="34" charset="0"/>
              </a:rPr>
              <a:t>v</a:t>
            </a:r>
            <a:r>
              <a:rPr lang="it-IT" sz="2400" b="1" dirty="0" smtClean="0">
                <a:solidFill>
                  <a:srgbClr val="D60093"/>
                </a:solidFill>
                <a:latin typeface="Arial" panose="020B0604020202020204" pitchFamily="34" charset="0"/>
                <a:cs typeface="Arial" panose="020B0604020202020204" pitchFamily="34" charset="0"/>
              </a:rPr>
              <a:t>alutazioni quantitative della chart 8 (2/3)</a:t>
            </a:r>
          </a:p>
        </p:txBody>
      </p:sp>
      <p:sp>
        <p:nvSpPr>
          <p:cNvPr id="5" name="Sottotitolo 2"/>
          <p:cNvSpPr txBox="1">
            <a:spLocks/>
          </p:cNvSpPr>
          <p:nvPr/>
        </p:nvSpPr>
        <p:spPr>
          <a:xfrm>
            <a:off x="0" y="764704"/>
            <a:ext cx="9082810" cy="6048672"/>
          </a:xfrm>
          <a:prstGeom prst="rect">
            <a:avLst/>
          </a:prstGeom>
        </p:spPr>
        <p:txBody>
          <a:bodyPr>
            <a:noAutofit/>
          </a:bodyPr>
          <a:lstStyle>
            <a:lvl1pPr marL="342900" indent="-342900" algn="l" rtl="0" eaLnBrk="0" fontAlgn="base" hangingPunct="0">
              <a:spcBef>
                <a:spcPts val="600"/>
              </a:spcBef>
              <a:spcAft>
                <a:spcPct val="0"/>
              </a:spcAft>
              <a:buFont typeface="Arial" charset="0"/>
              <a:defRPr kern="1200">
                <a:solidFill>
                  <a:schemeClr val="tx2"/>
                </a:solidFill>
                <a:latin typeface="Arial" charset="0"/>
                <a:ea typeface="+mn-ea"/>
                <a:cs typeface="+mn-cs"/>
              </a:defRPr>
            </a:lvl1pPr>
            <a:lvl2pPr marL="1588" indent="-1588" algn="l" rtl="0" eaLnBrk="0" fontAlgn="base" hangingPunct="0">
              <a:spcBef>
                <a:spcPts val="600"/>
              </a:spcBef>
              <a:spcAft>
                <a:spcPct val="0"/>
              </a:spcAft>
              <a:buFont typeface="Arial" charset="0"/>
              <a:defRPr sz="1600" kern="1200">
                <a:solidFill>
                  <a:schemeClr val="tx1"/>
                </a:solidFill>
                <a:latin typeface="Arial" charset="0"/>
                <a:ea typeface="+mn-ea"/>
                <a:cs typeface="+mn-cs"/>
              </a:defRPr>
            </a:lvl2pPr>
            <a:lvl3pPr marL="180975" indent="-177800" algn="l" rtl="0" eaLnBrk="0" fontAlgn="base" hangingPunct="0">
              <a:spcBef>
                <a:spcPts val="300"/>
              </a:spcBef>
              <a:spcAft>
                <a:spcPct val="0"/>
              </a:spcAft>
              <a:buFont typeface="Arial" charset="0"/>
              <a:buChar char="•"/>
              <a:defRPr sz="1600" kern="1200">
                <a:solidFill>
                  <a:schemeClr val="tx1"/>
                </a:solidFill>
                <a:latin typeface="Arial" charset="0"/>
                <a:ea typeface="+mn-ea"/>
                <a:cs typeface="+mn-cs"/>
              </a:defRPr>
            </a:lvl3pPr>
            <a:lvl4pPr marL="360363" indent="-177800" algn="l" rtl="0" eaLnBrk="0" fontAlgn="base" hangingPunct="0">
              <a:spcBef>
                <a:spcPts val="300"/>
              </a:spcBef>
              <a:spcAft>
                <a:spcPct val="0"/>
              </a:spcAft>
              <a:buFont typeface="Arial" charset="0"/>
              <a:buChar char="•"/>
              <a:defRPr sz="1600" kern="1200">
                <a:solidFill>
                  <a:schemeClr val="tx1"/>
                </a:solidFill>
                <a:latin typeface="Arial" charset="0"/>
                <a:ea typeface="+mn-ea"/>
                <a:cs typeface="+mn-cs"/>
              </a:defRPr>
            </a:lvl4pPr>
            <a:lvl5pPr marL="539750" indent="-177800" algn="l" rtl="0" eaLnBrk="0" fontAlgn="base" hangingPunct="0">
              <a:spcBef>
                <a:spcPts val="300"/>
              </a:spcBef>
              <a:spcAft>
                <a:spcPct val="0"/>
              </a:spcAft>
              <a:buFont typeface="Arial" charset="0"/>
              <a:buChar char="•"/>
              <a:defRPr sz="1600" kern="1200">
                <a:solidFill>
                  <a:schemeClr val="tx1"/>
                </a:solidFill>
                <a:latin typeface="Arial" charset="0"/>
                <a:ea typeface="+mn-ea"/>
                <a:cs typeface="+mn-cs"/>
              </a:defRPr>
            </a:lvl5pPr>
            <a:lvl6pPr marL="0" indent="0" algn="l" defTabSz="914400" rtl="0" eaLnBrk="1" latinLnBrk="0" hangingPunct="1">
              <a:spcBef>
                <a:spcPts val="600"/>
              </a:spcBef>
              <a:spcAft>
                <a:spcPts val="0"/>
              </a:spcAft>
              <a:buFont typeface="Arial" pitchFamily="34" charset="0"/>
              <a:buNone/>
              <a:defRPr sz="1600" kern="1200">
                <a:solidFill>
                  <a:schemeClr val="tx1"/>
                </a:solidFill>
                <a:latin typeface="+mn-lt"/>
                <a:ea typeface="+mn-ea"/>
                <a:cs typeface="+mn-cs"/>
              </a:defRPr>
            </a:lvl6pPr>
            <a:lvl7pPr marL="0" indent="0" algn="l" defTabSz="914400" rtl="0" eaLnBrk="1" latinLnBrk="0" hangingPunct="1">
              <a:spcBef>
                <a:spcPts val="600"/>
              </a:spcBef>
              <a:spcAft>
                <a:spcPts val="0"/>
              </a:spcAft>
              <a:buFont typeface="Arial" pitchFamily="34" charset="0"/>
              <a:buNone/>
              <a:defRPr sz="1600" kern="1200">
                <a:solidFill>
                  <a:schemeClr val="tx1"/>
                </a:solidFill>
                <a:latin typeface="+mn-lt"/>
                <a:ea typeface="+mn-ea"/>
                <a:cs typeface="+mn-cs"/>
              </a:defRPr>
            </a:lvl7pPr>
            <a:lvl8pPr marL="0" indent="0" algn="l" defTabSz="914400" rtl="0" eaLnBrk="1" latinLnBrk="0" hangingPunct="1">
              <a:spcBef>
                <a:spcPts val="600"/>
              </a:spcBef>
              <a:spcAft>
                <a:spcPts val="0"/>
              </a:spcAft>
              <a:buFont typeface="Arial" pitchFamily="34" charset="0"/>
              <a:buNone/>
              <a:defRPr sz="1600" kern="1200">
                <a:solidFill>
                  <a:schemeClr val="tx1"/>
                </a:solidFill>
                <a:latin typeface="+mn-lt"/>
                <a:ea typeface="+mn-ea"/>
                <a:cs typeface="+mn-cs"/>
              </a:defRPr>
            </a:lvl8pPr>
            <a:lvl9pPr marL="0" indent="0" algn="l" defTabSz="914400" rtl="0" eaLnBrk="1" latinLnBrk="0" hangingPunct="1">
              <a:spcBef>
                <a:spcPts val="600"/>
              </a:spcBef>
              <a:spcAft>
                <a:spcPts val="0"/>
              </a:spcAft>
              <a:buFont typeface="Arial" pitchFamily="34" charset="0"/>
              <a:buNone/>
              <a:defRPr sz="1600" kern="1200">
                <a:solidFill>
                  <a:schemeClr val="tx1"/>
                </a:solidFill>
                <a:latin typeface="+mn-lt"/>
                <a:ea typeface="+mn-ea"/>
                <a:cs typeface="+mn-cs"/>
              </a:defRPr>
            </a:lvl9pPr>
          </a:lstStyle>
          <a:p>
            <a:pPr marL="0" indent="0" algn="just">
              <a:lnSpc>
                <a:spcPct val="90000"/>
              </a:lnSpc>
              <a:spcBef>
                <a:spcPts val="0"/>
              </a:spcBef>
            </a:pPr>
            <a:r>
              <a:rPr lang="it-IT" sz="2100" b="1" dirty="0" smtClean="0">
                <a:solidFill>
                  <a:schemeClr val="tx1"/>
                </a:solidFill>
                <a:latin typeface="Arial" panose="020B0604020202020204" pitchFamily="34" charset="0"/>
                <a:cs typeface="Arial" panose="020B0604020202020204" pitchFamily="34" charset="0"/>
              </a:rPr>
              <a:t>Abusivismo nei servizi di ristorazione</a:t>
            </a:r>
          </a:p>
          <a:p>
            <a:pPr marL="0" indent="0" algn="just">
              <a:lnSpc>
                <a:spcPct val="90000"/>
              </a:lnSpc>
              <a:spcBef>
                <a:spcPts val="0"/>
              </a:spcBef>
            </a:pPr>
            <a:r>
              <a:rPr lang="it-IT" sz="2100" dirty="0" smtClean="0">
                <a:solidFill>
                  <a:schemeClr val="tx1"/>
                </a:solidFill>
                <a:latin typeface="Arial" panose="020B0604020202020204" pitchFamily="34" charset="0"/>
                <a:cs typeface="Arial" panose="020B0604020202020204" pitchFamily="34" charset="0"/>
              </a:rPr>
              <a:t>La base di stima è data da un’indagine FIPE sull’abusivismo nei servizi di ristorazione del 2013 e aggiornata al 2015. Dall’indagine deriva un’indicazione del fatturato attribuibile all’abusivismo (sagre, agriturismi, home</a:t>
            </a:r>
            <a:r>
              <a:rPr lang="it-IT" sz="2100" dirty="0" smtClean="0"/>
              <a:t> </a:t>
            </a:r>
            <a:r>
              <a:rPr lang="it-IT" sz="2100" dirty="0" err="1" smtClean="0">
                <a:solidFill>
                  <a:schemeClr val="tx1"/>
                </a:solidFill>
                <a:latin typeface="Arial" panose="020B0604020202020204" pitchFamily="34" charset="0"/>
                <a:cs typeface="Arial" panose="020B0604020202020204" pitchFamily="34" charset="0"/>
              </a:rPr>
              <a:t>restaurant</a:t>
            </a:r>
            <a:r>
              <a:rPr lang="it-IT" sz="2100" dirty="0" smtClean="0">
                <a:solidFill>
                  <a:schemeClr val="tx1"/>
                </a:solidFill>
                <a:latin typeface="Arial" panose="020B0604020202020204" pitchFamily="34" charset="0"/>
                <a:cs typeface="Arial" panose="020B0604020202020204" pitchFamily="34" charset="0"/>
              </a:rPr>
              <a:t>) pari a oltre il 10% del fatturato complessivo dei servizi di ristorazione. Seguendo la stessa metodologia utilizzata per il commercio si è stimato il valore del fatturato illegale al 2014 aggiornandolo al 2016 sulla base delle variazioni dei consumi delle famiglie presso i pubblici esercizi con la contabilità nazionale e l’ICC; ciò porta a una stima delle perdite pari a 5,6 miliardi di euro nel 2016.</a:t>
            </a:r>
          </a:p>
          <a:p>
            <a:pPr marL="0" indent="0" algn="just">
              <a:lnSpc>
                <a:spcPct val="90000"/>
              </a:lnSpc>
              <a:spcBef>
                <a:spcPts val="0"/>
              </a:spcBef>
            </a:pPr>
            <a:endParaRPr lang="it-IT" sz="800" b="1" dirty="0" smtClean="0">
              <a:solidFill>
                <a:schemeClr val="tx1"/>
              </a:solidFill>
              <a:latin typeface="Arial" panose="020B0604020202020204" pitchFamily="34" charset="0"/>
              <a:cs typeface="Arial" panose="020B0604020202020204" pitchFamily="34" charset="0"/>
            </a:endParaRPr>
          </a:p>
          <a:p>
            <a:pPr marL="0" indent="0" algn="just">
              <a:lnSpc>
                <a:spcPct val="90000"/>
              </a:lnSpc>
              <a:spcBef>
                <a:spcPts val="0"/>
              </a:spcBef>
            </a:pPr>
            <a:r>
              <a:rPr lang="it-IT" sz="2100" b="1" dirty="0" smtClean="0">
                <a:solidFill>
                  <a:schemeClr val="tx1"/>
                </a:solidFill>
                <a:latin typeface="Arial" panose="020B0604020202020204" pitchFamily="34" charset="0"/>
                <a:cs typeface="Arial" panose="020B0604020202020204" pitchFamily="34" charset="0"/>
              </a:rPr>
              <a:t>Valore della contraffazione</a:t>
            </a:r>
          </a:p>
          <a:p>
            <a:pPr marL="0" indent="0" algn="just">
              <a:lnSpc>
                <a:spcPct val="90000"/>
              </a:lnSpc>
              <a:spcBef>
                <a:spcPts val="0"/>
              </a:spcBef>
            </a:pPr>
            <a:r>
              <a:rPr lang="it-IT" sz="2100" dirty="0" smtClean="0">
                <a:solidFill>
                  <a:schemeClr val="tx1"/>
                </a:solidFill>
                <a:latin typeface="Arial" panose="020B0604020202020204" pitchFamily="34" charset="0"/>
                <a:cs typeface="Arial" panose="020B0604020202020204" pitchFamily="34" charset="0"/>
              </a:rPr>
              <a:t>Il valore della contraffazione è stato stimato sulla base di un’indagine condotta dal </a:t>
            </a:r>
            <a:r>
              <a:rPr lang="it-IT" sz="2100" dirty="0" err="1" smtClean="0">
                <a:solidFill>
                  <a:schemeClr val="tx1"/>
                </a:solidFill>
                <a:latin typeface="Arial" panose="020B0604020202020204" pitchFamily="34" charset="0"/>
                <a:cs typeface="Arial" panose="020B0604020202020204" pitchFamily="34" charset="0"/>
              </a:rPr>
              <a:t>Censis</a:t>
            </a:r>
            <a:r>
              <a:rPr lang="it-IT" sz="2100" dirty="0" smtClean="0">
                <a:solidFill>
                  <a:schemeClr val="tx1"/>
                </a:solidFill>
                <a:latin typeface="Arial" panose="020B0604020202020204" pitchFamily="34" charset="0"/>
                <a:cs typeface="Arial" panose="020B0604020202020204" pitchFamily="34" charset="0"/>
              </a:rPr>
              <a:t> nel 2015. I valori sono stati aggiornati al 2016 utilizzando la variazione a valore dei consumi di beni derivata dall’ICC (al netto di auto, moto, carburanti ed energia).</a:t>
            </a:r>
          </a:p>
          <a:p>
            <a:pPr marL="0" indent="0" algn="just">
              <a:lnSpc>
                <a:spcPct val="90000"/>
              </a:lnSpc>
              <a:spcBef>
                <a:spcPts val="0"/>
              </a:spcBef>
            </a:pPr>
            <a:r>
              <a:rPr lang="it-IT" sz="2100" dirty="0" smtClean="0">
                <a:solidFill>
                  <a:schemeClr val="tx1"/>
                </a:solidFill>
                <a:latin typeface="Arial" panose="020B0604020202020204" pitchFamily="34" charset="0"/>
                <a:cs typeface="Arial" panose="020B0604020202020204" pitchFamily="34" charset="0"/>
              </a:rPr>
              <a:t>Il valore complessivo della contraffazione è stimato in un valore di 6,9 miliardi di euro. Si è considerato che circa il 50% di questa cifra sia compreso all’interno della stima effettuata per l’abusivismo/irregolarità del commercio e quindi circa 3,5 miliardi possano essere considerati come imputabili esclusivamente al fenomeno della contraffazione.</a:t>
            </a:r>
          </a:p>
        </p:txBody>
      </p:sp>
    </p:spTree>
    <p:extLst>
      <p:ext uri="{BB962C8B-B14F-4D97-AF65-F5344CB8AC3E}">
        <p14:creationId xmlns:p14="http://schemas.microsoft.com/office/powerpoint/2010/main" val="40278776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2"/>
          <p:cNvSpPr>
            <a:spLocks noChangeArrowheads="1"/>
          </p:cNvSpPr>
          <p:nvPr/>
        </p:nvSpPr>
        <p:spPr bwMode="auto">
          <a:xfrm>
            <a:off x="8604448" y="44624"/>
            <a:ext cx="476250" cy="376238"/>
          </a:xfrm>
          <a:prstGeom prst="rect">
            <a:avLst/>
          </a:prstGeom>
          <a:solidFill>
            <a:srgbClr val="CC0066"/>
          </a:solidFill>
          <a:ln w="9525">
            <a:noFill/>
            <a:miter lim="800000"/>
            <a:headEnd/>
            <a:tailEnd/>
          </a:ln>
        </p:spPr>
        <p:txBody>
          <a:bodyPr wrap="none" anchor="ctr"/>
          <a:lstStyle/>
          <a:p>
            <a:pPr algn="ctr" eaLnBrk="0" hangingPunct="0"/>
            <a:r>
              <a:rPr lang="it-IT" sz="2000" b="1" dirty="0" smtClean="0">
                <a:solidFill>
                  <a:srgbClr val="FFFF00"/>
                </a:solidFill>
                <a:cs typeface="Times New Roman" pitchFamily="18" charset="0"/>
              </a:rPr>
              <a:t>14</a:t>
            </a:r>
            <a:endParaRPr lang="it-IT" sz="2000" b="1" dirty="0">
              <a:solidFill>
                <a:srgbClr val="FFFF00"/>
              </a:solidFill>
              <a:cs typeface="Times New Roman" pitchFamily="18" charset="0"/>
            </a:endParaRPr>
          </a:p>
        </p:txBody>
      </p:sp>
      <p:sp>
        <p:nvSpPr>
          <p:cNvPr id="3" name="Rettangolo 2"/>
          <p:cNvSpPr/>
          <p:nvPr/>
        </p:nvSpPr>
        <p:spPr>
          <a:xfrm>
            <a:off x="35497" y="60763"/>
            <a:ext cx="6264696" cy="720197"/>
          </a:xfrm>
          <a:prstGeom prst="rect">
            <a:avLst/>
          </a:prstGeom>
        </p:spPr>
        <p:txBody>
          <a:bodyPr wrap="square">
            <a:spAutoFit/>
          </a:bodyPr>
          <a:lstStyle/>
          <a:p>
            <a:pPr>
              <a:lnSpc>
                <a:spcPct val="85000"/>
              </a:lnSpc>
            </a:pPr>
            <a:r>
              <a:rPr lang="it-IT" sz="2400" b="1" dirty="0">
                <a:solidFill>
                  <a:srgbClr val="D60093"/>
                </a:solidFill>
                <a:latin typeface="Arial" panose="020B0604020202020204" pitchFamily="34" charset="0"/>
                <a:cs typeface="Arial" panose="020B0604020202020204" pitchFamily="34" charset="0"/>
              </a:rPr>
              <a:t>N</a:t>
            </a:r>
            <a:r>
              <a:rPr lang="it-IT" sz="2400" b="1" dirty="0" smtClean="0">
                <a:solidFill>
                  <a:srgbClr val="D60093"/>
                </a:solidFill>
                <a:latin typeface="Arial" panose="020B0604020202020204" pitchFamily="34" charset="0"/>
                <a:cs typeface="Arial" panose="020B0604020202020204" pitchFamily="34" charset="0"/>
              </a:rPr>
              <a:t>ota tecnica</a:t>
            </a:r>
          </a:p>
          <a:p>
            <a:pPr>
              <a:lnSpc>
                <a:spcPct val="85000"/>
              </a:lnSpc>
            </a:pPr>
            <a:r>
              <a:rPr lang="it-IT" sz="2400" b="1" dirty="0">
                <a:solidFill>
                  <a:srgbClr val="D60093"/>
                </a:solidFill>
                <a:latin typeface="Arial" panose="020B0604020202020204" pitchFamily="34" charset="0"/>
                <a:cs typeface="Arial" panose="020B0604020202020204" pitchFamily="34" charset="0"/>
              </a:rPr>
              <a:t>v</a:t>
            </a:r>
            <a:r>
              <a:rPr lang="it-IT" sz="2400" b="1" dirty="0" smtClean="0">
                <a:solidFill>
                  <a:srgbClr val="D60093"/>
                </a:solidFill>
                <a:latin typeface="Arial" panose="020B0604020202020204" pitchFamily="34" charset="0"/>
                <a:cs typeface="Arial" panose="020B0604020202020204" pitchFamily="34" charset="0"/>
              </a:rPr>
              <a:t>alutazioni quantitative della chart 8 (3/3)</a:t>
            </a:r>
          </a:p>
        </p:txBody>
      </p:sp>
      <p:sp>
        <p:nvSpPr>
          <p:cNvPr id="6" name="Sottotitolo 2"/>
          <p:cNvSpPr txBox="1">
            <a:spLocks/>
          </p:cNvSpPr>
          <p:nvPr/>
        </p:nvSpPr>
        <p:spPr>
          <a:xfrm>
            <a:off x="35497" y="836712"/>
            <a:ext cx="9025957" cy="5904656"/>
          </a:xfrm>
          <a:prstGeom prst="rect">
            <a:avLst/>
          </a:prstGeom>
        </p:spPr>
        <p:txBody>
          <a:bodyPr>
            <a:noAutofit/>
          </a:bodyPr>
          <a:lstStyle>
            <a:lvl1pPr marL="342900" indent="-342900" algn="l" rtl="0" eaLnBrk="0" fontAlgn="base" hangingPunct="0">
              <a:spcBef>
                <a:spcPts val="600"/>
              </a:spcBef>
              <a:spcAft>
                <a:spcPct val="0"/>
              </a:spcAft>
              <a:buFont typeface="Arial" charset="0"/>
              <a:defRPr kern="1200">
                <a:solidFill>
                  <a:schemeClr val="tx2"/>
                </a:solidFill>
                <a:latin typeface="Arial" charset="0"/>
                <a:ea typeface="+mn-ea"/>
                <a:cs typeface="+mn-cs"/>
              </a:defRPr>
            </a:lvl1pPr>
            <a:lvl2pPr marL="1588" indent="-1588" algn="l" rtl="0" eaLnBrk="0" fontAlgn="base" hangingPunct="0">
              <a:spcBef>
                <a:spcPts val="600"/>
              </a:spcBef>
              <a:spcAft>
                <a:spcPct val="0"/>
              </a:spcAft>
              <a:buFont typeface="Arial" charset="0"/>
              <a:defRPr sz="1600" kern="1200">
                <a:solidFill>
                  <a:schemeClr val="tx1"/>
                </a:solidFill>
                <a:latin typeface="Arial" charset="0"/>
                <a:ea typeface="+mn-ea"/>
                <a:cs typeface="+mn-cs"/>
              </a:defRPr>
            </a:lvl2pPr>
            <a:lvl3pPr marL="180975" indent="-177800" algn="l" rtl="0" eaLnBrk="0" fontAlgn="base" hangingPunct="0">
              <a:spcBef>
                <a:spcPts val="300"/>
              </a:spcBef>
              <a:spcAft>
                <a:spcPct val="0"/>
              </a:spcAft>
              <a:buFont typeface="Arial" charset="0"/>
              <a:buChar char="•"/>
              <a:defRPr sz="1600" kern="1200">
                <a:solidFill>
                  <a:schemeClr val="tx1"/>
                </a:solidFill>
                <a:latin typeface="Arial" charset="0"/>
                <a:ea typeface="+mn-ea"/>
                <a:cs typeface="+mn-cs"/>
              </a:defRPr>
            </a:lvl3pPr>
            <a:lvl4pPr marL="360363" indent="-177800" algn="l" rtl="0" eaLnBrk="0" fontAlgn="base" hangingPunct="0">
              <a:spcBef>
                <a:spcPts val="300"/>
              </a:spcBef>
              <a:spcAft>
                <a:spcPct val="0"/>
              </a:spcAft>
              <a:buFont typeface="Arial" charset="0"/>
              <a:buChar char="•"/>
              <a:defRPr sz="1600" kern="1200">
                <a:solidFill>
                  <a:schemeClr val="tx1"/>
                </a:solidFill>
                <a:latin typeface="Arial" charset="0"/>
                <a:ea typeface="+mn-ea"/>
                <a:cs typeface="+mn-cs"/>
              </a:defRPr>
            </a:lvl4pPr>
            <a:lvl5pPr marL="539750" indent="-177800" algn="l" rtl="0" eaLnBrk="0" fontAlgn="base" hangingPunct="0">
              <a:spcBef>
                <a:spcPts val="300"/>
              </a:spcBef>
              <a:spcAft>
                <a:spcPct val="0"/>
              </a:spcAft>
              <a:buFont typeface="Arial" charset="0"/>
              <a:buChar char="•"/>
              <a:defRPr sz="1600" kern="1200">
                <a:solidFill>
                  <a:schemeClr val="tx1"/>
                </a:solidFill>
                <a:latin typeface="Arial" charset="0"/>
                <a:ea typeface="+mn-ea"/>
                <a:cs typeface="+mn-cs"/>
              </a:defRPr>
            </a:lvl5pPr>
            <a:lvl6pPr marL="0" indent="0" algn="l" defTabSz="914400" rtl="0" eaLnBrk="1" latinLnBrk="0" hangingPunct="1">
              <a:spcBef>
                <a:spcPts val="600"/>
              </a:spcBef>
              <a:spcAft>
                <a:spcPts val="0"/>
              </a:spcAft>
              <a:buFont typeface="Arial" pitchFamily="34" charset="0"/>
              <a:buNone/>
              <a:defRPr sz="1600" kern="1200">
                <a:solidFill>
                  <a:schemeClr val="tx1"/>
                </a:solidFill>
                <a:latin typeface="+mn-lt"/>
                <a:ea typeface="+mn-ea"/>
                <a:cs typeface="+mn-cs"/>
              </a:defRPr>
            </a:lvl6pPr>
            <a:lvl7pPr marL="0" indent="0" algn="l" defTabSz="914400" rtl="0" eaLnBrk="1" latinLnBrk="0" hangingPunct="1">
              <a:spcBef>
                <a:spcPts val="600"/>
              </a:spcBef>
              <a:spcAft>
                <a:spcPts val="0"/>
              </a:spcAft>
              <a:buFont typeface="Arial" pitchFamily="34" charset="0"/>
              <a:buNone/>
              <a:defRPr sz="1600" kern="1200">
                <a:solidFill>
                  <a:schemeClr val="tx1"/>
                </a:solidFill>
                <a:latin typeface="+mn-lt"/>
                <a:ea typeface="+mn-ea"/>
                <a:cs typeface="+mn-cs"/>
              </a:defRPr>
            </a:lvl7pPr>
            <a:lvl8pPr marL="0" indent="0" algn="l" defTabSz="914400" rtl="0" eaLnBrk="1" latinLnBrk="0" hangingPunct="1">
              <a:spcBef>
                <a:spcPts val="600"/>
              </a:spcBef>
              <a:spcAft>
                <a:spcPts val="0"/>
              </a:spcAft>
              <a:buFont typeface="Arial" pitchFamily="34" charset="0"/>
              <a:buNone/>
              <a:defRPr sz="1600" kern="1200">
                <a:solidFill>
                  <a:schemeClr val="tx1"/>
                </a:solidFill>
                <a:latin typeface="+mn-lt"/>
                <a:ea typeface="+mn-ea"/>
                <a:cs typeface="+mn-cs"/>
              </a:defRPr>
            </a:lvl8pPr>
            <a:lvl9pPr marL="0" indent="0" algn="l" defTabSz="914400" rtl="0" eaLnBrk="1" latinLnBrk="0" hangingPunct="1">
              <a:spcBef>
                <a:spcPts val="600"/>
              </a:spcBef>
              <a:spcAft>
                <a:spcPts val="0"/>
              </a:spcAft>
              <a:buFont typeface="Arial" pitchFamily="34" charset="0"/>
              <a:buNone/>
              <a:defRPr sz="1600" kern="1200">
                <a:solidFill>
                  <a:schemeClr val="tx1"/>
                </a:solidFill>
                <a:latin typeface="+mn-lt"/>
                <a:ea typeface="+mn-ea"/>
                <a:cs typeface="+mn-cs"/>
              </a:defRPr>
            </a:lvl9pPr>
          </a:lstStyle>
          <a:p>
            <a:pPr marL="0" indent="0" algn="just">
              <a:lnSpc>
                <a:spcPct val="95000"/>
              </a:lnSpc>
              <a:spcBef>
                <a:spcPts val="0"/>
              </a:spcBef>
            </a:pPr>
            <a:r>
              <a:rPr lang="it-IT" sz="2200" b="1" dirty="0" smtClean="0">
                <a:solidFill>
                  <a:schemeClr val="tx1"/>
                </a:solidFill>
                <a:latin typeface="Arial" panose="020B0604020202020204" pitchFamily="34" charset="0"/>
                <a:cs typeface="Arial" panose="020B0604020202020204" pitchFamily="34" charset="0"/>
              </a:rPr>
              <a:t>Taccheggio</a:t>
            </a:r>
          </a:p>
          <a:p>
            <a:pPr marL="0" indent="0" algn="just">
              <a:lnSpc>
                <a:spcPct val="95000"/>
              </a:lnSpc>
              <a:spcBef>
                <a:spcPts val="0"/>
              </a:spcBef>
            </a:pPr>
            <a:r>
              <a:rPr lang="it-IT" sz="2200" dirty="0" smtClean="0">
                <a:solidFill>
                  <a:schemeClr val="tx1"/>
                </a:solidFill>
                <a:latin typeface="Arial" panose="020B0604020202020204" pitchFamily="34" charset="0"/>
                <a:cs typeface="Arial" panose="020B0604020202020204" pitchFamily="34" charset="0"/>
              </a:rPr>
              <a:t>La stima sul valore del taccheggio è basata sull’indagine «The Global Retail </a:t>
            </a:r>
            <a:r>
              <a:rPr lang="it-IT" sz="2200" dirty="0" err="1" smtClean="0">
                <a:solidFill>
                  <a:schemeClr val="tx1"/>
                </a:solidFill>
                <a:latin typeface="Arial" panose="020B0604020202020204" pitchFamily="34" charset="0"/>
                <a:cs typeface="Arial" panose="020B0604020202020204" pitchFamily="34" charset="0"/>
              </a:rPr>
              <a:t>Theft</a:t>
            </a:r>
            <a:r>
              <a:rPr lang="it-IT" sz="2200" dirty="0" smtClean="0">
                <a:solidFill>
                  <a:schemeClr val="tx1"/>
                </a:solidFill>
                <a:latin typeface="Arial" panose="020B0604020202020204" pitchFamily="34" charset="0"/>
                <a:cs typeface="Arial" panose="020B0604020202020204" pitchFamily="34" charset="0"/>
              </a:rPr>
              <a:t> </a:t>
            </a:r>
            <a:r>
              <a:rPr lang="it-IT" sz="2200" dirty="0" err="1" smtClean="0">
                <a:solidFill>
                  <a:schemeClr val="tx1"/>
                </a:solidFill>
                <a:latin typeface="Arial" panose="020B0604020202020204" pitchFamily="34" charset="0"/>
                <a:cs typeface="Arial" panose="020B0604020202020204" pitchFamily="34" charset="0"/>
              </a:rPr>
              <a:t>Barometer</a:t>
            </a:r>
            <a:r>
              <a:rPr lang="it-IT" sz="2200" dirty="0" smtClean="0">
                <a:solidFill>
                  <a:schemeClr val="tx1"/>
                </a:solidFill>
                <a:latin typeface="Arial" panose="020B0604020202020204" pitchFamily="34" charset="0"/>
                <a:cs typeface="Arial" panose="020B0604020202020204" pitchFamily="34" charset="0"/>
              </a:rPr>
              <a:t> 2014-2015». I dati, che indicano una percentuale del taccheggio pari all’1,01% del valore delle vendite, sono stati portati al 2016 con la variazione del valore dei consumi dei beni commercializzabili (al netto di auto, moto, carburanti ed energia). Ciò porta alla stima di perdite pari a 3,6 miliardi di euro nel 2016.</a:t>
            </a:r>
          </a:p>
          <a:p>
            <a:pPr marL="0" indent="0" algn="just">
              <a:lnSpc>
                <a:spcPct val="95000"/>
              </a:lnSpc>
              <a:spcBef>
                <a:spcPts val="0"/>
              </a:spcBef>
            </a:pPr>
            <a:endParaRPr lang="it-IT" sz="800" dirty="0" smtClean="0">
              <a:solidFill>
                <a:schemeClr val="tx1"/>
              </a:solidFill>
              <a:latin typeface="Arial" panose="020B0604020202020204" pitchFamily="34" charset="0"/>
              <a:cs typeface="Arial" panose="020B0604020202020204" pitchFamily="34" charset="0"/>
            </a:endParaRPr>
          </a:p>
          <a:p>
            <a:pPr marL="0" indent="0" algn="just">
              <a:lnSpc>
                <a:spcPct val="95000"/>
              </a:lnSpc>
              <a:spcBef>
                <a:spcPts val="0"/>
              </a:spcBef>
            </a:pPr>
            <a:r>
              <a:rPr lang="it-IT" sz="2200" b="1" dirty="0" smtClean="0">
                <a:solidFill>
                  <a:schemeClr val="tx1"/>
                </a:solidFill>
                <a:latin typeface="Arial" panose="020B0604020202020204" pitchFamily="34" charset="0"/>
                <a:cs typeface="Arial" panose="020B0604020202020204" pitchFamily="34" charset="0"/>
              </a:rPr>
              <a:t>Costi della criminalità</a:t>
            </a:r>
          </a:p>
          <a:p>
            <a:pPr marL="0" indent="0" algn="just">
              <a:lnSpc>
                <a:spcPct val="95000"/>
              </a:lnSpc>
              <a:spcBef>
                <a:spcPts val="0"/>
              </a:spcBef>
            </a:pPr>
            <a:r>
              <a:rPr lang="it-IT" sz="2200" dirty="0" smtClean="0">
                <a:solidFill>
                  <a:schemeClr val="tx1"/>
                </a:solidFill>
                <a:latin typeface="Arial" panose="020B0604020202020204" pitchFamily="34" charset="0"/>
                <a:cs typeface="Arial" panose="020B0604020202020204" pitchFamily="34" charset="0"/>
              </a:rPr>
              <a:t>Sono stati aggiornati i conteggi effettuati nel 2009 sulla base di una ricerca condotta con </a:t>
            </a:r>
            <a:r>
              <a:rPr lang="it-IT" sz="2200" dirty="0" err="1" smtClean="0">
                <a:solidFill>
                  <a:schemeClr val="tx1"/>
                </a:solidFill>
                <a:latin typeface="Arial" panose="020B0604020202020204" pitchFamily="34" charset="0"/>
                <a:cs typeface="Arial" panose="020B0604020202020204" pitchFamily="34" charset="0"/>
              </a:rPr>
              <a:t>Gfk-Eurisko</a:t>
            </a:r>
            <a:r>
              <a:rPr lang="it-IT" sz="2200" dirty="0" smtClean="0">
                <a:solidFill>
                  <a:schemeClr val="tx1"/>
                </a:solidFill>
                <a:latin typeface="Arial" panose="020B0604020202020204" pitchFamily="34" charset="0"/>
                <a:cs typeface="Arial" panose="020B0604020202020204" pitchFamily="34" charset="0"/>
              </a:rPr>
              <a:t>; tali conteggi riguardano il costo della criminalità nel terziario di mercato per ferimenti alle persone e relative perdite di giornate di lavoro, tutele assicurative e spese difensive. I dati del 2008 sono stati attualizzati al 2015 considerando che il tasso di esperienza passiva diretta e indiretta della criminalità non è mutato, potendosi quindi utilizzare la variazione del </a:t>
            </a:r>
            <a:r>
              <a:rPr lang="it-IT" sz="2200" dirty="0" err="1" smtClean="0">
                <a:solidFill>
                  <a:schemeClr val="tx1"/>
                </a:solidFill>
                <a:latin typeface="Arial" panose="020B0604020202020204" pitchFamily="34" charset="0"/>
                <a:cs typeface="Arial" panose="020B0604020202020204" pitchFamily="34" charset="0"/>
              </a:rPr>
              <a:t>Pil</a:t>
            </a:r>
            <a:r>
              <a:rPr lang="it-IT" sz="2200" dirty="0" smtClean="0">
                <a:solidFill>
                  <a:schemeClr val="tx1"/>
                </a:solidFill>
                <a:latin typeface="Arial" panose="020B0604020202020204" pitchFamily="34" charset="0"/>
                <a:cs typeface="Arial" panose="020B0604020202020204" pitchFamily="34" charset="0"/>
              </a:rPr>
              <a:t> nominale per portare le cifre dai valori del 2008 all’anno 2016. La ricerca di base è descritta in “I costi delle attività criminose per il commercio e i pubblici esercizi”, Ufficio Studi Confcommercio-Imprese per l’Italia, novembre 2009.</a:t>
            </a:r>
          </a:p>
        </p:txBody>
      </p:sp>
    </p:spTree>
    <p:extLst>
      <p:ext uri="{BB962C8B-B14F-4D97-AF65-F5344CB8AC3E}">
        <p14:creationId xmlns:p14="http://schemas.microsoft.com/office/powerpoint/2010/main" val="32283911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txBox="1">
            <a:spLocks noChangeArrowheads="1"/>
          </p:cNvSpPr>
          <p:nvPr/>
        </p:nvSpPr>
        <p:spPr bwMode="auto">
          <a:xfrm>
            <a:off x="35942" y="37771"/>
            <a:ext cx="6192242" cy="510909"/>
          </a:xfrm>
          <a:prstGeom prst="rect">
            <a:avLst/>
          </a:prstGeom>
          <a:solidFill>
            <a:schemeClr val="bg1"/>
          </a:solidFill>
          <a:ln w="9525">
            <a:noFill/>
            <a:miter lim="800000"/>
            <a:headEnd/>
            <a:tailEnd/>
          </a:ln>
        </p:spPr>
        <p:txBody>
          <a:bodyPr wrap="square">
            <a:spAutoFit/>
          </a:bodyPr>
          <a:lstStyle/>
          <a:p>
            <a:pPr>
              <a:lnSpc>
                <a:spcPct val="85000"/>
              </a:lnSpc>
            </a:pPr>
            <a:r>
              <a:rPr lang="it-IT" altLang="it-IT" sz="3200" b="1" dirty="0">
                <a:solidFill>
                  <a:srgbClr val="D60093"/>
                </a:solidFill>
              </a:rPr>
              <a:t>I</a:t>
            </a:r>
            <a:r>
              <a:rPr lang="it-IT" altLang="it-IT" sz="3200" b="1" dirty="0" smtClean="0">
                <a:solidFill>
                  <a:srgbClr val="D60093"/>
                </a:solidFill>
              </a:rPr>
              <a:t>llegalità: non solo percezione</a:t>
            </a:r>
            <a:endParaRPr lang="it-IT" altLang="it-IT" sz="3200" b="1" dirty="0">
              <a:solidFill>
                <a:srgbClr val="D60093"/>
              </a:solidFill>
            </a:endParaRPr>
          </a:p>
        </p:txBody>
      </p:sp>
      <p:sp>
        <p:nvSpPr>
          <p:cNvPr id="13" name="Rectangle 2"/>
          <p:cNvSpPr>
            <a:spLocks noChangeArrowheads="1"/>
          </p:cNvSpPr>
          <p:nvPr/>
        </p:nvSpPr>
        <p:spPr bwMode="auto">
          <a:xfrm>
            <a:off x="8632254" y="44624"/>
            <a:ext cx="476250" cy="376238"/>
          </a:xfrm>
          <a:prstGeom prst="rect">
            <a:avLst/>
          </a:prstGeom>
          <a:solidFill>
            <a:srgbClr val="CC0066"/>
          </a:solidFill>
          <a:ln w="9525">
            <a:noFill/>
            <a:miter lim="800000"/>
            <a:headEnd/>
            <a:tailEnd/>
          </a:ln>
        </p:spPr>
        <p:txBody>
          <a:bodyPr wrap="none" anchor="ctr"/>
          <a:lstStyle/>
          <a:p>
            <a:pPr algn="ctr" eaLnBrk="0" hangingPunct="0"/>
            <a:r>
              <a:rPr lang="it-IT" sz="2000" b="1" dirty="0" smtClean="0">
                <a:solidFill>
                  <a:srgbClr val="FFFF00"/>
                </a:solidFill>
                <a:cs typeface="Times New Roman" pitchFamily="18" charset="0"/>
              </a:rPr>
              <a:t>1</a:t>
            </a:r>
            <a:endParaRPr lang="it-IT" sz="2000" b="1" dirty="0">
              <a:solidFill>
                <a:srgbClr val="FFFF00"/>
              </a:solidFill>
              <a:cs typeface="Times New Roman" pitchFamily="18" charset="0"/>
            </a:endParaRPr>
          </a:p>
        </p:txBody>
      </p:sp>
      <p:graphicFrame>
        <p:nvGraphicFramePr>
          <p:cNvPr id="4" name="Tabella 3"/>
          <p:cNvGraphicFramePr>
            <a:graphicFrameLocks noGrp="1"/>
          </p:cNvGraphicFramePr>
          <p:nvPr>
            <p:extLst>
              <p:ext uri="{D42A27DB-BD31-4B8C-83A1-F6EECF244321}">
                <p14:modId xmlns:p14="http://schemas.microsoft.com/office/powerpoint/2010/main" val="367203480"/>
              </p:ext>
            </p:extLst>
          </p:nvPr>
        </p:nvGraphicFramePr>
        <p:xfrm>
          <a:off x="4788024" y="5517232"/>
          <a:ext cx="4292476" cy="1225550"/>
        </p:xfrm>
        <a:graphic>
          <a:graphicData uri="http://schemas.openxmlformats.org/drawingml/2006/table">
            <a:tbl>
              <a:tblPr>
                <a:tableStyleId>{5C22544A-7EE6-4342-B048-85BDC9FD1C3A}</a:tableStyleId>
              </a:tblPr>
              <a:tblGrid>
                <a:gridCol w="4292476"/>
              </a:tblGrid>
              <a:tr h="177800">
                <a:tc>
                  <a:txBody>
                    <a:bodyPr/>
                    <a:lstStyle/>
                    <a:p>
                      <a:pPr algn="l" rtl="0" fontAlgn="ctr"/>
                      <a:r>
                        <a:rPr lang="it-IT" sz="2000" i="1" u="none" strike="noStrike" dirty="0">
                          <a:effectLst/>
                          <a:latin typeface="Arial" panose="020B0604020202020204" pitchFamily="34" charset="0"/>
                          <a:cs typeface="Arial" panose="020B0604020202020204" pitchFamily="34" charset="0"/>
                        </a:rPr>
                        <a:t>reati considerati - imprese: estorsioni, usura, minacce; famiglie: rapine, furti, danneggiamenti, stupefacenti, prostituzione. </a:t>
                      </a:r>
                      <a:endParaRPr lang="it-IT" sz="2000" b="0" i="1"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noFill/>
                  </a:tcPr>
                </a:tc>
              </a:tr>
            </a:tbl>
          </a:graphicData>
        </a:graphic>
      </p:graphicFrame>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769" y="551046"/>
            <a:ext cx="4503800" cy="33820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asellaDiTesto 5"/>
          <p:cNvSpPr txBox="1"/>
          <p:nvPr/>
        </p:nvSpPr>
        <p:spPr>
          <a:xfrm>
            <a:off x="1259632" y="551046"/>
            <a:ext cx="683200" cy="400110"/>
          </a:xfrm>
          <a:prstGeom prst="rect">
            <a:avLst/>
          </a:prstGeom>
          <a:noFill/>
        </p:spPr>
        <p:txBody>
          <a:bodyPr wrap="none" rtlCol="0">
            <a:spAutoFit/>
          </a:bodyPr>
          <a:lstStyle/>
          <a:p>
            <a:r>
              <a:rPr lang="it-IT" sz="2000" b="1" dirty="0" smtClean="0">
                <a:solidFill>
                  <a:srgbClr val="0070C0"/>
                </a:solidFill>
              </a:rPr>
              <a:t>3,79</a:t>
            </a:r>
            <a:endParaRPr lang="it-IT" sz="2000" b="1" dirty="0">
              <a:solidFill>
                <a:srgbClr val="0070C0"/>
              </a:solidFill>
            </a:endParaRPr>
          </a:p>
        </p:txBody>
      </p:sp>
      <p:sp>
        <p:nvSpPr>
          <p:cNvPr id="20" name="CasellaDiTesto 19"/>
          <p:cNvSpPr txBox="1"/>
          <p:nvPr/>
        </p:nvSpPr>
        <p:spPr>
          <a:xfrm>
            <a:off x="3995936" y="2924944"/>
            <a:ext cx="683200" cy="400110"/>
          </a:xfrm>
          <a:prstGeom prst="rect">
            <a:avLst/>
          </a:prstGeom>
          <a:noFill/>
        </p:spPr>
        <p:txBody>
          <a:bodyPr wrap="none" rtlCol="0">
            <a:spAutoFit/>
          </a:bodyPr>
          <a:lstStyle>
            <a:defPPr>
              <a:defRPr lang="it-IT"/>
            </a:defPPr>
            <a:lvl1pPr>
              <a:defRPr sz="2000" b="1">
                <a:solidFill>
                  <a:srgbClr val="0070C0"/>
                </a:solidFill>
              </a:defRPr>
            </a:lvl1pPr>
          </a:lstStyle>
          <a:p>
            <a:r>
              <a:rPr lang="it-IT" dirty="0"/>
              <a:t>2,75</a:t>
            </a:r>
          </a:p>
        </p:txBody>
      </p:sp>
      <p:sp>
        <p:nvSpPr>
          <p:cNvPr id="7" name="CasellaDiTesto 6"/>
          <p:cNvSpPr txBox="1"/>
          <p:nvPr/>
        </p:nvSpPr>
        <p:spPr>
          <a:xfrm>
            <a:off x="2915816" y="548680"/>
            <a:ext cx="1709752" cy="1785104"/>
          </a:xfrm>
          <a:prstGeom prst="rect">
            <a:avLst/>
          </a:prstGeom>
          <a:solidFill>
            <a:schemeClr val="bg1"/>
          </a:solidFill>
        </p:spPr>
        <p:txBody>
          <a:bodyPr wrap="square" rtlCol="0">
            <a:spAutoFit/>
          </a:bodyPr>
          <a:lstStyle/>
          <a:p>
            <a:pPr algn="ctr"/>
            <a:r>
              <a:rPr lang="it-IT" sz="2200" b="1" dirty="0"/>
              <a:t>o</a:t>
            </a:r>
            <a:r>
              <a:rPr lang="it-IT" sz="2200" b="1" dirty="0" smtClean="0"/>
              <a:t>micidi volontari e tentati x100mila abitanti</a:t>
            </a:r>
            <a:endParaRPr lang="it-IT" sz="2200" b="1" dirty="0"/>
          </a:p>
        </p:txBody>
      </p:sp>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8024" y="622102"/>
            <a:ext cx="4104456" cy="4895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 name="Gruppo 4"/>
          <p:cNvGrpSpPr/>
          <p:nvPr/>
        </p:nvGrpSpPr>
        <p:grpSpPr>
          <a:xfrm>
            <a:off x="121769" y="4509120"/>
            <a:ext cx="4503799" cy="2376264"/>
            <a:chOff x="154312" y="4005064"/>
            <a:chExt cx="4561704" cy="2880320"/>
          </a:xfrm>
        </p:grpSpPr>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312" y="4005064"/>
              <a:ext cx="3265560" cy="2736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asellaDiTesto 7"/>
            <p:cNvSpPr txBox="1"/>
            <p:nvPr/>
          </p:nvSpPr>
          <p:spPr>
            <a:xfrm>
              <a:off x="3367492" y="4365104"/>
              <a:ext cx="484428" cy="707886"/>
            </a:xfrm>
            <a:prstGeom prst="rect">
              <a:avLst/>
            </a:prstGeom>
            <a:noFill/>
          </p:spPr>
          <p:txBody>
            <a:bodyPr wrap="none" rtlCol="0">
              <a:spAutoFit/>
            </a:bodyPr>
            <a:lstStyle/>
            <a:p>
              <a:r>
                <a:rPr lang="it-IT" sz="4000" dirty="0" smtClean="0"/>
                <a:t>=</a:t>
              </a:r>
              <a:endParaRPr lang="it-IT" sz="4000" dirty="0"/>
            </a:p>
          </p:txBody>
        </p:sp>
        <p:sp>
          <p:nvSpPr>
            <p:cNvPr id="9" name="Freccia in su 8"/>
            <p:cNvSpPr/>
            <p:nvPr/>
          </p:nvSpPr>
          <p:spPr bwMode="gray">
            <a:xfrm>
              <a:off x="3407153" y="4977172"/>
              <a:ext cx="372759" cy="324036"/>
            </a:xfrm>
            <a:prstGeom prst="upArrow">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it-IT" sz="1600" dirty="0" err="1" smtClean="0">
                <a:solidFill>
                  <a:schemeClr val="tx1"/>
                </a:solidFill>
              </a:endParaRPr>
            </a:p>
          </p:txBody>
        </p:sp>
        <p:sp>
          <p:nvSpPr>
            <p:cNvPr id="29" name="CasellaDiTesto 28"/>
            <p:cNvSpPr txBox="1"/>
            <p:nvPr/>
          </p:nvSpPr>
          <p:spPr>
            <a:xfrm>
              <a:off x="3367492" y="5241394"/>
              <a:ext cx="484428" cy="707886"/>
            </a:xfrm>
            <a:prstGeom prst="rect">
              <a:avLst/>
            </a:prstGeom>
            <a:noFill/>
          </p:spPr>
          <p:txBody>
            <a:bodyPr wrap="none" rtlCol="0">
              <a:spAutoFit/>
            </a:bodyPr>
            <a:lstStyle/>
            <a:p>
              <a:r>
                <a:rPr lang="it-IT" sz="4000" dirty="0" smtClean="0"/>
                <a:t>=</a:t>
              </a:r>
              <a:endParaRPr lang="it-IT" sz="4000" dirty="0"/>
            </a:p>
          </p:txBody>
        </p:sp>
        <p:sp>
          <p:nvSpPr>
            <p:cNvPr id="30" name="Freccia in su 29"/>
            <p:cNvSpPr/>
            <p:nvPr/>
          </p:nvSpPr>
          <p:spPr bwMode="gray">
            <a:xfrm>
              <a:off x="3407153" y="5913276"/>
              <a:ext cx="372759" cy="324036"/>
            </a:xfrm>
            <a:prstGeom prst="upArrow">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it-IT" sz="1600" dirty="0" err="1" smtClean="0">
                <a:solidFill>
                  <a:schemeClr val="tx1"/>
                </a:solidFill>
              </a:endParaRPr>
            </a:p>
          </p:txBody>
        </p:sp>
        <p:sp>
          <p:nvSpPr>
            <p:cNvPr id="31" name="CasellaDiTesto 30"/>
            <p:cNvSpPr txBox="1"/>
            <p:nvPr/>
          </p:nvSpPr>
          <p:spPr>
            <a:xfrm>
              <a:off x="3203848" y="6177498"/>
              <a:ext cx="484428" cy="707886"/>
            </a:xfrm>
            <a:prstGeom prst="rect">
              <a:avLst/>
            </a:prstGeom>
            <a:noFill/>
          </p:spPr>
          <p:txBody>
            <a:bodyPr wrap="none" rtlCol="0">
              <a:spAutoFit/>
            </a:bodyPr>
            <a:lstStyle/>
            <a:p>
              <a:r>
                <a:rPr lang="it-IT" sz="4000" dirty="0" smtClean="0"/>
                <a:t>=</a:t>
              </a:r>
              <a:endParaRPr lang="it-IT" sz="4000" dirty="0"/>
            </a:p>
          </p:txBody>
        </p:sp>
        <p:sp>
          <p:nvSpPr>
            <p:cNvPr id="32" name="Freccia in su 31"/>
            <p:cNvSpPr/>
            <p:nvPr/>
          </p:nvSpPr>
          <p:spPr bwMode="gray">
            <a:xfrm>
              <a:off x="3635896" y="6345324"/>
              <a:ext cx="360040" cy="324036"/>
            </a:xfrm>
            <a:prstGeom prst="upArrow">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it-IT" sz="1600" dirty="0" err="1" smtClean="0">
                <a:solidFill>
                  <a:schemeClr val="tx1"/>
                </a:solidFill>
              </a:endParaRPr>
            </a:p>
          </p:txBody>
        </p:sp>
        <p:sp>
          <p:nvSpPr>
            <p:cNvPr id="11" name="CasellaDiTesto 10"/>
            <p:cNvSpPr txBox="1"/>
            <p:nvPr/>
          </p:nvSpPr>
          <p:spPr>
            <a:xfrm>
              <a:off x="3419872" y="6177498"/>
              <a:ext cx="327334" cy="707886"/>
            </a:xfrm>
            <a:prstGeom prst="rect">
              <a:avLst/>
            </a:prstGeom>
            <a:noFill/>
          </p:spPr>
          <p:txBody>
            <a:bodyPr wrap="none" rtlCol="0">
              <a:spAutoFit/>
            </a:bodyPr>
            <a:lstStyle/>
            <a:p>
              <a:r>
                <a:rPr lang="it-IT" sz="4000" b="1" dirty="0" smtClean="0"/>
                <a:t>/</a:t>
              </a:r>
              <a:endParaRPr lang="it-IT" sz="4000" b="1" dirty="0"/>
            </a:p>
          </p:txBody>
        </p:sp>
        <p:sp>
          <p:nvSpPr>
            <p:cNvPr id="19" name="Freccia in giù 18"/>
            <p:cNvSpPr/>
            <p:nvPr/>
          </p:nvSpPr>
          <p:spPr bwMode="gray">
            <a:xfrm>
              <a:off x="4086384" y="4509120"/>
              <a:ext cx="341600" cy="396044"/>
            </a:xfrm>
            <a:prstGeom prst="downArrow">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it-IT" sz="1600" dirty="0" err="1" smtClean="0">
                <a:solidFill>
                  <a:schemeClr val="tx1"/>
                </a:solidFill>
              </a:endParaRPr>
            </a:p>
          </p:txBody>
        </p:sp>
        <p:sp>
          <p:nvSpPr>
            <p:cNvPr id="38" name="Freccia in giù 37"/>
            <p:cNvSpPr/>
            <p:nvPr/>
          </p:nvSpPr>
          <p:spPr bwMode="gray">
            <a:xfrm>
              <a:off x="4103900" y="5870414"/>
              <a:ext cx="341600" cy="396044"/>
            </a:xfrm>
            <a:prstGeom prst="downArrow">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it-IT" sz="1600" dirty="0" err="1" smtClean="0">
                <a:solidFill>
                  <a:schemeClr val="tx1"/>
                </a:solidFill>
              </a:endParaRPr>
            </a:p>
          </p:txBody>
        </p:sp>
        <p:sp>
          <p:nvSpPr>
            <p:cNvPr id="39" name="Freccia in giù 38"/>
            <p:cNvSpPr/>
            <p:nvPr/>
          </p:nvSpPr>
          <p:spPr bwMode="gray">
            <a:xfrm>
              <a:off x="4103900" y="6273316"/>
              <a:ext cx="341600" cy="396044"/>
            </a:xfrm>
            <a:prstGeom prst="downArrow">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it-IT" sz="1600" dirty="0" err="1" smtClean="0">
                <a:solidFill>
                  <a:schemeClr val="tx1"/>
                </a:solidFill>
              </a:endParaRPr>
            </a:p>
          </p:txBody>
        </p:sp>
        <p:sp>
          <p:nvSpPr>
            <p:cNvPr id="40" name="Freccia in giù 39"/>
            <p:cNvSpPr/>
            <p:nvPr/>
          </p:nvSpPr>
          <p:spPr bwMode="gray">
            <a:xfrm>
              <a:off x="4086384" y="4941168"/>
              <a:ext cx="341600" cy="396044"/>
            </a:xfrm>
            <a:prstGeom prst="downArrow">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it-IT" sz="1600" dirty="0" err="1" smtClean="0">
                <a:solidFill>
                  <a:schemeClr val="tx1"/>
                </a:solidFill>
              </a:endParaRPr>
            </a:p>
          </p:txBody>
        </p:sp>
        <p:sp>
          <p:nvSpPr>
            <p:cNvPr id="41" name="Freccia in giù 40"/>
            <p:cNvSpPr/>
            <p:nvPr/>
          </p:nvSpPr>
          <p:spPr bwMode="gray">
            <a:xfrm>
              <a:off x="4086384" y="5409220"/>
              <a:ext cx="341600" cy="396044"/>
            </a:xfrm>
            <a:prstGeom prst="downArrow">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it-IT" sz="1600" dirty="0" err="1" smtClean="0">
                <a:solidFill>
                  <a:schemeClr val="tx1"/>
                </a:solidFill>
              </a:endParaRPr>
            </a:p>
          </p:txBody>
        </p:sp>
        <p:pic>
          <p:nvPicPr>
            <p:cNvPr id="2054"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5856" y="4005064"/>
              <a:ext cx="1440160" cy="432048"/>
            </a:xfrm>
            <a:prstGeom prst="rect">
              <a:avLst/>
            </a:prstGeom>
            <a:solidFill>
              <a:schemeClr val="bg1"/>
            </a:solidFill>
            <a:ln>
              <a:noFill/>
            </a:ln>
            <a:effectLst/>
          </p:spPr>
        </p:pic>
      </p:grpSp>
      <p:sp>
        <p:nvSpPr>
          <p:cNvPr id="10" name="CasellaDiTesto 9"/>
          <p:cNvSpPr txBox="1"/>
          <p:nvPr/>
        </p:nvSpPr>
        <p:spPr>
          <a:xfrm>
            <a:off x="121769" y="4005064"/>
            <a:ext cx="4557367" cy="584775"/>
          </a:xfrm>
          <a:prstGeom prst="rect">
            <a:avLst/>
          </a:prstGeom>
          <a:noFill/>
        </p:spPr>
        <p:txBody>
          <a:bodyPr wrap="square" rtlCol="0">
            <a:spAutoFit/>
          </a:bodyPr>
          <a:lstStyle/>
          <a:p>
            <a:r>
              <a:rPr lang="it-IT" sz="1600" b="1" dirty="0" smtClean="0"/>
              <a:t>Tasso criminalità qualificato (media reati complessivi su famiglie e imprese)</a:t>
            </a:r>
            <a:endParaRPr lang="it-IT" sz="1600" b="1" dirty="0"/>
          </a:p>
        </p:txBody>
      </p:sp>
    </p:spTree>
    <p:extLst>
      <p:ext uri="{BB962C8B-B14F-4D97-AF65-F5344CB8AC3E}">
        <p14:creationId xmlns:p14="http://schemas.microsoft.com/office/powerpoint/2010/main" val="2207399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ppt_x"/>
                                          </p:val>
                                        </p:tav>
                                        <p:tav tm="100000">
                                          <p:val>
                                            <p:strVal val="#ppt_x"/>
                                          </p:val>
                                        </p:tav>
                                      </p:tavLst>
                                    </p:anim>
                                    <p:anim calcmode="lin" valueType="num">
                                      <p:cBhvr additive="base">
                                        <p:cTn id="16" dur="500" fill="hold"/>
                                        <p:tgtEl>
                                          <p:spTgt spid="2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051"/>
                                        </p:tgtEl>
                                        <p:attrNameLst>
                                          <p:attrName>style.visibility</p:attrName>
                                        </p:attrNameLst>
                                      </p:cBhvr>
                                      <p:to>
                                        <p:strVal val="visible"/>
                                      </p:to>
                                    </p:set>
                                    <p:anim calcmode="lin" valueType="num">
                                      <p:cBhvr additive="base">
                                        <p:cTn id="29" dur="500" fill="hold"/>
                                        <p:tgtEl>
                                          <p:spTgt spid="2051"/>
                                        </p:tgtEl>
                                        <p:attrNameLst>
                                          <p:attrName>ppt_x</p:attrName>
                                        </p:attrNameLst>
                                      </p:cBhvr>
                                      <p:tavLst>
                                        <p:tav tm="0">
                                          <p:val>
                                            <p:strVal val="#ppt_x"/>
                                          </p:val>
                                        </p:tav>
                                        <p:tav tm="100000">
                                          <p:val>
                                            <p:strVal val="#ppt_x"/>
                                          </p:val>
                                        </p:tav>
                                      </p:tavLst>
                                    </p:anim>
                                    <p:anim calcmode="lin" valueType="num">
                                      <p:cBhvr additive="base">
                                        <p:cTn id="30" dur="500" fill="hold"/>
                                        <p:tgtEl>
                                          <p:spTgt spid="20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0" grpId="0"/>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txBox="1">
            <a:spLocks noChangeArrowheads="1"/>
          </p:cNvSpPr>
          <p:nvPr/>
        </p:nvSpPr>
        <p:spPr bwMode="auto">
          <a:xfrm>
            <a:off x="35496" y="51243"/>
            <a:ext cx="7920880" cy="929485"/>
          </a:xfrm>
          <a:prstGeom prst="rect">
            <a:avLst/>
          </a:prstGeom>
          <a:solidFill>
            <a:schemeClr val="bg1"/>
          </a:solidFill>
          <a:ln w="9525">
            <a:noFill/>
            <a:miter lim="800000"/>
            <a:headEnd/>
            <a:tailEnd/>
          </a:ln>
        </p:spPr>
        <p:txBody>
          <a:bodyPr wrap="square">
            <a:spAutoFit/>
          </a:bodyPr>
          <a:lstStyle/>
          <a:p>
            <a:pPr>
              <a:lnSpc>
                <a:spcPct val="85000"/>
              </a:lnSpc>
            </a:pPr>
            <a:r>
              <a:rPr lang="it-IT" altLang="it-IT" sz="3200" b="1" dirty="0">
                <a:solidFill>
                  <a:srgbClr val="D60093"/>
                </a:solidFill>
              </a:rPr>
              <a:t>E</a:t>
            </a:r>
            <a:r>
              <a:rPr lang="it-IT" altLang="it-IT" sz="3200" b="1" dirty="0" smtClean="0">
                <a:solidFill>
                  <a:srgbClr val="D60093"/>
                </a:solidFill>
              </a:rPr>
              <a:t>ffetti di lungo termine della riduzione del tasso di criminalità</a:t>
            </a:r>
            <a:endParaRPr lang="it-IT" altLang="it-IT" sz="3200" b="1" dirty="0">
              <a:solidFill>
                <a:srgbClr val="D60093"/>
              </a:solidFill>
            </a:endParaRPr>
          </a:p>
        </p:txBody>
      </p:sp>
      <p:sp>
        <p:nvSpPr>
          <p:cNvPr id="13" name="Rectangle 2"/>
          <p:cNvSpPr>
            <a:spLocks noChangeArrowheads="1"/>
          </p:cNvSpPr>
          <p:nvPr/>
        </p:nvSpPr>
        <p:spPr bwMode="auto">
          <a:xfrm>
            <a:off x="8632254" y="44624"/>
            <a:ext cx="476250" cy="376238"/>
          </a:xfrm>
          <a:prstGeom prst="rect">
            <a:avLst/>
          </a:prstGeom>
          <a:solidFill>
            <a:srgbClr val="CC0066"/>
          </a:solidFill>
          <a:ln w="9525">
            <a:noFill/>
            <a:miter lim="800000"/>
            <a:headEnd/>
            <a:tailEnd/>
          </a:ln>
        </p:spPr>
        <p:txBody>
          <a:bodyPr wrap="none" anchor="ctr"/>
          <a:lstStyle/>
          <a:p>
            <a:pPr algn="ctr" eaLnBrk="0" hangingPunct="0"/>
            <a:r>
              <a:rPr lang="it-IT" sz="2000" b="1" dirty="0" smtClean="0">
                <a:solidFill>
                  <a:srgbClr val="FFFF00"/>
                </a:solidFill>
                <a:cs typeface="Times New Roman" pitchFamily="18" charset="0"/>
              </a:rPr>
              <a:t>2</a:t>
            </a:r>
            <a:endParaRPr lang="it-IT" sz="2000" b="1" dirty="0">
              <a:solidFill>
                <a:srgbClr val="FFFF00"/>
              </a:solidFill>
              <a:cs typeface="Times New Roman" pitchFamily="18" charset="0"/>
            </a:endParaRPr>
          </a:p>
        </p:txBody>
      </p:sp>
      <p:sp>
        <p:nvSpPr>
          <p:cNvPr id="3" name="CasellaDiTesto 2"/>
          <p:cNvSpPr txBox="1"/>
          <p:nvPr/>
        </p:nvSpPr>
        <p:spPr>
          <a:xfrm>
            <a:off x="179512" y="1484784"/>
            <a:ext cx="4896543" cy="3046988"/>
          </a:xfrm>
          <a:prstGeom prst="rect">
            <a:avLst/>
          </a:prstGeom>
          <a:noFill/>
          <a:ln w="38100">
            <a:solidFill>
              <a:srgbClr val="7030A0"/>
            </a:solidFill>
          </a:ln>
        </p:spPr>
        <p:txBody>
          <a:bodyPr wrap="square" rtlCol="0">
            <a:spAutoFit/>
          </a:bodyPr>
          <a:lstStyle/>
          <a:p>
            <a:r>
              <a:rPr lang="it-IT" sz="3200" b="1" dirty="0"/>
              <a:t>r</a:t>
            </a:r>
            <a:r>
              <a:rPr lang="it-IT" sz="3200" b="1" dirty="0" smtClean="0"/>
              <a:t>iduzione del 12,5% del tasso di criminalità qualificato (8 tipologie di reati contro famiglie e imprese; dal 27,0% al 23,6%)</a:t>
            </a:r>
            <a:endParaRPr lang="it-IT" sz="3200" b="1" dirty="0"/>
          </a:p>
        </p:txBody>
      </p:sp>
      <p:sp>
        <p:nvSpPr>
          <p:cNvPr id="5" name="Freccia a destra 4"/>
          <p:cNvSpPr/>
          <p:nvPr/>
        </p:nvSpPr>
        <p:spPr bwMode="gray">
          <a:xfrm>
            <a:off x="5220072" y="2204864"/>
            <a:ext cx="792087" cy="1161633"/>
          </a:xfrm>
          <a:prstGeom prst="rightArrow">
            <a:avLst/>
          </a:prstGeom>
          <a:noFill/>
          <a:ln w="38100">
            <a:solidFill>
              <a:srgbClr val="7030A0"/>
            </a:solidFill>
          </a:ln>
        </p:spPr>
        <p:txBody>
          <a:bodyPr wrap="square" rtlCol="0">
            <a:spAutoFit/>
          </a:bodyPr>
          <a:lstStyle/>
          <a:p>
            <a:endParaRPr lang="it-IT" sz="3200" b="1" dirty="0" err="1">
              <a:solidFill>
                <a:schemeClr val="tx1"/>
              </a:solidFill>
              <a:latin typeface="Arial" charset="0"/>
              <a:cs typeface="Arial" charset="0"/>
            </a:endParaRPr>
          </a:p>
        </p:txBody>
      </p:sp>
      <p:sp>
        <p:nvSpPr>
          <p:cNvPr id="8" name="CasellaDiTesto 7"/>
          <p:cNvSpPr txBox="1"/>
          <p:nvPr/>
        </p:nvSpPr>
        <p:spPr>
          <a:xfrm>
            <a:off x="6084168" y="1522527"/>
            <a:ext cx="2880320" cy="2554545"/>
          </a:xfrm>
          <a:prstGeom prst="rect">
            <a:avLst/>
          </a:prstGeom>
          <a:noFill/>
          <a:ln w="38100">
            <a:solidFill>
              <a:srgbClr val="7030A0"/>
            </a:solidFill>
          </a:ln>
        </p:spPr>
        <p:txBody>
          <a:bodyPr wrap="square" rtlCol="0">
            <a:spAutoFit/>
          </a:bodyPr>
          <a:lstStyle>
            <a:defPPr>
              <a:defRPr lang="it-IT"/>
            </a:defPPr>
            <a:lvl1pPr>
              <a:defRPr sz="3200" b="1"/>
            </a:lvl1pPr>
          </a:lstStyle>
          <a:p>
            <a:r>
              <a:rPr lang="it-IT" dirty="0" err="1"/>
              <a:t>Pil</a:t>
            </a:r>
            <a:r>
              <a:rPr lang="it-IT" dirty="0"/>
              <a:t> +</a:t>
            </a:r>
            <a:r>
              <a:rPr lang="it-IT" dirty="0" smtClean="0"/>
              <a:t>25,5 </a:t>
            </a:r>
            <a:r>
              <a:rPr lang="it-IT" dirty="0"/>
              <a:t>miliardi di euro (prezzi </a:t>
            </a:r>
            <a:r>
              <a:rPr lang="it-IT" dirty="0" smtClean="0"/>
              <a:t>attuali), </a:t>
            </a:r>
            <a:r>
              <a:rPr lang="it-IT" dirty="0"/>
              <a:t>cioè +1,5%</a:t>
            </a:r>
          </a:p>
        </p:txBody>
      </p:sp>
      <p:sp>
        <p:nvSpPr>
          <p:cNvPr id="6" name="CasellaDiTesto 5"/>
          <p:cNvSpPr txBox="1"/>
          <p:nvPr/>
        </p:nvSpPr>
        <p:spPr>
          <a:xfrm>
            <a:off x="107504" y="5157192"/>
            <a:ext cx="8964488" cy="1421928"/>
          </a:xfrm>
          <a:prstGeom prst="rect">
            <a:avLst/>
          </a:prstGeom>
          <a:noFill/>
        </p:spPr>
        <p:txBody>
          <a:bodyPr wrap="square" rtlCol="0">
            <a:spAutoFit/>
          </a:bodyPr>
          <a:lstStyle/>
          <a:p>
            <a:pPr>
              <a:lnSpc>
                <a:spcPct val="90000"/>
              </a:lnSpc>
            </a:pPr>
            <a:r>
              <a:rPr lang="it-IT" sz="2800" b="1" i="1" dirty="0"/>
              <a:t>p</a:t>
            </a:r>
            <a:r>
              <a:rPr lang="it-IT" sz="2800" b="1" i="1" dirty="0" smtClean="0"/>
              <a:t>er memoria- perdita netta da deficit logistici: risposta </a:t>
            </a:r>
            <a:r>
              <a:rPr lang="it-IT" sz="2800" b="1" i="1" dirty="0"/>
              <a:t>del Pil a un incremento del 12,5% del </a:t>
            </a:r>
            <a:r>
              <a:rPr lang="it-IT" sz="2800" b="1" i="1" dirty="0" smtClean="0"/>
              <a:t>LPI*= 2%, pari a 34 miliardi di euro</a:t>
            </a:r>
          </a:p>
          <a:p>
            <a:pPr algn="r">
              <a:lnSpc>
                <a:spcPct val="90000"/>
              </a:lnSpc>
            </a:pPr>
            <a:r>
              <a:rPr lang="it-IT" sz="1200" b="1" i="1" dirty="0" smtClean="0"/>
              <a:t>*LPI: </a:t>
            </a:r>
            <a:r>
              <a:rPr lang="it-IT" sz="1200" b="1" i="1" dirty="0" err="1" smtClean="0"/>
              <a:t>Logistic</a:t>
            </a:r>
            <a:r>
              <a:rPr lang="it-IT" sz="1200" b="1" i="1" dirty="0" smtClean="0"/>
              <a:t> Performance Index</a:t>
            </a:r>
            <a:endParaRPr lang="it-IT" sz="1200" b="1" i="1" dirty="0"/>
          </a:p>
        </p:txBody>
      </p:sp>
    </p:spTree>
    <p:extLst>
      <p:ext uri="{BB962C8B-B14F-4D97-AF65-F5344CB8AC3E}">
        <p14:creationId xmlns:p14="http://schemas.microsoft.com/office/powerpoint/2010/main" val="1355441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ppt_x"/>
                                          </p:val>
                                        </p:tav>
                                        <p:tav tm="100000">
                                          <p:val>
                                            <p:strVal val="#ppt_x"/>
                                          </p:val>
                                        </p:tav>
                                      </p:tavLst>
                                    </p:anim>
                                    <p:anim calcmode="lin" valueType="num">
                                      <p:cBhvr additive="base">
                                        <p:cTn id="2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8" grpId="0" animBg="1"/>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2"/>
          <p:cNvSpPr>
            <a:spLocks noChangeArrowheads="1"/>
          </p:cNvSpPr>
          <p:nvPr/>
        </p:nvSpPr>
        <p:spPr bwMode="auto">
          <a:xfrm>
            <a:off x="8632254" y="44624"/>
            <a:ext cx="476250" cy="376238"/>
          </a:xfrm>
          <a:prstGeom prst="rect">
            <a:avLst/>
          </a:prstGeom>
          <a:solidFill>
            <a:srgbClr val="CC0066"/>
          </a:solidFill>
          <a:ln w="9525">
            <a:noFill/>
            <a:miter lim="800000"/>
            <a:headEnd/>
            <a:tailEnd/>
          </a:ln>
        </p:spPr>
        <p:txBody>
          <a:bodyPr wrap="none" anchor="ctr"/>
          <a:lstStyle/>
          <a:p>
            <a:pPr algn="ctr" eaLnBrk="0" hangingPunct="0"/>
            <a:r>
              <a:rPr lang="it-IT" sz="2000" b="1" dirty="0" smtClean="0">
                <a:solidFill>
                  <a:srgbClr val="FFFF00"/>
                </a:solidFill>
                <a:cs typeface="Times New Roman" pitchFamily="18" charset="0"/>
              </a:rPr>
              <a:t>3</a:t>
            </a:r>
            <a:endParaRPr lang="it-IT" sz="2000" b="1" dirty="0">
              <a:solidFill>
                <a:srgbClr val="FFFF00"/>
              </a:solidFill>
              <a:cs typeface="Times New Roman" pitchFamily="18" charset="0"/>
            </a:endParaRPr>
          </a:p>
        </p:txBody>
      </p:sp>
      <p:sp>
        <p:nvSpPr>
          <p:cNvPr id="7" name="Rectangle 2"/>
          <p:cNvSpPr txBox="1">
            <a:spLocks noChangeArrowheads="1"/>
          </p:cNvSpPr>
          <p:nvPr/>
        </p:nvSpPr>
        <p:spPr bwMode="auto">
          <a:xfrm>
            <a:off x="35942" y="37771"/>
            <a:ext cx="7488386" cy="510909"/>
          </a:xfrm>
          <a:prstGeom prst="rect">
            <a:avLst/>
          </a:prstGeom>
          <a:solidFill>
            <a:schemeClr val="bg1"/>
          </a:solidFill>
          <a:ln w="9525">
            <a:noFill/>
            <a:miter lim="800000"/>
            <a:headEnd/>
            <a:tailEnd/>
          </a:ln>
        </p:spPr>
        <p:txBody>
          <a:bodyPr wrap="square">
            <a:spAutoFit/>
          </a:bodyPr>
          <a:lstStyle/>
          <a:p>
            <a:pPr>
              <a:lnSpc>
                <a:spcPct val="85000"/>
              </a:lnSpc>
            </a:pPr>
            <a:r>
              <a:rPr lang="it-IT" altLang="it-IT" sz="3200" b="1" dirty="0">
                <a:solidFill>
                  <a:srgbClr val="D60093"/>
                </a:solidFill>
              </a:rPr>
              <a:t>C</a:t>
            </a:r>
            <a:r>
              <a:rPr lang="it-IT" altLang="it-IT" sz="3200" b="1" dirty="0" smtClean="0">
                <a:solidFill>
                  <a:srgbClr val="D60093"/>
                </a:solidFill>
              </a:rPr>
              <a:t>riminalità: ruolo dell’immigrazione</a:t>
            </a:r>
            <a:endParaRPr lang="it-IT" altLang="it-IT" sz="3200" b="1" dirty="0">
              <a:solidFill>
                <a:srgbClr val="D60093"/>
              </a:solidFill>
            </a:endParaRPr>
          </a:p>
        </p:txBody>
      </p:sp>
      <p:sp>
        <p:nvSpPr>
          <p:cNvPr id="3" name="CasellaDiTesto 2"/>
          <p:cNvSpPr txBox="1"/>
          <p:nvPr/>
        </p:nvSpPr>
        <p:spPr>
          <a:xfrm>
            <a:off x="5940152" y="771962"/>
            <a:ext cx="2764110" cy="1477328"/>
          </a:xfrm>
          <a:prstGeom prst="rect">
            <a:avLst/>
          </a:prstGeom>
          <a:noFill/>
        </p:spPr>
        <p:txBody>
          <a:bodyPr wrap="square" rtlCol="0">
            <a:spAutoFit/>
          </a:bodyPr>
          <a:lstStyle/>
          <a:p>
            <a:pPr algn="ctr"/>
            <a:r>
              <a:rPr lang="it-IT" sz="3000" b="1" i="1" dirty="0">
                <a:solidFill>
                  <a:srgbClr val="FF0000"/>
                </a:solidFill>
              </a:rPr>
              <a:t>d</a:t>
            </a:r>
            <a:r>
              <a:rPr lang="it-IT" sz="3000" b="1" i="1" dirty="0" smtClean="0">
                <a:solidFill>
                  <a:srgbClr val="FF0000"/>
                </a:solidFill>
              </a:rPr>
              <a:t>a cosa dipendono questi tassi?</a:t>
            </a: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2564904"/>
            <a:ext cx="9001000" cy="216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ttangolo 4"/>
          <p:cNvSpPr/>
          <p:nvPr/>
        </p:nvSpPr>
        <p:spPr bwMode="gray">
          <a:xfrm>
            <a:off x="35496" y="4797152"/>
            <a:ext cx="3167906" cy="1512168"/>
          </a:xfrm>
          <a:prstGeom prst="rect">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it-IT" sz="2600" b="1" dirty="0">
                <a:latin typeface="Arial" panose="020B0604020202020204" pitchFamily="34" charset="0"/>
                <a:cs typeface="Arial" panose="020B0604020202020204" pitchFamily="34" charset="0"/>
              </a:rPr>
              <a:t>t</a:t>
            </a:r>
            <a:r>
              <a:rPr lang="it-IT" sz="2600" b="1" dirty="0" smtClean="0">
                <a:solidFill>
                  <a:schemeClr val="tx1"/>
                </a:solidFill>
                <a:latin typeface="Arial" panose="020B0604020202020204" pitchFamily="34" charset="0"/>
                <a:cs typeface="Arial" panose="020B0604020202020204" pitchFamily="34" charset="0"/>
              </a:rPr>
              <a:t>assi di criminalità (autori di reati x1.000 ab., 2014): italiani=4,3</a:t>
            </a:r>
          </a:p>
        </p:txBody>
      </p:sp>
      <p:sp>
        <p:nvSpPr>
          <p:cNvPr id="14" name="Rettangolo 13"/>
          <p:cNvSpPr/>
          <p:nvPr/>
        </p:nvSpPr>
        <p:spPr bwMode="gray">
          <a:xfrm>
            <a:off x="3275410" y="5373216"/>
            <a:ext cx="2304256" cy="792088"/>
          </a:xfrm>
          <a:prstGeom prst="rect">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it-IT" sz="2700" b="1" dirty="0">
                <a:solidFill>
                  <a:srgbClr val="FF0000"/>
                </a:solidFill>
                <a:latin typeface="Arial" panose="020B0604020202020204" pitchFamily="34" charset="0"/>
                <a:cs typeface="Arial" panose="020B0604020202020204" pitchFamily="34" charset="0"/>
              </a:rPr>
              <a:t>stranieri </a:t>
            </a:r>
            <a:r>
              <a:rPr lang="it-IT" sz="2700" b="1" dirty="0" smtClean="0">
                <a:solidFill>
                  <a:srgbClr val="FF0000"/>
                </a:solidFill>
                <a:latin typeface="Arial" panose="020B0604020202020204" pitchFamily="34" charset="0"/>
                <a:cs typeface="Arial" panose="020B0604020202020204" pitchFamily="34" charset="0"/>
              </a:rPr>
              <a:t>residenti=8,5</a:t>
            </a:r>
            <a:endParaRPr lang="it-IT" sz="2700" b="1" dirty="0">
              <a:solidFill>
                <a:srgbClr val="FF0000"/>
              </a:solidFill>
              <a:latin typeface="Arial" panose="020B0604020202020204" pitchFamily="34" charset="0"/>
              <a:cs typeface="Arial" panose="020B0604020202020204" pitchFamily="34" charset="0"/>
            </a:endParaRPr>
          </a:p>
        </p:txBody>
      </p:sp>
      <p:sp>
        <p:nvSpPr>
          <p:cNvPr id="15" name="Rettangolo 14"/>
          <p:cNvSpPr/>
          <p:nvPr/>
        </p:nvSpPr>
        <p:spPr bwMode="gray">
          <a:xfrm>
            <a:off x="5723681" y="5373216"/>
            <a:ext cx="3347863" cy="792088"/>
          </a:xfrm>
          <a:prstGeom prst="rect">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it-IT" sz="2700" b="1" dirty="0">
                <a:solidFill>
                  <a:srgbClr val="FF0000"/>
                </a:solidFill>
                <a:latin typeface="Arial" panose="020B0604020202020204" pitchFamily="34" charset="0"/>
                <a:cs typeface="Arial" panose="020B0604020202020204" pitchFamily="34" charset="0"/>
              </a:rPr>
              <a:t>immigrati </a:t>
            </a:r>
            <a:r>
              <a:rPr lang="it-IT" sz="2700" b="1" dirty="0" smtClean="0">
                <a:solidFill>
                  <a:srgbClr val="FF0000"/>
                </a:solidFill>
                <a:latin typeface="Arial" panose="020B0604020202020204" pitchFamily="34" charset="0"/>
                <a:cs typeface="Arial" panose="020B0604020202020204" pitchFamily="34" charset="0"/>
              </a:rPr>
              <a:t>irregolari</a:t>
            </a:r>
          </a:p>
          <a:p>
            <a:pPr algn="ctr"/>
            <a:r>
              <a:rPr lang="it-IT" sz="2700" b="1" dirty="0" smtClean="0">
                <a:solidFill>
                  <a:srgbClr val="FF0000"/>
                </a:solidFill>
                <a:latin typeface="Arial" panose="020B0604020202020204" pitchFamily="34" charset="0"/>
                <a:cs typeface="Arial" panose="020B0604020202020204" pitchFamily="34" charset="0"/>
              </a:rPr>
              <a:t>=da 148 </a:t>
            </a:r>
            <a:r>
              <a:rPr lang="it-IT" sz="2700" b="1" dirty="0">
                <a:solidFill>
                  <a:srgbClr val="FF0000"/>
                </a:solidFill>
                <a:latin typeface="Arial" panose="020B0604020202020204" pitchFamily="34" charset="0"/>
                <a:cs typeface="Arial" panose="020B0604020202020204" pitchFamily="34" charset="0"/>
              </a:rPr>
              <a:t>a </a:t>
            </a:r>
            <a:r>
              <a:rPr lang="it-IT" sz="2700" b="1" dirty="0" smtClean="0">
                <a:solidFill>
                  <a:srgbClr val="FF0000"/>
                </a:solidFill>
                <a:latin typeface="Arial" panose="020B0604020202020204" pitchFamily="34" charset="0"/>
                <a:cs typeface="Arial" panose="020B0604020202020204" pitchFamily="34" charset="0"/>
              </a:rPr>
              <a:t>247</a:t>
            </a:r>
            <a:endParaRPr lang="it-IT" sz="2700" b="1" dirty="0">
              <a:solidFill>
                <a:srgbClr val="FF0000"/>
              </a:solidFill>
              <a:latin typeface="Arial" panose="020B0604020202020204" pitchFamily="34" charset="0"/>
              <a:cs typeface="Arial" panose="020B0604020202020204" pitchFamily="34" charset="0"/>
            </a:endParaRPr>
          </a:p>
        </p:txBody>
      </p:sp>
      <p:sp>
        <p:nvSpPr>
          <p:cNvPr id="6" name="CasellaDiTesto 5"/>
          <p:cNvSpPr txBox="1"/>
          <p:nvPr/>
        </p:nvSpPr>
        <p:spPr>
          <a:xfrm>
            <a:off x="1843" y="6348314"/>
            <a:ext cx="9142157" cy="537070"/>
          </a:xfrm>
          <a:prstGeom prst="rect">
            <a:avLst/>
          </a:prstGeom>
          <a:noFill/>
        </p:spPr>
        <p:txBody>
          <a:bodyPr wrap="square" rtlCol="0">
            <a:spAutoFit/>
          </a:bodyPr>
          <a:lstStyle/>
          <a:p>
            <a:pPr>
              <a:lnSpc>
                <a:spcPct val="85000"/>
              </a:lnSpc>
            </a:pPr>
            <a:r>
              <a:rPr lang="it-IT" sz="1700" i="1" dirty="0" smtClean="0"/>
              <a:t>(*) % di votanti alle politiche 2013 nelle diverse regioni; (**) stranieri residenti iscritti al liceo in % degli stranieri residenti iscritti alla scuola secondaria superiore</a:t>
            </a:r>
            <a:endParaRPr lang="it-IT" sz="1700" i="1" dirty="0"/>
          </a:p>
        </p:txBody>
      </p:sp>
      <p:cxnSp>
        <p:nvCxnSpPr>
          <p:cNvPr id="10" name="Connettore 2 9"/>
          <p:cNvCxnSpPr/>
          <p:nvPr/>
        </p:nvCxnSpPr>
        <p:spPr>
          <a:xfrm>
            <a:off x="4211513" y="4725144"/>
            <a:ext cx="0" cy="64807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Connettore 2 15"/>
          <p:cNvCxnSpPr/>
          <p:nvPr/>
        </p:nvCxnSpPr>
        <p:spPr>
          <a:xfrm>
            <a:off x="4211513" y="4725144"/>
            <a:ext cx="2880320" cy="57606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933" y="548680"/>
            <a:ext cx="5730211" cy="2016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5222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050"/>
                                        </p:tgtEl>
                                        <p:attrNameLst>
                                          <p:attrName>style.visibility</p:attrName>
                                        </p:attrNameLst>
                                      </p:cBhvr>
                                      <p:to>
                                        <p:strVal val="visible"/>
                                      </p:to>
                                    </p:set>
                                    <p:anim calcmode="lin" valueType="num">
                                      <p:cBhvr additive="base">
                                        <p:cTn id="11" dur="500" fill="hold"/>
                                        <p:tgtEl>
                                          <p:spTgt spid="2050"/>
                                        </p:tgtEl>
                                        <p:attrNameLst>
                                          <p:attrName>ppt_x</p:attrName>
                                        </p:attrNameLst>
                                      </p:cBhvr>
                                      <p:tavLst>
                                        <p:tav tm="0">
                                          <p:val>
                                            <p:strVal val="#ppt_x"/>
                                          </p:val>
                                        </p:tav>
                                        <p:tav tm="100000">
                                          <p:val>
                                            <p:strVal val="#ppt_x"/>
                                          </p:val>
                                        </p:tav>
                                      </p:tavLst>
                                    </p:anim>
                                    <p:anim calcmode="lin" valueType="num">
                                      <p:cBhvr additive="base">
                                        <p:cTn id="12"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075"/>
                                        </p:tgtEl>
                                        <p:attrNameLst>
                                          <p:attrName>style.visibility</p:attrName>
                                        </p:attrNameLst>
                                      </p:cBhvr>
                                      <p:to>
                                        <p:strVal val="visible"/>
                                      </p:to>
                                    </p:set>
                                    <p:anim calcmode="lin" valueType="num">
                                      <p:cBhvr additive="base">
                                        <p:cTn id="17" dur="500" fill="hold"/>
                                        <p:tgtEl>
                                          <p:spTgt spid="3075"/>
                                        </p:tgtEl>
                                        <p:attrNameLst>
                                          <p:attrName>ppt_x</p:attrName>
                                        </p:attrNameLst>
                                      </p:cBhvr>
                                      <p:tavLst>
                                        <p:tav tm="0">
                                          <p:val>
                                            <p:strVal val="#ppt_x"/>
                                          </p:val>
                                        </p:tav>
                                        <p:tav tm="100000">
                                          <p:val>
                                            <p:strVal val="#ppt_x"/>
                                          </p:val>
                                        </p:tav>
                                      </p:tavLst>
                                    </p:anim>
                                    <p:anim calcmode="lin" valueType="num">
                                      <p:cBhvr additive="base">
                                        <p:cTn id="18" dur="500" fill="hold"/>
                                        <p:tgtEl>
                                          <p:spTgt spid="3075"/>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ppt_x"/>
                                          </p:val>
                                        </p:tav>
                                        <p:tav tm="100000">
                                          <p:val>
                                            <p:strVal val="#ppt_x"/>
                                          </p:val>
                                        </p:tav>
                                      </p:tavLst>
                                    </p:anim>
                                    <p:anim calcmode="lin" valueType="num">
                                      <p:cBhvr additive="base">
                                        <p:cTn id="2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additive="base">
                                        <p:cTn id="35" dur="500" fill="hold"/>
                                        <p:tgtEl>
                                          <p:spTgt spid="15"/>
                                        </p:tgtEl>
                                        <p:attrNameLst>
                                          <p:attrName>ppt_x</p:attrName>
                                        </p:attrNameLst>
                                      </p:cBhvr>
                                      <p:tavLst>
                                        <p:tav tm="0">
                                          <p:val>
                                            <p:strVal val="#ppt_x"/>
                                          </p:val>
                                        </p:tav>
                                        <p:tav tm="100000">
                                          <p:val>
                                            <p:strVal val="#ppt_x"/>
                                          </p:val>
                                        </p:tav>
                                      </p:tavLst>
                                    </p:anim>
                                    <p:anim calcmode="lin" valueType="num">
                                      <p:cBhvr additive="base">
                                        <p:cTn id="36" dur="500" fill="hold"/>
                                        <p:tgtEl>
                                          <p:spTgt spid="15"/>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ppt_x"/>
                                          </p:val>
                                        </p:tav>
                                        <p:tav tm="100000">
                                          <p:val>
                                            <p:strVal val="#ppt_x"/>
                                          </p:val>
                                        </p:tav>
                                      </p:tavLst>
                                    </p:anim>
                                    <p:anim calcmode="lin" valueType="num">
                                      <p:cBhvr additive="base">
                                        <p:cTn id="40" dur="500" fill="hold"/>
                                        <p:tgtEl>
                                          <p:spTgt spid="10"/>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additive="base">
                                        <p:cTn id="43" dur="500" fill="hold"/>
                                        <p:tgtEl>
                                          <p:spTgt spid="16"/>
                                        </p:tgtEl>
                                        <p:attrNameLst>
                                          <p:attrName>ppt_x</p:attrName>
                                        </p:attrNameLst>
                                      </p:cBhvr>
                                      <p:tavLst>
                                        <p:tav tm="0">
                                          <p:val>
                                            <p:strVal val="#ppt_x"/>
                                          </p:val>
                                        </p:tav>
                                        <p:tav tm="100000">
                                          <p:val>
                                            <p:strVal val="#ppt_x"/>
                                          </p:val>
                                        </p:tav>
                                      </p:tavLst>
                                    </p:anim>
                                    <p:anim calcmode="lin" valueType="num">
                                      <p:cBhvr additive="base">
                                        <p:cTn id="4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14" grpId="0" animBg="1"/>
      <p:bldP spid="15" grpId="0" animBg="1"/>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23" name="Rectangle 2"/>
          <p:cNvSpPr txBox="1">
            <a:spLocks/>
          </p:cNvSpPr>
          <p:nvPr/>
        </p:nvSpPr>
        <p:spPr bwMode="auto">
          <a:xfrm>
            <a:off x="107950" y="56832"/>
            <a:ext cx="7340600" cy="492443"/>
          </a:xfrm>
          <a:prstGeom prst="rect">
            <a:avLst/>
          </a:prstGeom>
          <a:noFill/>
          <a:ln w="9525">
            <a:noFill/>
            <a:miter lim="800000"/>
            <a:headEnd/>
            <a:tailEnd/>
          </a:ln>
        </p:spPr>
        <p:txBody>
          <a:bodyPr lIns="0" tIns="0" rIns="0" bIns="0" anchor="b">
            <a:spAutoFit/>
          </a:bodyPr>
          <a:lstStyle/>
          <a:p>
            <a:r>
              <a:rPr lang="it-IT" sz="3200" b="1" dirty="0" smtClean="0">
                <a:solidFill>
                  <a:srgbClr val="D60093"/>
                </a:solidFill>
              </a:rPr>
              <a:t>Le </a:t>
            </a:r>
            <a:r>
              <a:rPr lang="it-IT" sz="3200" b="1" dirty="0">
                <a:solidFill>
                  <a:srgbClr val="D60093"/>
                </a:solidFill>
              </a:rPr>
              <a:t>percezioni della criminalità</a:t>
            </a:r>
          </a:p>
        </p:txBody>
      </p:sp>
      <p:sp>
        <p:nvSpPr>
          <p:cNvPr id="17424" name="Rettangolo 1"/>
          <p:cNvSpPr>
            <a:spLocks noChangeArrowheads="1"/>
          </p:cNvSpPr>
          <p:nvPr/>
        </p:nvSpPr>
        <p:spPr bwMode="auto">
          <a:xfrm>
            <a:off x="35496" y="572487"/>
            <a:ext cx="8810014" cy="1200329"/>
          </a:xfrm>
          <a:prstGeom prst="rect">
            <a:avLst/>
          </a:prstGeom>
          <a:noFill/>
          <a:ln w="9525">
            <a:noFill/>
            <a:miter lim="800000"/>
            <a:headEnd/>
            <a:tailEnd/>
          </a:ln>
        </p:spPr>
        <p:txBody>
          <a:bodyPr wrap="square">
            <a:spAutoFit/>
          </a:bodyPr>
          <a:lstStyle/>
          <a:p>
            <a:pPr algn="just"/>
            <a:r>
              <a:rPr lang="it-IT" sz="2400" b="1" i="1" dirty="0" smtClean="0">
                <a:solidFill>
                  <a:srgbClr val="4A423F"/>
                </a:solidFill>
              </a:rPr>
              <a:t>…pensando </a:t>
            </a:r>
            <a:r>
              <a:rPr lang="it-IT" sz="2400" b="1" i="1" dirty="0">
                <a:solidFill>
                  <a:srgbClr val="4A423F"/>
                </a:solidFill>
              </a:rPr>
              <a:t>alla criminalità, in particolare a furti, rapine, estorsioni e usura, Lei direbbe che rispetto all’anno scorso </a:t>
            </a:r>
            <a:r>
              <a:rPr lang="it-IT" sz="2400" b="1" i="1" dirty="0" smtClean="0">
                <a:solidFill>
                  <a:srgbClr val="4A423F"/>
                </a:solidFill>
              </a:rPr>
              <a:t>i </a:t>
            </a:r>
            <a:r>
              <a:rPr lang="it-IT" sz="2400" b="1" i="1" dirty="0">
                <a:solidFill>
                  <a:srgbClr val="4A423F"/>
                </a:solidFill>
              </a:rPr>
              <a:t>livelli di sicurezza per la sua attività sono:</a:t>
            </a:r>
          </a:p>
        </p:txBody>
      </p:sp>
      <p:sp>
        <p:nvSpPr>
          <p:cNvPr id="17425" name="Rectangle 18"/>
          <p:cNvSpPr>
            <a:spLocks noChangeArrowheads="1"/>
          </p:cNvSpPr>
          <p:nvPr/>
        </p:nvSpPr>
        <p:spPr bwMode="auto">
          <a:xfrm>
            <a:off x="0" y="6427788"/>
            <a:ext cx="1236236" cy="400110"/>
          </a:xfrm>
          <a:prstGeom prst="rect">
            <a:avLst/>
          </a:prstGeom>
          <a:noFill/>
          <a:ln w="9525">
            <a:noFill/>
            <a:miter lim="800000"/>
            <a:headEnd/>
            <a:tailEnd/>
          </a:ln>
        </p:spPr>
        <p:txBody>
          <a:bodyPr wrap="none">
            <a:spAutoFit/>
          </a:bodyPr>
          <a:lstStyle/>
          <a:p>
            <a:r>
              <a:rPr lang="it-IT" sz="2000" b="1" dirty="0" smtClean="0">
                <a:solidFill>
                  <a:srgbClr val="4A423F"/>
                </a:solidFill>
              </a:rPr>
              <a:t>dati </a:t>
            </a:r>
            <a:r>
              <a:rPr lang="it-IT" sz="2000" b="1" dirty="0">
                <a:solidFill>
                  <a:srgbClr val="4A423F"/>
                </a:solidFill>
              </a:rPr>
              <a:t>in %</a:t>
            </a:r>
          </a:p>
        </p:txBody>
      </p:sp>
      <p:sp>
        <p:nvSpPr>
          <p:cNvPr id="17426" name="Rectangle 2"/>
          <p:cNvSpPr>
            <a:spLocks noChangeArrowheads="1"/>
          </p:cNvSpPr>
          <p:nvPr/>
        </p:nvSpPr>
        <p:spPr bwMode="auto">
          <a:xfrm>
            <a:off x="8667750" y="0"/>
            <a:ext cx="476250" cy="376238"/>
          </a:xfrm>
          <a:prstGeom prst="rect">
            <a:avLst/>
          </a:prstGeom>
          <a:solidFill>
            <a:srgbClr val="CC0066"/>
          </a:solidFill>
          <a:ln w="9525">
            <a:noFill/>
            <a:miter lim="800000"/>
            <a:headEnd/>
            <a:tailEnd/>
          </a:ln>
        </p:spPr>
        <p:txBody>
          <a:bodyPr wrap="none" anchor="ctr"/>
          <a:lstStyle/>
          <a:p>
            <a:pPr algn="ctr" eaLnBrk="0" hangingPunct="0"/>
            <a:r>
              <a:rPr lang="it-IT" sz="2000" b="1" dirty="0" smtClean="0">
                <a:solidFill>
                  <a:srgbClr val="FFFF00"/>
                </a:solidFill>
                <a:cs typeface="Times New Roman" pitchFamily="18" charset="0"/>
              </a:rPr>
              <a:t>4</a:t>
            </a:r>
            <a:endParaRPr lang="it-IT" sz="2000" b="1" dirty="0">
              <a:solidFill>
                <a:srgbClr val="FFFF00"/>
              </a:solidFill>
              <a:cs typeface="Times New Roman" pitchFamily="18" charset="0"/>
            </a:endParaRPr>
          </a:p>
        </p:txBody>
      </p:sp>
      <p:sp>
        <p:nvSpPr>
          <p:cNvPr id="17420" name="Rectangle 2"/>
          <p:cNvSpPr txBox="1">
            <a:spLocks/>
          </p:cNvSpPr>
          <p:nvPr/>
        </p:nvSpPr>
        <p:spPr bwMode="auto">
          <a:xfrm>
            <a:off x="179512" y="5373216"/>
            <a:ext cx="5467980" cy="830997"/>
          </a:xfrm>
          <a:prstGeom prst="rect">
            <a:avLst/>
          </a:prstGeom>
          <a:noFill/>
          <a:ln w="38100">
            <a:solidFill>
              <a:srgbClr val="FF0000"/>
            </a:solidFill>
          </a:ln>
        </p:spPr>
        <p:txBody>
          <a:bodyPr wrap="square" rtlCol="0">
            <a:spAutoFit/>
          </a:bodyPr>
          <a:lstStyle>
            <a:defPPr>
              <a:defRPr lang="it-IT"/>
            </a:defPPr>
            <a:lvl1pPr algn="ctr">
              <a:defRPr sz="2900" b="1">
                <a:solidFill>
                  <a:srgbClr val="00B050"/>
                </a:solidFill>
                <a:latin typeface="Arial" charset="0"/>
                <a:cs typeface="Arial" charset="0"/>
              </a:defRPr>
            </a:lvl1pPr>
            <a:lvl2pPr>
              <a:defRPr>
                <a:latin typeface="Arial" charset="0"/>
                <a:cs typeface="Arial" charset="0"/>
              </a:defRPr>
            </a:lvl2pPr>
            <a:lvl3pPr>
              <a:defRPr>
                <a:latin typeface="Arial" charset="0"/>
                <a:cs typeface="Arial" charset="0"/>
              </a:defRPr>
            </a:lvl3pPr>
            <a:lvl4pPr>
              <a:defRPr>
                <a:latin typeface="Arial" charset="0"/>
                <a:cs typeface="Arial" charset="0"/>
              </a:defRPr>
            </a:lvl4pPr>
            <a:lvl5pPr>
              <a:defRPr>
                <a:latin typeface="Arial" charset="0"/>
                <a:cs typeface="Arial" charset="0"/>
              </a:defRPr>
            </a:lvl5pPr>
            <a:lvl6pPr>
              <a:defRPr>
                <a:latin typeface="Arial" charset="0"/>
                <a:cs typeface="Arial" charset="0"/>
              </a:defRPr>
            </a:lvl6pPr>
            <a:lvl7pPr>
              <a:defRPr>
                <a:latin typeface="Arial" charset="0"/>
                <a:cs typeface="Arial" charset="0"/>
              </a:defRPr>
            </a:lvl7pPr>
            <a:lvl8pPr>
              <a:defRPr>
                <a:latin typeface="Arial" charset="0"/>
                <a:cs typeface="Arial" charset="0"/>
              </a:defRPr>
            </a:lvl8pPr>
            <a:lvl9pPr>
              <a:defRPr>
                <a:latin typeface="Arial" charset="0"/>
                <a:cs typeface="Arial" charset="0"/>
              </a:defRPr>
            </a:lvl9pPr>
          </a:lstStyle>
          <a:p>
            <a:r>
              <a:rPr lang="it-IT" sz="2400" dirty="0" smtClean="0">
                <a:solidFill>
                  <a:srgbClr val="FF0000"/>
                </a:solidFill>
              </a:rPr>
              <a:t>benzinai  </a:t>
            </a:r>
            <a:r>
              <a:rPr lang="it-IT" sz="2400" dirty="0">
                <a:solidFill>
                  <a:srgbClr val="FF0000"/>
                </a:solidFill>
              </a:rPr>
              <a:t>e </a:t>
            </a:r>
            <a:r>
              <a:rPr lang="it-IT" sz="2400" dirty="0" smtClean="0">
                <a:solidFill>
                  <a:srgbClr val="FF0000"/>
                </a:solidFill>
              </a:rPr>
              <a:t>ambulanti: 45%</a:t>
            </a:r>
            <a:endParaRPr lang="it-IT" sz="2400" dirty="0">
              <a:solidFill>
                <a:srgbClr val="FF0000"/>
              </a:solidFill>
            </a:endParaRPr>
          </a:p>
          <a:p>
            <a:r>
              <a:rPr lang="it-IT" sz="2400" dirty="0" smtClean="0">
                <a:solidFill>
                  <a:srgbClr val="FF0000"/>
                </a:solidFill>
              </a:rPr>
              <a:t>alimentari </a:t>
            </a:r>
            <a:r>
              <a:rPr lang="it-IT" sz="2400" dirty="0">
                <a:solidFill>
                  <a:srgbClr val="FF0000"/>
                </a:solidFill>
              </a:rPr>
              <a:t>(</a:t>
            </a:r>
            <a:r>
              <a:rPr lang="it-IT" sz="2400" dirty="0" err="1">
                <a:solidFill>
                  <a:srgbClr val="FF0000"/>
                </a:solidFill>
              </a:rPr>
              <a:t>dettaglio+ingrosso</a:t>
            </a:r>
            <a:r>
              <a:rPr lang="it-IT" sz="2400" dirty="0" smtClean="0">
                <a:solidFill>
                  <a:srgbClr val="FF0000"/>
                </a:solidFill>
              </a:rPr>
              <a:t>): 39%</a:t>
            </a:r>
            <a:endParaRPr lang="it-IT" sz="2400" dirty="0">
              <a:solidFill>
                <a:srgbClr val="FF0000"/>
              </a:solidFill>
            </a:endParaRPr>
          </a:p>
        </p:txBody>
      </p:sp>
      <p:cxnSp>
        <p:nvCxnSpPr>
          <p:cNvPr id="12" name="Connettore 2 11"/>
          <p:cNvCxnSpPr/>
          <p:nvPr/>
        </p:nvCxnSpPr>
        <p:spPr>
          <a:xfrm>
            <a:off x="333986" y="2348880"/>
            <a:ext cx="0" cy="2980538"/>
          </a:xfrm>
          <a:prstGeom prst="straightConnector1">
            <a:avLst/>
          </a:prstGeom>
          <a:ln>
            <a:solidFill>
              <a:srgbClr val="FF0000"/>
            </a:solidFill>
            <a:tailEnd type="arrow"/>
          </a:ln>
        </p:spPr>
        <p:style>
          <a:lnRef idx="3">
            <a:schemeClr val="accent4"/>
          </a:lnRef>
          <a:fillRef idx="0">
            <a:schemeClr val="accent4"/>
          </a:fillRef>
          <a:effectRef idx="2">
            <a:schemeClr val="accent4"/>
          </a:effectRef>
          <a:fontRef idx="minor">
            <a:schemeClr val="tx1"/>
          </a:fontRef>
        </p:style>
      </p:cxnSp>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6751" b="11114"/>
          <a:stretch/>
        </p:blipFill>
        <p:spPr bwMode="auto">
          <a:xfrm>
            <a:off x="611559" y="1916832"/>
            <a:ext cx="8294315" cy="28388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Connettore 1 4"/>
          <p:cNvCxnSpPr/>
          <p:nvPr/>
        </p:nvCxnSpPr>
        <p:spPr>
          <a:xfrm>
            <a:off x="333986" y="2348880"/>
            <a:ext cx="33912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ttangolo 1"/>
          <p:cNvSpPr/>
          <p:nvPr/>
        </p:nvSpPr>
        <p:spPr bwMode="gray">
          <a:xfrm>
            <a:off x="673110" y="1988840"/>
            <a:ext cx="2026682" cy="576064"/>
          </a:xfrm>
          <a:prstGeom prst="rect">
            <a:avLst/>
          </a:prstGeom>
          <a:ln>
            <a:solidFill>
              <a:srgbClr val="FF0000"/>
            </a:solidFill>
            <a:tailEnd type="arrow"/>
          </a:ln>
        </p:spPr>
        <p:style>
          <a:lnRef idx="3">
            <a:schemeClr val="accent4"/>
          </a:lnRef>
          <a:fillRef idx="0">
            <a:schemeClr val="accent4"/>
          </a:fillRef>
          <a:effectRef idx="2">
            <a:schemeClr val="accent4"/>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it-IT" sz="1600" dirty="0" err="1" smtClean="0">
              <a:solidFill>
                <a:schemeClr val="tx1"/>
              </a:solidFill>
            </a:endParaRPr>
          </a:p>
        </p:txBody>
      </p:sp>
      <p:sp>
        <p:nvSpPr>
          <p:cNvPr id="3" name="Rettangolo 2"/>
          <p:cNvSpPr/>
          <p:nvPr/>
        </p:nvSpPr>
        <p:spPr bwMode="gray">
          <a:xfrm>
            <a:off x="5796136" y="4365104"/>
            <a:ext cx="3131840" cy="2323713"/>
          </a:xfrm>
          <a:prstGeom prst="rect">
            <a:avLst/>
          </a:prstGeom>
          <a:solidFill>
            <a:schemeClr val="bg1">
              <a:lumMod val="85000"/>
            </a:schemeClr>
          </a:solidFill>
          <a:ln w="38100">
            <a:solidFill>
              <a:schemeClr val="tx1">
                <a:lumMod val="50000"/>
                <a:lumOff val="50000"/>
              </a:schemeClr>
            </a:solidFill>
          </a:ln>
        </p:spPr>
        <p:txBody>
          <a:bodyPr wrap="square" rtlCol="0">
            <a:spAutoFit/>
          </a:bodyPr>
          <a:lstStyle/>
          <a:p>
            <a:pPr algn="ctr"/>
            <a:r>
              <a:rPr lang="it-IT" sz="2900" b="1" dirty="0">
                <a:solidFill>
                  <a:srgbClr val="00B050"/>
                </a:solidFill>
                <a:latin typeface="Arial" charset="0"/>
                <a:cs typeface="Arial" charset="0"/>
              </a:rPr>
              <a:t>non ci sono evidenze di incrementi nella percezione di insicurezza</a:t>
            </a:r>
          </a:p>
        </p:txBody>
      </p:sp>
    </p:spTree>
    <p:extLst>
      <p:ext uri="{BB962C8B-B14F-4D97-AF65-F5344CB8AC3E}">
        <p14:creationId xmlns:p14="http://schemas.microsoft.com/office/powerpoint/2010/main" val="2981152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20"/>
                                        </p:tgtEl>
                                        <p:attrNameLst>
                                          <p:attrName>style.visibility</p:attrName>
                                        </p:attrNameLst>
                                      </p:cBhvr>
                                      <p:to>
                                        <p:strVal val="visible"/>
                                      </p:to>
                                    </p:set>
                                    <p:anim calcmode="lin" valueType="num">
                                      <p:cBhvr additive="base">
                                        <p:cTn id="7" dur="500" fill="hold"/>
                                        <p:tgtEl>
                                          <p:spTgt spid="17420"/>
                                        </p:tgtEl>
                                        <p:attrNameLst>
                                          <p:attrName>ppt_x</p:attrName>
                                        </p:attrNameLst>
                                      </p:cBhvr>
                                      <p:tavLst>
                                        <p:tav tm="0">
                                          <p:val>
                                            <p:strVal val="#ppt_x"/>
                                          </p:val>
                                        </p:tav>
                                        <p:tav tm="100000">
                                          <p:val>
                                            <p:strVal val="#ppt_x"/>
                                          </p:val>
                                        </p:tav>
                                      </p:tavLst>
                                    </p:anim>
                                    <p:anim calcmode="lin" valueType="num">
                                      <p:cBhvr additive="base">
                                        <p:cTn id="8" dur="500" fill="hold"/>
                                        <p:tgtEl>
                                          <p:spTgt spid="1742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7424"/>
                                        </p:tgtEl>
                                        <p:attrNameLst>
                                          <p:attrName>style.visibility</p:attrName>
                                        </p:attrNameLst>
                                      </p:cBhvr>
                                      <p:to>
                                        <p:strVal val="visible"/>
                                      </p:to>
                                    </p:set>
                                    <p:anim calcmode="lin" valueType="num">
                                      <p:cBhvr additive="base">
                                        <p:cTn id="11" dur="500" fill="hold"/>
                                        <p:tgtEl>
                                          <p:spTgt spid="17424"/>
                                        </p:tgtEl>
                                        <p:attrNameLst>
                                          <p:attrName>ppt_x</p:attrName>
                                        </p:attrNameLst>
                                      </p:cBhvr>
                                      <p:tavLst>
                                        <p:tav tm="0">
                                          <p:val>
                                            <p:strVal val="#ppt_x"/>
                                          </p:val>
                                        </p:tav>
                                        <p:tav tm="100000">
                                          <p:val>
                                            <p:strVal val="#ppt_x"/>
                                          </p:val>
                                        </p:tav>
                                      </p:tavLst>
                                    </p:anim>
                                    <p:anim calcmode="lin" valueType="num">
                                      <p:cBhvr additive="base">
                                        <p:cTn id="12" dur="500" fill="hold"/>
                                        <p:tgtEl>
                                          <p:spTgt spid="17424"/>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050"/>
                                        </p:tgtEl>
                                        <p:attrNameLst>
                                          <p:attrName>style.visibility</p:attrName>
                                        </p:attrNameLst>
                                      </p:cBhvr>
                                      <p:to>
                                        <p:strVal val="visible"/>
                                      </p:to>
                                    </p:set>
                                    <p:anim calcmode="lin" valueType="num">
                                      <p:cBhvr additive="base">
                                        <p:cTn id="19" dur="500" fill="hold"/>
                                        <p:tgtEl>
                                          <p:spTgt spid="2050"/>
                                        </p:tgtEl>
                                        <p:attrNameLst>
                                          <p:attrName>ppt_x</p:attrName>
                                        </p:attrNameLst>
                                      </p:cBhvr>
                                      <p:tavLst>
                                        <p:tav tm="0">
                                          <p:val>
                                            <p:strVal val="#ppt_x"/>
                                          </p:val>
                                        </p:tav>
                                        <p:tav tm="100000">
                                          <p:val>
                                            <p:strVal val="#ppt_x"/>
                                          </p:val>
                                        </p:tav>
                                      </p:tavLst>
                                    </p:anim>
                                    <p:anim calcmode="lin" valueType="num">
                                      <p:cBhvr additive="base">
                                        <p:cTn id="20" dur="500" fill="hold"/>
                                        <p:tgtEl>
                                          <p:spTgt spid="2050"/>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additive="base">
                                        <p:cTn id="27" dur="500" fill="hold"/>
                                        <p:tgtEl>
                                          <p:spTgt spid="2"/>
                                        </p:tgtEl>
                                        <p:attrNameLst>
                                          <p:attrName>ppt_x</p:attrName>
                                        </p:attrNameLst>
                                      </p:cBhvr>
                                      <p:tavLst>
                                        <p:tav tm="0">
                                          <p:val>
                                            <p:strVal val="#ppt_x"/>
                                          </p:val>
                                        </p:tav>
                                        <p:tav tm="100000">
                                          <p:val>
                                            <p:strVal val="#ppt_x"/>
                                          </p:val>
                                        </p:tav>
                                      </p:tavLst>
                                    </p:anim>
                                    <p:anim calcmode="lin" valueType="num">
                                      <p:cBhvr additive="base">
                                        <p:cTn id="2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additive="base">
                                        <p:cTn id="33" dur="500" fill="hold"/>
                                        <p:tgtEl>
                                          <p:spTgt spid="3"/>
                                        </p:tgtEl>
                                        <p:attrNameLst>
                                          <p:attrName>ppt_x</p:attrName>
                                        </p:attrNameLst>
                                      </p:cBhvr>
                                      <p:tavLst>
                                        <p:tav tm="0">
                                          <p:val>
                                            <p:strVal val="#ppt_x"/>
                                          </p:val>
                                        </p:tav>
                                        <p:tav tm="100000">
                                          <p:val>
                                            <p:strVal val="#ppt_x"/>
                                          </p:val>
                                        </p:tav>
                                      </p:tavLst>
                                    </p:anim>
                                    <p:anim calcmode="lin" valueType="num">
                                      <p:cBhvr additive="base">
                                        <p:cTn id="3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24" grpId="0"/>
      <p:bldP spid="17420" grpId="0" animBg="1"/>
      <p:bldP spid="2" grpId="0" animBg="1"/>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txBox="1">
            <a:spLocks/>
          </p:cNvSpPr>
          <p:nvPr/>
        </p:nvSpPr>
        <p:spPr>
          <a:xfrm>
            <a:off x="23664" y="-27384"/>
            <a:ext cx="8508776" cy="936104"/>
          </a:xfrm>
          <a:prstGeom prst="rect">
            <a:avLst/>
          </a:prstGeom>
          <a:solidFill>
            <a:schemeClr val="accent3"/>
          </a:solidFill>
          <a:ln w="9525">
            <a:noFill/>
            <a:miter lim="800000"/>
            <a:headEnd/>
            <a:tailEnd/>
          </a:ln>
          <a:extLst/>
        </p:spPr>
        <p:txBody>
          <a:bodyPr lIns="0" tIns="0" rIns="0" bIns="0" anchor="b"/>
          <a:lstStyle>
            <a:defPPr>
              <a:defRPr lang="it-IT"/>
            </a:defPPr>
            <a:lvl1pPr>
              <a:defRPr sz="3200" b="1">
                <a:solidFill>
                  <a:srgbClr val="D60093"/>
                </a:solidFill>
              </a:defRPr>
            </a:lvl1pPr>
          </a:lstStyle>
          <a:p>
            <a:pPr>
              <a:lnSpc>
                <a:spcPct val="90000"/>
              </a:lnSpc>
            </a:pPr>
            <a:r>
              <a:rPr lang="it-IT" dirty="0"/>
              <a:t>E</a:t>
            </a:r>
            <a:r>
              <a:rPr lang="it-IT" dirty="0" smtClean="0"/>
              <a:t>sperienza:</a:t>
            </a:r>
          </a:p>
          <a:p>
            <a:pPr>
              <a:lnSpc>
                <a:spcPct val="90000"/>
              </a:lnSpc>
            </a:pPr>
            <a:r>
              <a:rPr lang="it-IT" dirty="0" smtClean="0"/>
              <a:t>minacce/intimidazioni a scopo di estorsione</a:t>
            </a:r>
            <a:endParaRPr lang="it-IT" dirty="0"/>
          </a:p>
        </p:txBody>
      </p:sp>
      <p:sp>
        <p:nvSpPr>
          <p:cNvPr id="14" name="Rettangolo 13"/>
          <p:cNvSpPr/>
          <p:nvPr/>
        </p:nvSpPr>
        <p:spPr>
          <a:xfrm>
            <a:off x="0" y="908720"/>
            <a:ext cx="9144000" cy="1938992"/>
          </a:xfrm>
          <a:prstGeom prst="rect">
            <a:avLst/>
          </a:prstGeom>
        </p:spPr>
        <p:txBody>
          <a:bodyPr wrap="square">
            <a:spAutoFit/>
          </a:bodyPr>
          <a:lstStyle/>
          <a:p>
            <a:pPr algn="just" fontAlgn="auto">
              <a:spcBef>
                <a:spcPts val="0"/>
              </a:spcBef>
              <a:spcAft>
                <a:spcPts val="0"/>
              </a:spcAft>
              <a:defRPr/>
            </a:pPr>
            <a:r>
              <a:rPr lang="it-IT" sz="2400" b="1" i="1" dirty="0" smtClean="0">
                <a:solidFill>
                  <a:schemeClr val="bg2">
                    <a:lumMod val="50000"/>
                  </a:schemeClr>
                </a:solidFill>
                <a:latin typeface="Arial" panose="020B0604020202020204" pitchFamily="34" charset="0"/>
                <a:cs typeface="Arial" panose="020B0604020202020204" pitchFamily="34" charset="0"/>
              </a:rPr>
              <a:t>…pensando </a:t>
            </a:r>
            <a:r>
              <a:rPr lang="it-IT" sz="2400" b="1" i="1" dirty="0">
                <a:solidFill>
                  <a:schemeClr val="bg2">
                    <a:lumMod val="50000"/>
                  </a:schemeClr>
                </a:solidFill>
                <a:latin typeface="Arial" panose="020B0604020202020204" pitchFamily="34" charset="0"/>
                <a:cs typeface="Arial" panose="020B0604020202020204" pitchFamily="34" charset="0"/>
              </a:rPr>
              <a:t>a persone che svolgono attività simili alla sua, Lei conosce qualcuno che abbia ricevuto minacce o intimidazioni per finalità di estorsione? Lei personalmente ha mai ricevuto minacce o intimidazioni per finalità di estorsione</a:t>
            </a:r>
            <a:r>
              <a:rPr lang="it-IT" sz="2400" b="1" i="1" dirty="0" smtClean="0">
                <a:solidFill>
                  <a:schemeClr val="bg2">
                    <a:lumMod val="50000"/>
                  </a:schemeClr>
                </a:solidFill>
                <a:latin typeface="Arial" panose="020B0604020202020204" pitchFamily="34" charset="0"/>
                <a:cs typeface="Arial" panose="020B0604020202020204" pitchFamily="34" charset="0"/>
              </a:rPr>
              <a:t>?</a:t>
            </a:r>
            <a:endParaRPr lang="it-IT" sz="2400" b="1" i="1" dirty="0">
              <a:solidFill>
                <a:schemeClr val="bg2">
                  <a:lumMod val="50000"/>
                </a:schemeClr>
              </a:solidFill>
              <a:latin typeface="Arial" panose="020B0604020202020204" pitchFamily="34" charset="0"/>
              <a:cs typeface="Arial" panose="020B0604020202020204" pitchFamily="34" charset="0"/>
            </a:endParaRPr>
          </a:p>
        </p:txBody>
      </p:sp>
      <p:sp>
        <p:nvSpPr>
          <p:cNvPr id="19" name="Rectangle 2"/>
          <p:cNvSpPr>
            <a:spLocks noChangeArrowheads="1"/>
          </p:cNvSpPr>
          <p:nvPr/>
        </p:nvSpPr>
        <p:spPr bwMode="auto">
          <a:xfrm>
            <a:off x="8667750" y="0"/>
            <a:ext cx="476250" cy="376238"/>
          </a:xfrm>
          <a:prstGeom prst="rect">
            <a:avLst/>
          </a:prstGeom>
          <a:solidFill>
            <a:srgbClr val="CC0066"/>
          </a:solidFill>
          <a:ln w="9525">
            <a:noFill/>
            <a:miter lim="800000"/>
            <a:headEnd/>
            <a:tailEnd/>
          </a:ln>
        </p:spPr>
        <p:txBody>
          <a:bodyPr wrap="none" anchor="ctr"/>
          <a:lstStyle/>
          <a:p>
            <a:pPr algn="ctr" eaLnBrk="0" hangingPunct="0"/>
            <a:r>
              <a:rPr lang="it-IT" sz="2000" b="1" dirty="0" smtClean="0">
                <a:solidFill>
                  <a:srgbClr val="FFFF00"/>
                </a:solidFill>
                <a:cs typeface="Times New Roman" pitchFamily="18" charset="0"/>
              </a:rPr>
              <a:t>5</a:t>
            </a:r>
            <a:endParaRPr lang="it-IT" sz="2000" b="1" dirty="0">
              <a:solidFill>
                <a:srgbClr val="FFFF00"/>
              </a:solidFill>
              <a:cs typeface="Times New Roman" pitchFamily="18" charset="0"/>
            </a:endParaRPr>
          </a:p>
        </p:txBody>
      </p:sp>
      <p:sp>
        <p:nvSpPr>
          <p:cNvPr id="28" name="Rettangolo 27"/>
          <p:cNvSpPr/>
          <p:nvPr/>
        </p:nvSpPr>
        <p:spPr bwMode="gray">
          <a:xfrm>
            <a:off x="3779912" y="3408924"/>
            <a:ext cx="1276552" cy="684448"/>
          </a:xfrm>
          <a:prstGeom prst="rect">
            <a:avLst/>
          </a:prstGeom>
          <a:noFill/>
          <a:ln w="38100">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it-IT" sz="3600" b="1" dirty="0" smtClean="0">
                <a:solidFill>
                  <a:srgbClr val="FF0000"/>
                </a:solidFill>
                <a:latin typeface="Arial" panose="020B0604020202020204" pitchFamily="34" charset="0"/>
                <a:cs typeface="Arial" panose="020B0604020202020204" pitchFamily="34" charset="0"/>
              </a:rPr>
              <a:t>16%</a:t>
            </a:r>
          </a:p>
        </p:txBody>
      </p:sp>
      <p:sp>
        <p:nvSpPr>
          <p:cNvPr id="33" name="Rectangle 2"/>
          <p:cNvSpPr txBox="1">
            <a:spLocks/>
          </p:cNvSpPr>
          <p:nvPr/>
        </p:nvSpPr>
        <p:spPr bwMode="auto">
          <a:xfrm>
            <a:off x="196104" y="5230361"/>
            <a:ext cx="3511800" cy="430887"/>
          </a:xfrm>
          <a:prstGeom prst="rect">
            <a:avLst/>
          </a:prstGeom>
          <a:noFill/>
          <a:ln w="38100">
            <a:solidFill>
              <a:srgbClr val="FF0000"/>
            </a:solidFill>
            <a:miter lim="800000"/>
            <a:headEnd/>
            <a:tailEnd/>
          </a:ln>
        </p:spPr>
        <p:txBody>
          <a:bodyPr wrap="square" lIns="0" tIns="0" rIns="0" bIns="0" anchor="b">
            <a:spAutoFit/>
          </a:bodyPr>
          <a:lstStyle/>
          <a:p>
            <a:r>
              <a:rPr lang="it-IT" sz="2400" b="1" dirty="0" smtClean="0"/>
              <a:t>  </a:t>
            </a:r>
            <a:r>
              <a:rPr lang="it-IT" sz="2800" b="1" dirty="0" smtClean="0">
                <a:solidFill>
                  <a:srgbClr val="FF0000"/>
                </a:solidFill>
              </a:rPr>
              <a:t>38% Sud, 7% Nord </a:t>
            </a:r>
            <a:endParaRPr lang="it-IT" sz="2400" b="1" dirty="0" smtClean="0">
              <a:solidFill>
                <a:srgbClr val="FF0000"/>
              </a:solidFill>
            </a:endParaRPr>
          </a:p>
        </p:txBody>
      </p:sp>
      <p:sp>
        <p:nvSpPr>
          <p:cNvPr id="27" name="Rettangolo 26"/>
          <p:cNvSpPr/>
          <p:nvPr/>
        </p:nvSpPr>
        <p:spPr bwMode="gray">
          <a:xfrm>
            <a:off x="5220072" y="3232754"/>
            <a:ext cx="3672408" cy="906418"/>
          </a:xfrm>
          <a:prstGeom prst="rect">
            <a:avLst/>
          </a:prstGeom>
          <a:no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it-IT" sz="2600" i="1" dirty="0" smtClean="0">
                <a:solidFill>
                  <a:schemeClr val="tx1"/>
                </a:solidFill>
                <a:latin typeface="Arial" panose="020B0604020202020204" pitchFamily="34" charset="0"/>
                <a:cs typeface="Arial" panose="020B0604020202020204" pitchFamily="34" charset="0"/>
              </a:rPr>
              <a:t>15% nel 2007, 15% nel 2014, 16% nel 2015</a:t>
            </a:r>
          </a:p>
        </p:txBody>
      </p:sp>
      <p:cxnSp>
        <p:nvCxnSpPr>
          <p:cNvPr id="16" name="Connettore 2 15"/>
          <p:cNvCxnSpPr/>
          <p:nvPr/>
        </p:nvCxnSpPr>
        <p:spPr>
          <a:xfrm>
            <a:off x="827584" y="4315341"/>
            <a:ext cx="0" cy="915020"/>
          </a:xfrm>
          <a:prstGeom prst="straightConnector1">
            <a:avLst/>
          </a:prstGeom>
          <a:ln>
            <a:solidFill>
              <a:srgbClr val="FF0000"/>
            </a:solidFill>
            <a:tailEnd type="arrow"/>
          </a:ln>
        </p:spPr>
        <p:style>
          <a:lnRef idx="3">
            <a:schemeClr val="accent4"/>
          </a:lnRef>
          <a:fillRef idx="0">
            <a:schemeClr val="accent4"/>
          </a:fillRef>
          <a:effectRef idx="2">
            <a:schemeClr val="accent4"/>
          </a:effectRef>
          <a:fontRef idx="minor">
            <a:schemeClr val="tx1"/>
          </a:fontRef>
        </p:style>
      </p:cxnSp>
      <p:sp>
        <p:nvSpPr>
          <p:cNvPr id="20" name="Rectangle 2"/>
          <p:cNvSpPr txBox="1">
            <a:spLocks/>
          </p:cNvSpPr>
          <p:nvPr/>
        </p:nvSpPr>
        <p:spPr bwMode="auto">
          <a:xfrm>
            <a:off x="4139952" y="5230361"/>
            <a:ext cx="4896544" cy="400110"/>
          </a:xfrm>
          <a:prstGeom prst="rect">
            <a:avLst/>
          </a:prstGeom>
          <a:no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it-IT"/>
            </a:defPPr>
            <a:lvl1pPr algn="ctr">
              <a:defRPr sz="2600" i="1">
                <a:latin typeface="Arial" panose="020B0604020202020204" pitchFamily="34" charset="0"/>
                <a:cs typeface="Arial" panose="020B0604020202020204" pitchFamily="34" charset="0"/>
              </a:defRPr>
            </a:lvl1pPr>
            <a:lvl2pPr>
              <a:defRPr>
                <a:solidFill>
                  <a:schemeClr val="lt1"/>
                </a:solidFill>
                <a:latin typeface="+mn-lt"/>
                <a:cs typeface="+mn-cs"/>
              </a:defRPr>
            </a:lvl2pPr>
            <a:lvl3pPr>
              <a:defRPr>
                <a:solidFill>
                  <a:schemeClr val="lt1"/>
                </a:solidFill>
                <a:latin typeface="+mn-lt"/>
                <a:cs typeface="+mn-cs"/>
              </a:defRPr>
            </a:lvl3pPr>
            <a:lvl4pPr>
              <a:defRPr>
                <a:solidFill>
                  <a:schemeClr val="lt1"/>
                </a:solidFill>
                <a:latin typeface="+mn-lt"/>
                <a:cs typeface="+mn-cs"/>
              </a:defRPr>
            </a:lvl4pPr>
            <a:lvl5pPr>
              <a:defRPr>
                <a:solidFill>
                  <a:schemeClr val="lt1"/>
                </a:solidFill>
                <a:latin typeface="+mn-lt"/>
                <a:cs typeface="+mn-cs"/>
              </a:defRPr>
            </a:lvl5pPr>
            <a:lvl6pPr>
              <a:defRPr>
                <a:solidFill>
                  <a:schemeClr val="lt1"/>
                </a:solidFill>
                <a:latin typeface="+mn-lt"/>
                <a:cs typeface="+mn-cs"/>
              </a:defRPr>
            </a:lvl6pPr>
            <a:lvl7pPr>
              <a:defRPr>
                <a:solidFill>
                  <a:schemeClr val="lt1"/>
                </a:solidFill>
                <a:latin typeface="+mn-lt"/>
                <a:cs typeface="+mn-cs"/>
              </a:defRPr>
            </a:lvl7pPr>
            <a:lvl8pPr>
              <a:defRPr>
                <a:solidFill>
                  <a:schemeClr val="lt1"/>
                </a:solidFill>
                <a:latin typeface="+mn-lt"/>
                <a:cs typeface="+mn-cs"/>
              </a:defRPr>
            </a:lvl8pPr>
            <a:lvl9pPr>
              <a:defRPr>
                <a:solidFill>
                  <a:schemeClr val="lt1"/>
                </a:solidFill>
                <a:latin typeface="+mn-lt"/>
                <a:cs typeface="+mn-cs"/>
              </a:defRPr>
            </a:lvl9pPr>
          </a:lstStyle>
          <a:p>
            <a:r>
              <a:rPr lang="it-IT" dirty="0">
                <a:solidFill>
                  <a:schemeClr val="tx1"/>
                </a:solidFill>
              </a:rPr>
              <a:t>  </a:t>
            </a:r>
            <a:r>
              <a:rPr lang="it-IT" dirty="0" smtClean="0">
                <a:solidFill>
                  <a:schemeClr val="tx1"/>
                </a:solidFill>
              </a:rPr>
              <a:t>nel 2015: 32</a:t>
            </a:r>
            <a:r>
              <a:rPr lang="it-IT" dirty="0">
                <a:solidFill>
                  <a:schemeClr val="tx1"/>
                </a:solidFill>
              </a:rPr>
              <a:t>% Sud, 10% Nord </a:t>
            </a:r>
          </a:p>
        </p:txBody>
      </p:sp>
      <p:sp>
        <p:nvSpPr>
          <p:cNvPr id="2" name="CasellaDiTesto 1"/>
          <p:cNvSpPr txBox="1"/>
          <p:nvPr/>
        </p:nvSpPr>
        <p:spPr>
          <a:xfrm>
            <a:off x="3367492" y="3430161"/>
            <a:ext cx="484428" cy="707886"/>
          </a:xfrm>
          <a:prstGeom prst="rect">
            <a:avLst/>
          </a:prstGeom>
          <a:noFill/>
        </p:spPr>
        <p:txBody>
          <a:bodyPr wrap="none" rtlCol="0">
            <a:spAutoFit/>
          </a:bodyPr>
          <a:lstStyle/>
          <a:p>
            <a:r>
              <a:rPr lang="it-IT" sz="4000" b="1" dirty="0" smtClean="0">
                <a:solidFill>
                  <a:srgbClr val="FF0000"/>
                </a:solidFill>
              </a:rPr>
              <a:t>=</a:t>
            </a:r>
            <a:endParaRPr lang="it-IT" sz="4000" b="1" dirty="0">
              <a:solidFill>
                <a:srgbClr val="FF0000"/>
              </a:solidFill>
            </a:endParaRPr>
          </a:p>
        </p:txBody>
      </p:sp>
      <p:sp>
        <p:nvSpPr>
          <p:cNvPr id="3" name="Rettangolo 2"/>
          <p:cNvSpPr/>
          <p:nvPr/>
        </p:nvSpPr>
        <p:spPr>
          <a:xfrm>
            <a:off x="167680" y="3214137"/>
            <a:ext cx="3271785" cy="1074023"/>
          </a:xfrm>
          <a:prstGeom prst="rect">
            <a:avLst/>
          </a:prstGeom>
          <a:noFill/>
          <a:ln w="38100">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it-IT" sz="3200" b="1" dirty="0">
                <a:solidFill>
                  <a:srgbClr val="FF0000"/>
                </a:solidFill>
                <a:latin typeface="Arial" panose="020B0604020202020204" pitchFamily="34" charset="0"/>
                <a:cs typeface="Arial" panose="020B0604020202020204" pitchFamily="34" charset="0"/>
              </a:rPr>
              <a:t>esperienza                     </a:t>
            </a:r>
            <a:r>
              <a:rPr lang="it-IT" sz="3200" b="1" dirty="0" err="1">
                <a:solidFill>
                  <a:srgbClr val="FF0000"/>
                </a:solidFill>
                <a:latin typeface="Arial" panose="020B0604020202020204" pitchFamily="34" charset="0"/>
                <a:cs typeface="Arial" panose="020B0604020202020204" pitchFamily="34" charset="0"/>
              </a:rPr>
              <a:t>diretta+indiretta</a:t>
            </a:r>
            <a:endParaRPr lang="it-IT" sz="3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22457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7" name="Rectangle 2"/>
          <p:cNvSpPr>
            <a:spLocks noChangeArrowheads="1"/>
          </p:cNvSpPr>
          <p:nvPr/>
        </p:nvSpPr>
        <p:spPr bwMode="auto">
          <a:xfrm>
            <a:off x="8748464" y="28426"/>
            <a:ext cx="360040" cy="376238"/>
          </a:xfrm>
          <a:prstGeom prst="rect">
            <a:avLst/>
          </a:prstGeom>
          <a:solidFill>
            <a:srgbClr val="CC0066"/>
          </a:solidFill>
          <a:ln w="9525">
            <a:noFill/>
            <a:miter lim="800000"/>
            <a:headEnd/>
            <a:tailEnd/>
          </a:ln>
        </p:spPr>
        <p:txBody>
          <a:bodyPr wrap="none" anchor="ctr"/>
          <a:lstStyle/>
          <a:p>
            <a:pPr algn="ctr" eaLnBrk="0" hangingPunct="0"/>
            <a:r>
              <a:rPr lang="it-IT" sz="2000" b="1" dirty="0" smtClean="0">
                <a:solidFill>
                  <a:srgbClr val="FFFF00"/>
                </a:solidFill>
                <a:cs typeface="Times New Roman" pitchFamily="18" charset="0"/>
              </a:rPr>
              <a:t>6</a:t>
            </a:r>
            <a:endParaRPr lang="it-IT" sz="2000" b="1" dirty="0">
              <a:solidFill>
                <a:srgbClr val="FFFF00"/>
              </a:solidFill>
              <a:cs typeface="Times New Roman" pitchFamily="18" charset="0"/>
            </a:endParaRPr>
          </a:p>
        </p:txBody>
      </p:sp>
      <p:sp>
        <p:nvSpPr>
          <p:cNvPr id="2" name="Rectangle 26"/>
          <p:cNvSpPr>
            <a:spLocks noChangeArrowheads="1"/>
          </p:cNvSpPr>
          <p:nvPr/>
        </p:nvSpPr>
        <p:spPr bwMode="auto">
          <a:xfrm>
            <a:off x="5383006" y="2179475"/>
            <a:ext cx="2021385" cy="1584176"/>
          </a:xfrm>
          <a:prstGeom prst="rect">
            <a:avLst/>
          </a:prstGeom>
        </p:spPr>
        <p:txBody>
          <a:bodyPr wrap="square">
            <a:spAutoFit/>
          </a:bodyPr>
          <a:lstStyle/>
          <a:p>
            <a:pPr algn="ctr"/>
            <a:r>
              <a:rPr lang="it-IT" sz="3200" i="1" dirty="0">
                <a:solidFill>
                  <a:srgbClr val="000000"/>
                </a:solidFill>
                <a:latin typeface="Arial" panose="020B0604020202020204" pitchFamily="34" charset="0"/>
                <a:cs typeface="Arial" panose="020B0604020202020204" pitchFamily="34" charset="0"/>
              </a:rPr>
              <a:t>nel 2015: 23% Sud, 5% Nord</a:t>
            </a:r>
          </a:p>
        </p:txBody>
      </p:sp>
      <p:sp>
        <p:nvSpPr>
          <p:cNvPr id="3" name="Rettangolo 2"/>
          <p:cNvSpPr/>
          <p:nvPr/>
        </p:nvSpPr>
        <p:spPr>
          <a:xfrm>
            <a:off x="522322" y="1341929"/>
            <a:ext cx="3384376" cy="1846659"/>
          </a:xfrm>
          <a:prstGeom prst="rect">
            <a:avLst/>
          </a:prstGeom>
          <a:noFill/>
          <a:ln w="38100">
            <a:solidFill>
              <a:srgbClr val="FF0000"/>
            </a:solidFill>
            <a:miter lim="800000"/>
            <a:headEnd/>
            <a:tailEnd/>
          </a:ln>
        </p:spPr>
        <p:txBody>
          <a:bodyPr wrap="square" lIns="0" tIns="0" rIns="0" bIns="0" anchor="b">
            <a:spAutoFit/>
          </a:bodyPr>
          <a:lstStyle/>
          <a:p>
            <a:pPr algn="ctr"/>
            <a:r>
              <a:rPr lang="it-IT" sz="4000" b="1" dirty="0" smtClean="0">
                <a:solidFill>
                  <a:srgbClr val="FF0000"/>
                </a:solidFill>
              </a:rPr>
              <a:t>dichiara </a:t>
            </a:r>
            <a:r>
              <a:rPr lang="it-IT" sz="4000" b="1" dirty="0">
                <a:solidFill>
                  <a:srgbClr val="FF0000"/>
                </a:solidFill>
              </a:rPr>
              <a:t>esperienza </a:t>
            </a:r>
            <a:r>
              <a:rPr lang="it-IT" sz="4000" b="1" dirty="0" smtClean="0">
                <a:solidFill>
                  <a:srgbClr val="FF0000"/>
                </a:solidFill>
              </a:rPr>
              <a:t>diretta: 11</a:t>
            </a:r>
            <a:r>
              <a:rPr lang="it-IT" sz="4000" b="1" dirty="0">
                <a:solidFill>
                  <a:srgbClr val="FF0000"/>
                </a:solidFill>
              </a:rPr>
              <a:t>% </a:t>
            </a:r>
          </a:p>
        </p:txBody>
      </p:sp>
      <p:sp>
        <p:nvSpPr>
          <p:cNvPr id="13" name="Rectangle 2"/>
          <p:cNvSpPr txBox="1">
            <a:spLocks/>
          </p:cNvSpPr>
          <p:nvPr/>
        </p:nvSpPr>
        <p:spPr>
          <a:xfrm>
            <a:off x="95672" y="116632"/>
            <a:ext cx="8508776" cy="792088"/>
          </a:xfrm>
          <a:prstGeom prst="rect">
            <a:avLst/>
          </a:prstGeom>
          <a:solidFill>
            <a:schemeClr val="accent3"/>
          </a:solidFill>
          <a:ln w="9525">
            <a:noFill/>
            <a:miter lim="800000"/>
            <a:headEnd/>
            <a:tailEnd/>
          </a:ln>
          <a:extLst/>
        </p:spPr>
        <p:txBody>
          <a:bodyPr lIns="0" tIns="0" rIns="0" bIns="0" anchor="b"/>
          <a:lstStyle>
            <a:defPPr>
              <a:defRPr lang="it-IT"/>
            </a:defPPr>
            <a:lvl1pPr>
              <a:defRPr sz="3200" b="1">
                <a:solidFill>
                  <a:srgbClr val="D60093"/>
                </a:solidFill>
              </a:defRPr>
            </a:lvl1pPr>
          </a:lstStyle>
          <a:p>
            <a:pPr>
              <a:lnSpc>
                <a:spcPct val="90000"/>
              </a:lnSpc>
            </a:pPr>
            <a:r>
              <a:rPr lang="it-IT" dirty="0"/>
              <a:t>E</a:t>
            </a:r>
            <a:r>
              <a:rPr lang="it-IT" dirty="0" smtClean="0"/>
              <a:t>sperienza diretta:</a:t>
            </a:r>
          </a:p>
          <a:p>
            <a:pPr>
              <a:lnSpc>
                <a:spcPct val="90000"/>
              </a:lnSpc>
            </a:pPr>
            <a:r>
              <a:rPr lang="it-IT" dirty="0" smtClean="0"/>
              <a:t>minacce/intimidazioni a scopo di estorsione</a:t>
            </a:r>
            <a:endParaRPr lang="it-IT" dirty="0"/>
          </a:p>
        </p:txBody>
      </p:sp>
      <p:sp>
        <p:nvSpPr>
          <p:cNvPr id="15" name="Rectangle 2"/>
          <p:cNvSpPr txBox="1">
            <a:spLocks/>
          </p:cNvSpPr>
          <p:nvPr/>
        </p:nvSpPr>
        <p:spPr bwMode="auto">
          <a:xfrm>
            <a:off x="4797157" y="1700808"/>
            <a:ext cx="3456384" cy="430887"/>
          </a:xfrm>
          <a:prstGeom prst="rect">
            <a:avLst/>
          </a:prstGeom>
          <a:noFill/>
          <a:ln w="38100">
            <a:solidFill>
              <a:srgbClr val="FF0000"/>
            </a:solidFill>
            <a:miter lim="800000"/>
            <a:headEnd/>
            <a:tailEnd/>
          </a:ln>
        </p:spPr>
        <p:txBody>
          <a:bodyPr wrap="square" lIns="0" tIns="0" rIns="0" bIns="0" anchor="b">
            <a:spAutoFit/>
          </a:bodyPr>
          <a:lstStyle/>
          <a:p>
            <a:r>
              <a:rPr lang="it-IT" sz="2400" b="1" dirty="0" smtClean="0"/>
              <a:t>  </a:t>
            </a:r>
            <a:r>
              <a:rPr lang="it-IT" sz="2800" b="1" dirty="0" smtClean="0">
                <a:solidFill>
                  <a:srgbClr val="FF0000"/>
                </a:solidFill>
              </a:rPr>
              <a:t>30% Sud, 4% Nord </a:t>
            </a:r>
            <a:endParaRPr lang="it-IT" sz="2400" b="1" dirty="0" smtClean="0">
              <a:solidFill>
                <a:srgbClr val="FF0000"/>
              </a:solidFill>
            </a:endParaRPr>
          </a:p>
        </p:txBody>
      </p:sp>
      <p:cxnSp>
        <p:nvCxnSpPr>
          <p:cNvPr id="16" name="Connettore 2 15"/>
          <p:cNvCxnSpPr/>
          <p:nvPr/>
        </p:nvCxnSpPr>
        <p:spPr>
          <a:xfrm>
            <a:off x="4051013" y="1916832"/>
            <a:ext cx="665003" cy="0"/>
          </a:xfrm>
          <a:prstGeom prst="straightConnector1">
            <a:avLst/>
          </a:prstGeom>
          <a:ln>
            <a:solidFill>
              <a:srgbClr val="FF0000"/>
            </a:solidFill>
            <a:tailEnd type="arrow"/>
          </a:ln>
        </p:spPr>
        <p:style>
          <a:lnRef idx="3">
            <a:schemeClr val="accent4"/>
          </a:lnRef>
          <a:fillRef idx="0">
            <a:schemeClr val="accent4"/>
          </a:fillRef>
          <a:effectRef idx="2">
            <a:schemeClr val="accent4"/>
          </a:effectRef>
          <a:fontRef idx="minor">
            <a:schemeClr val="tx1"/>
          </a:fontRef>
        </p:style>
      </p:cxnSp>
      <p:sp>
        <p:nvSpPr>
          <p:cNvPr id="5" name="Rettangolo 4"/>
          <p:cNvSpPr/>
          <p:nvPr/>
        </p:nvSpPr>
        <p:spPr>
          <a:xfrm>
            <a:off x="522322" y="3188588"/>
            <a:ext cx="2931766" cy="1569660"/>
          </a:xfrm>
          <a:prstGeom prst="rect">
            <a:avLst/>
          </a:prstGeom>
        </p:spPr>
        <p:txBody>
          <a:bodyPr wrap="square">
            <a:spAutoFit/>
          </a:bodyPr>
          <a:lstStyle/>
          <a:p>
            <a:pPr lvl="0" algn="ctr"/>
            <a:r>
              <a:rPr lang="it-IT" sz="3200" i="1" dirty="0" smtClean="0">
                <a:solidFill>
                  <a:srgbClr val="000000"/>
                </a:solidFill>
                <a:latin typeface="Arial" panose="020B0604020202020204" pitchFamily="34" charset="0"/>
                <a:cs typeface="Arial" panose="020B0604020202020204" pitchFamily="34" charset="0"/>
              </a:rPr>
              <a:t>8</a:t>
            </a:r>
            <a:r>
              <a:rPr lang="it-IT" sz="3200" i="1" dirty="0">
                <a:solidFill>
                  <a:srgbClr val="000000"/>
                </a:solidFill>
                <a:latin typeface="Arial" panose="020B0604020202020204" pitchFamily="34" charset="0"/>
                <a:cs typeface="Arial" panose="020B0604020202020204" pitchFamily="34" charset="0"/>
              </a:rPr>
              <a:t>% nel </a:t>
            </a:r>
            <a:r>
              <a:rPr lang="it-IT" sz="3200" i="1" dirty="0" smtClean="0">
                <a:solidFill>
                  <a:srgbClr val="000000"/>
                </a:solidFill>
                <a:latin typeface="Arial" panose="020B0604020202020204" pitchFamily="34" charset="0"/>
                <a:cs typeface="Arial" panose="020B0604020202020204" pitchFamily="34" charset="0"/>
              </a:rPr>
              <a:t>2007,</a:t>
            </a:r>
          </a:p>
          <a:p>
            <a:pPr lvl="0" algn="ctr"/>
            <a:r>
              <a:rPr lang="it-IT" sz="3200" i="1" dirty="0" smtClean="0">
                <a:solidFill>
                  <a:srgbClr val="000000"/>
                </a:solidFill>
                <a:latin typeface="Arial" panose="020B0604020202020204" pitchFamily="34" charset="0"/>
                <a:cs typeface="Arial" panose="020B0604020202020204" pitchFamily="34" charset="0"/>
              </a:rPr>
              <a:t>8% nel 2014, 10</a:t>
            </a:r>
            <a:r>
              <a:rPr lang="it-IT" sz="3200" i="1" dirty="0">
                <a:solidFill>
                  <a:srgbClr val="000000"/>
                </a:solidFill>
                <a:latin typeface="Arial" panose="020B0604020202020204" pitchFamily="34" charset="0"/>
                <a:cs typeface="Arial" panose="020B0604020202020204" pitchFamily="34" charset="0"/>
              </a:rPr>
              <a:t>% nel </a:t>
            </a:r>
            <a:r>
              <a:rPr lang="it-IT" sz="3200" i="1" dirty="0" smtClean="0">
                <a:solidFill>
                  <a:srgbClr val="000000"/>
                </a:solidFill>
                <a:latin typeface="Arial" panose="020B0604020202020204" pitchFamily="34" charset="0"/>
                <a:cs typeface="Arial" panose="020B0604020202020204" pitchFamily="34" charset="0"/>
              </a:rPr>
              <a:t>2015 </a:t>
            </a:r>
            <a:endParaRPr lang="it-IT" sz="3200" i="1" dirty="0">
              <a:solidFill>
                <a:srgbClr val="000000"/>
              </a:solidFill>
              <a:latin typeface="Arial" panose="020B0604020202020204" pitchFamily="34" charset="0"/>
              <a:cs typeface="Arial" panose="020B0604020202020204" pitchFamily="34" charset="0"/>
            </a:endParaRPr>
          </a:p>
        </p:txBody>
      </p:sp>
      <p:sp>
        <p:nvSpPr>
          <p:cNvPr id="10" name="Rettangolo 9"/>
          <p:cNvSpPr/>
          <p:nvPr/>
        </p:nvSpPr>
        <p:spPr bwMode="gray">
          <a:xfrm>
            <a:off x="4932040" y="4293096"/>
            <a:ext cx="4104456" cy="2323713"/>
          </a:xfrm>
          <a:prstGeom prst="rect">
            <a:avLst/>
          </a:prstGeom>
          <a:solidFill>
            <a:schemeClr val="bg1">
              <a:lumMod val="85000"/>
            </a:schemeClr>
          </a:solidFill>
          <a:ln w="38100">
            <a:solidFill>
              <a:schemeClr val="tx1">
                <a:lumMod val="50000"/>
                <a:lumOff val="50000"/>
              </a:schemeClr>
            </a:solidFill>
          </a:ln>
        </p:spPr>
        <p:txBody>
          <a:bodyPr wrap="square" rtlCol="0">
            <a:spAutoFit/>
          </a:bodyPr>
          <a:lstStyle/>
          <a:p>
            <a:pPr algn="ctr"/>
            <a:r>
              <a:rPr lang="it-IT" sz="2900" b="1" dirty="0">
                <a:solidFill>
                  <a:srgbClr val="00B050"/>
                </a:solidFill>
              </a:rPr>
              <a:t>non ci sono evidenze di peggioramento,… </a:t>
            </a:r>
            <a:r>
              <a:rPr lang="it-IT" sz="2900" b="1" dirty="0">
                <a:solidFill>
                  <a:srgbClr val="FF0000"/>
                </a:solidFill>
              </a:rPr>
              <a:t>ma neppure di miglioramento; il fenomeno resta grave</a:t>
            </a:r>
          </a:p>
        </p:txBody>
      </p:sp>
    </p:spTree>
    <p:extLst>
      <p:ext uri="{BB962C8B-B14F-4D97-AF65-F5344CB8AC3E}">
        <p14:creationId xmlns:p14="http://schemas.microsoft.com/office/powerpoint/2010/main" val="3741589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ppt_x"/>
                                          </p:val>
                                        </p:tav>
                                        <p:tav tm="100000">
                                          <p:val>
                                            <p:strVal val="#ppt_x"/>
                                          </p:val>
                                        </p:tav>
                                      </p:tavLst>
                                    </p:anim>
                                    <p:anim calcmode="lin" valueType="num">
                                      <p:cBhvr additive="base">
                                        <p:cTn id="16" dur="500" fill="hold"/>
                                        <p:tgtEl>
                                          <p:spTgt spid="15"/>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fill="hold"/>
                                        <p:tgtEl>
                                          <p:spTgt spid="10"/>
                                        </p:tgtEl>
                                        <p:attrNameLst>
                                          <p:attrName>ppt_x</p:attrName>
                                        </p:attrNameLst>
                                      </p:cBhvr>
                                      <p:tavLst>
                                        <p:tav tm="0">
                                          <p:val>
                                            <p:strVal val="#ppt_x"/>
                                          </p:val>
                                        </p:tav>
                                        <p:tav tm="100000">
                                          <p:val>
                                            <p:strVal val="#ppt_x"/>
                                          </p:val>
                                        </p:tav>
                                      </p:tavLst>
                                    </p:anim>
                                    <p:anim calcmode="lin" valueType="num">
                                      <p:cBhvr additive="base">
                                        <p:cTn id="3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15" grpId="0" animBg="1"/>
      <p:bldP spid="5" grpId="0"/>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6" name="Rectangle 2"/>
          <p:cNvSpPr txBox="1">
            <a:spLocks/>
          </p:cNvSpPr>
          <p:nvPr/>
        </p:nvSpPr>
        <p:spPr bwMode="auto">
          <a:xfrm>
            <a:off x="35942" y="-27384"/>
            <a:ext cx="8280474" cy="531812"/>
          </a:xfrm>
          <a:prstGeom prst="rect">
            <a:avLst/>
          </a:prstGeom>
          <a:noFill/>
          <a:ln w="9525">
            <a:noFill/>
            <a:miter lim="800000"/>
            <a:headEnd/>
            <a:tailEnd/>
          </a:ln>
        </p:spPr>
        <p:txBody>
          <a:bodyPr lIns="0" tIns="0" rIns="0" bIns="0" anchor="b"/>
          <a:lstStyle/>
          <a:p>
            <a:r>
              <a:rPr lang="it-IT" sz="3200" b="1" dirty="0">
                <a:solidFill>
                  <a:srgbClr val="D60093"/>
                </a:solidFill>
              </a:rPr>
              <a:t>A</a:t>
            </a:r>
            <a:r>
              <a:rPr lang="it-IT" sz="3200" b="1" dirty="0" smtClean="0">
                <a:solidFill>
                  <a:srgbClr val="D60093"/>
                </a:solidFill>
              </a:rPr>
              <a:t>zioni a protezione della propria impresa</a:t>
            </a:r>
            <a:endParaRPr lang="it-IT" sz="3200" b="1" dirty="0">
              <a:solidFill>
                <a:srgbClr val="D60093"/>
              </a:solidFill>
            </a:endParaRPr>
          </a:p>
        </p:txBody>
      </p:sp>
      <p:sp>
        <p:nvSpPr>
          <p:cNvPr id="27657" name="Rettangolo 8"/>
          <p:cNvSpPr>
            <a:spLocks noChangeArrowheads="1"/>
          </p:cNvSpPr>
          <p:nvPr/>
        </p:nvSpPr>
        <p:spPr bwMode="auto">
          <a:xfrm>
            <a:off x="74877" y="4463156"/>
            <a:ext cx="5577243" cy="694036"/>
          </a:xfrm>
          <a:prstGeom prst="rect">
            <a:avLst/>
          </a:prstGeom>
          <a:noFill/>
          <a:ln w="9525">
            <a:noFill/>
            <a:miter lim="800000"/>
            <a:headEnd/>
            <a:tailEnd/>
          </a:ln>
        </p:spPr>
        <p:txBody>
          <a:bodyPr wrap="square">
            <a:spAutoFit/>
          </a:bodyPr>
          <a:lstStyle/>
          <a:p>
            <a:pPr algn="just">
              <a:lnSpc>
                <a:spcPct val="85000"/>
              </a:lnSpc>
            </a:pPr>
            <a:r>
              <a:rPr lang="it-IT" sz="2300" b="1" i="1" dirty="0">
                <a:solidFill>
                  <a:srgbClr val="4A423F"/>
                </a:solidFill>
              </a:rPr>
              <a:t>quali iniziative ritiene più efficaci per la sicurezza della sua impresa?</a:t>
            </a:r>
          </a:p>
        </p:txBody>
      </p:sp>
      <p:sp>
        <p:nvSpPr>
          <p:cNvPr id="27658" name="Rectangle 2"/>
          <p:cNvSpPr>
            <a:spLocks noChangeArrowheads="1"/>
          </p:cNvSpPr>
          <p:nvPr/>
        </p:nvSpPr>
        <p:spPr bwMode="auto">
          <a:xfrm>
            <a:off x="8667750" y="0"/>
            <a:ext cx="476250" cy="376238"/>
          </a:xfrm>
          <a:prstGeom prst="rect">
            <a:avLst/>
          </a:prstGeom>
          <a:solidFill>
            <a:srgbClr val="CC0066"/>
          </a:solidFill>
          <a:ln w="9525">
            <a:noFill/>
            <a:miter lim="800000"/>
            <a:headEnd/>
            <a:tailEnd/>
          </a:ln>
        </p:spPr>
        <p:txBody>
          <a:bodyPr wrap="none" anchor="ctr"/>
          <a:lstStyle/>
          <a:p>
            <a:pPr algn="ctr" eaLnBrk="0" hangingPunct="0"/>
            <a:r>
              <a:rPr lang="it-IT" sz="2000" b="1" dirty="0" smtClean="0">
                <a:solidFill>
                  <a:srgbClr val="FFFF00"/>
                </a:solidFill>
                <a:cs typeface="Times New Roman" pitchFamily="18" charset="0"/>
              </a:rPr>
              <a:t>7</a:t>
            </a:r>
            <a:endParaRPr lang="it-IT" sz="2000" b="1" dirty="0">
              <a:solidFill>
                <a:srgbClr val="FFFF00"/>
              </a:solidFill>
              <a:cs typeface="Times New Roman" pitchFamily="18" charset="0"/>
            </a:endParaRPr>
          </a:p>
        </p:txBody>
      </p:sp>
      <p:sp>
        <p:nvSpPr>
          <p:cNvPr id="9" name="Rectangle 18"/>
          <p:cNvSpPr>
            <a:spLocks noChangeArrowheads="1"/>
          </p:cNvSpPr>
          <p:nvPr/>
        </p:nvSpPr>
        <p:spPr bwMode="auto">
          <a:xfrm>
            <a:off x="0" y="6427788"/>
            <a:ext cx="1236236" cy="400110"/>
          </a:xfrm>
          <a:prstGeom prst="rect">
            <a:avLst/>
          </a:prstGeom>
          <a:noFill/>
          <a:ln w="9525">
            <a:noFill/>
            <a:miter lim="800000"/>
            <a:headEnd/>
            <a:tailEnd/>
          </a:ln>
        </p:spPr>
        <p:txBody>
          <a:bodyPr wrap="none">
            <a:spAutoFit/>
          </a:bodyPr>
          <a:lstStyle/>
          <a:p>
            <a:r>
              <a:rPr lang="it-IT" sz="2000" b="1" dirty="0" smtClean="0">
                <a:solidFill>
                  <a:srgbClr val="4A423F"/>
                </a:solidFill>
              </a:rPr>
              <a:t>dati </a:t>
            </a:r>
            <a:r>
              <a:rPr lang="it-IT" sz="2000" b="1" dirty="0">
                <a:solidFill>
                  <a:srgbClr val="4A423F"/>
                </a:solidFill>
              </a:rPr>
              <a:t>in %</a:t>
            </a:r>
          </a:p>
        </p:txBody>
      </p:sp>
      <p:sp>
        <p:nvSpPr>
          <p:cNvPr id="2" name="CasellaDiTesto 1"/>
          <p:cNvSpPr txBox="1"/>
          <p:nvPr/>
        </p:nvSpPr>
        <p:spPr>
          <a:xfrm>
            <a:off x="5508104" y="4956264"/>
            <a:ext cx="3194198" cy="1785104"/>
          </a:xfrm>
          <a:prstGeom prst="rect">
            <a:avLst/>
          </a:prstGeom>
          <a:solidFill>
            <a:schemeClr val="tx2">
              <a:lumMod val="40000"/>
              <a:lumOff val="60000"/>
            </a:schemeClr>
          </a:solidFill>
          <a:ln>
            <a:solidFill>
              <a:schemeClr val="tx1"/>
            </a:solidFill>
          </a:ln>
        </p:spPr>
        <p:txBody>
          <a:bodyPr wrap="square" rtlCol="0">
            <a:spAutoFit/>
          </a:bodyPr>
          <a:lstStyle/>
          <a:p>
            <a:r>
              <a:rPr lang="it-IT" sz="2200" b="1" i="1" dirty="0" smtClean="0">
                <a:latin typeface="Arial" panose="020B0604020202020204" pitchFamily="34" charset="0"/>
                <a:cs typeface="Arial" panose="020B0604020202020204" pitchFamily="34" charset="0"/>
              </a:rPr>
              <a:t>È favorevole all’inasprimento delle pene</a:t>
            </a:r>
            <a:r>
              <a:rPr lang="it-IT" sz="2200" b="1" dirty="0" smtClean="0">
                <a:latin typeface="Arial" panose="020B0604020202020204" pitchFamily="34" charset="0"/>
                <a:cs typeface="Arial" panose="020B0604020202020204" pitchFamily="34" charset="0"/>
              </a:rPr>
              <a:t>?</a:t>
            </a:r>
          </a:p>
          <a:p>
            <a:r>
              <a:rPr lang="it-IT" sz="2200" b="1" dirty="0" smtClean="0">
                <a:solidFill>
                  <a:srgbClr val="FF0000"/>
                </a:solidFill>
                <a:latin typeface="Arial" panose="020B0604020202020204" pitchFamily="34" charset="0"/>
                <a:cs typeface="Arial" panose="020B0604020202020204" pitchFamily="34" charset="0"/>
              </a:rPr>
              <a:t>Sì (</a:t>
            </a:r>
            <a:r>
              <a:rPr lang="it-IT" sz="2200" b="1" dirty="0" err="1" smtClean="0">
                <a:solidFill>
                  <a:srgbClr val="FF0000"/>
                </a:solidFill>
                <a:latin typeface="Arial" panose="020B0604020202020204" pitchFamily="34" charset="0"/>
                <a:cs typeface="Arial" panose="020B0604020202020204" pitchFamily="34" charset="0"/>
              </a:rPr>
              <a:t>molto+abbastanza</a:t>
            </a:r>
            <a:r>
              <a:rPr lang="it-IT" sz="2200" b="1" dirty="0" smtClean="0">
                <a:solidFill>
                  <a:srgbClr val="FF0000"/>
                </a:solidFill>
                <a:latin typeface="Arial" panose="020B0604020202020204" pitchFamily="34" charset="0"/>
                <a:cs typeface="Arial" panose="020B0604020202020204" pitchFamily="34" charset="0"/>
              </a:rPr>
              <a:t>)               89%</a:t>
            </a:r>
            <a:endParaRPr lang="it-IT" sz="2200" b="1" dirty="0">
              <a:solidFill>
                <a:srgbClr val="FF0000"/>
              </a:solidFill>
              <a:latin typeface="Arial" panose="020B0604020202020204" pitchFamily="34" charset="0"/>
              <a:cs typeface="Arial" panose="020B0604020202020204" pitchFamily="34" charset="0"/>
            </a:endParaRPr>
          </a:p>
        </p:txBody>
      </p:sp>
      <p:sp>
        <p:nvSpPr>
          <p:cNvPr id="3" name="Rettangolo 2"/>
          <p:cNvSpPr/>
          <p:nvPr/>
        </p:nvSpPr>
        <p:spPr>
          <a:xfrm>
            <a:off x="133350" y="548680"/>
            <a:ext cx="8568952" cy="830997"/>
          </a:xfrm>
          <a:prstGeom prst="rect">
            <a:avLst/>
          </a:prstGeom>
          <a:noFill/>
          <a:ln w="9525">
            <a:noFill/>
            <a:miter lim="800000"/>
            <a:headEnd/>
            <a:tailEnd/>
          </a:ln>
        </p:spPr>
        <p:txBody>
          <a:bodyPr wrap="square">
            <a:spAutoFit/>
          </a:bodyPr>
          <a:lstStyle/>
          <a:p>
            <a:pPr algn="just"/>
            <a:r>
              <a:rPr lang="it-IT" sz="2300" b="1" i="1" dirty="0" smtClean="0">
                <a:solidFill>
                  <a:srgbClr val="4A423F"/>
                </a:solidFill>
              </a:rPr>
              <a:t>…che </a:t>
            </a:r>
            <a:r>
              <a:rPr lang="it-IT" sz="2300" b="1" i="1" dirty="0">
                <a:solidFill>
                  <a:srgbClr val="4A423F"/>
                </a:solidFill>
              </a:rPr>
              <a:t>genere di misure cautelative ha preso nei confronti del racket e degli altri fenomeni  criminali? </a:t>
            </a:r>
          </a:p>
        </p:txBody>
      </p:sp>
      <p:graphicFrame>
        <p:nvGraphicFramePr>
          <p:cNvPr id="6" name="Tabella 5"/>
          <p:cNvGraphicFramePr>
            <a:graphicFrameLocks noGrp="1"/>
          </p:cNvGraphicFramePr>
          <p:nvPr>
            <p:extLst>
              <p:ext uri="{D42A27DB-BD31-4B8C-83A1-F6EECF244321}">
                <p14:modId xmlns:p14="http://schemas.microsoft.com/office/powerpoint/2010/main" val="193714812"/>
              </p:ext>
            </p:extLst>
          </p:nvPr>
        </p:nvGraphicFramePr>
        <p:xfrm>
          <a:off x="179512" y="5157192"/>
          <a:ext cx="5256584" cy="1038225"/>
        </p:xfrm>
        <a:graphic>
          <a:graphicData uri="http://schemas.openxmlformats.org/drawingml/2006/table">
            <a:tbl>
              <a:tblPr/>
              <a:tblGrid>
                <a:gridCol w="4209629"/>
                <a:gridCol w="1046955"/>
              </a:tblGrid>
              <a:tr h="419100">
                <a:tc>
                  <a:txBody>
                    <a:bodyPr/>
                    <a:lstStyle/>
                    <a:p>
                      <a:pPr algn="l" fontAlgn="ctr"/>
                      <a:r>
                        <a:rPr lang="it-IT" sz="2000" b="0" i="0" u="none" strike="noStrike" dirty="0" smtClean="0">
                          <a:solidFill>
                            <a:srgbClr val="000000"/>
                          </a:solidFill>
                          <a:effectLst/>
                          <a:latin typeface="Century Gothic"/>
                        </a:rPr>
                        <a:t>-certezza </a:t>
                      </a:r>
                      <a:r>
                        <a:rPr lang="it-IT" sz="2000" b="0" i="0" u="none" strike="noStrike" dirty="0">
                          <a:solidFill>
                            <a:srgbClr val="000000"/>
                          </a:solidFill>
                          <a:effectLst/>
                          <a:latin typeface="Century Gothic"/>
                        </a:rPr>
                        <a:t>della pena</a:t>
                      </a:r>
                    </a:p>
                  </a:txBody>
                  <a:tcPr marL="9525" marR="9525" marT="9525" marB="0" anchor="ctr">
                    <a:lnL>
                      <a:noFill/>
                    </a:lnL>
                    <a:lnR>
                      <a:noFill/>
                    </a:lnR>
                    <a:lnT>
                      <a:noFill/>
                    </a:lnT>
                    <a:lnB>
                      <a:noFill/>
                    </a:lnB>
                    <a:solidFill>
                      <a:schemeClr val="tx2">
                        <a:lumMod val="20000"/>
                        <a:lumOff val="80000"/>
                      </a:schemeClr>
                    </a:solidFill>
                  </a:tcPr>
                </a:tc>
                <a:tc>
                  <a:txBody>
                    <a:bodyPr/>
                    <a:lstStyle/>
                    <a:p>
                      <a:pPr algn="ctr" fontAlgn="ctr"/>
                      <a:r>
                        <a:rPr lang="it-IT" sz="2000" b="1" i="0" u="none" strike="noStrike" dirty="0">
                          <a:solidFill>
                            <a:srgbClr val="000000"/>
                          </a:solidFill>
                          <a:effectLst/>
                          <a:latin typeface="Century Gothic"/>
                        </a:rPr>
                        <a:t>78%</a:t>
                      </a:r>
                    </a:p>
                  </a:txBody>
                  <a:tcPr marL="9525" marR="9525" marT="9525" marB="0" anchor="ctr">
                    <a:lnL>
                      <a:noFill/>
                    </a:lnL>
                    <a:lnR>
                      <a:noFill/>
                    </a:lnR>
                    <a:lnT>
                      <a:noFill/>
                    </a:lnT>
                    <a:lnB>
                      <a:noFill/>
                    </a:lnB>
                    <a:solidFill>
                      <a:schemeClr val="tx2">
                        <a:lumMod val="20000"/>
                        <a:lumOff val="80000"/>
                      </a:schemeClr>
                    </a:solidFill>
                  </a:tcPr>
                </a:tc>
              </a:tr>
              <a:tr h="419100">
                <a:tc>
                  <a:txBody>
                    <a:bodyPr/>
                    <a:lstStyle/>
                    <a:p>
                      <a:pPr algn="l" fontAlgn="ctr"/>
                      <a:r>
                        <a:rPr lang="it-IT" sz="2000" b="0" i="0" u="none" strike="noStrike" dirty="0" smtClean="0">
                          <a:solidFill>
                            <a:srgbClr val="000000"/>
                          </a:solidFill>
                          <a:effectLst/>
                          <a:latin typeface="Century Gothic"/>
                        </a:rPr>
                        <a:t>-maggior </a:t>
                      </a:r>
                      <a:r>
                        <a:rPr lang="it-IT" sz="2000" b="0" i="0" u="none" strike="noStrike" dirty="0">
                          <a:solidFill>
                            <a:srgbClr val="000000"/>
                          </a:solidFill>
                          <a:effectLst/>
                          <a:latin typeface="Century Gothic"/>
                        </a:rPr>
                        <a:t>protezione sul territorio da parte delle forze dell'ordine</a:t>
                      </a:r>
                    </a:p>
                  </a:txBody>
                  <a:tcPr marL="9525" marR="9525" marT="9525" marB="0" anchor="ctr">
                    <a:lnL>
                      <a:noFill/>
                    </a:lnL>
                    <a:lnR>
                      <a:noFill/>
                    </a:lnR>
                    <a:lnT>
                      <a:noFill/>
                    </a:lnT>
                    <a:lnB>
                      <a:noFill/>
                    </a:lnB>
                    <a:solidFill>
                      <a:schemeClr val="tx2">
                        <a:lumMod val="20000"/>
                        <a:lumOff val="80000"/>
                      </a:schemeClr>
                    </a:solidFill>
                  </a:tcPr>
                </a:tc>
                <a:tc>
                  <a:txBody>
                    <a:bodyPr/>
                    <a:lstStyle/>
                    <a:p>
                      <a:pPr algn="ctr" fontAlgn="ctr"/>
                      <a:r>
                        <a:rPr lang="it-IT" sz="2000" b="1" i="0" u="none" strike="noStrike" dirty="0">
                          <a:solidFill>
                            <a:srgbClr val="000000"/>
                          </a:solidFill>
                          <a:effectLst/>
                          <a:latin typeface="Century Gothic"/>
                        </a:rPr>
                        <a:t>54%</a:t>
                      </a:r>
                    </a:p>
                  </a:txBody>
                  <a:tcPr marL="9525" marR="9525" marT="9525" marB="0" anchor="ctr">
                    <a:lnL>
                      <a:noFill/>
                    </a:lnL>
                    <a:lnR>
                      <a:noFill/>
                    </a:lnR>
                    <a:lnT>
                      <a:noFill/>
                    </a:lnT>
                    <a:lnB>
                      <a:noFill/>
                    </a:lnB>
                    <a:solidFill>
                      <a:schemeClr val="tx2">
                        <a:lumMod val="20000"/>
                        <a:lumOff val="80000"/>
                      </a:schemeClr>
                    </a:solidFill>
                  </a:tcPr>
                </a:tc>
              </a:tr>
            </a:tbl>
          </a:graphicData>
        </a:graphic>
      </p:graphicFrame>
      <p:pic>
        <p:nvPicPr>
          <p:cNvPr id="307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153" t="6635" r="2323" b="8884"/>
          <a:stretch/>
        </p:blipFill>
        <p:spPr bwMode="auto">
          <a:xfrm>
            <a:off x="107504" y="1372628"/>
            <a:ext cx="8798371" cy="29204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6" name="Connettore 2 15"/>
          <p:cNvCxnSpPr/>
          <p:nvPr/>
        </p:nvCxnSpPr>
        <p:spPr>
          <a:xfrm flipH="1">
            <a:off x="7717490" y="1871834"/>
            <a:ext cx="775258" cy="1197126"/>
          </a:xfrm>
          <a:prstGeom prst="straightConnector1">
            <a:avLst/>
          </a:prstGeom>
          <a:ln>
            <a:solidFill>
              <a:srgbClr val="FF0000"/>
            </a:solidFill>
            <a:tailEnd type="arrow"/>
          </a:ln>
        </p:spPr>
        <p:style>
          <a:lnRef idx="3">
            <a:schemeClr val="accent4"/>
          </a:lnRef>
          <a:fillRef idx="0">
            <a:schemeClr val="accent4"/>
          </a:fillRef>
          <a:effectRef idx="2">
            <a:schemeClr val="accent4"/>
          </a:effectRef>
          <a:fontRef idx="minor">
            <a:schemeClr val="tx1"/>
          </a:fontRef>
        </p:style>
      </p:cxnSp>
      <p:sp>
        <p:nvSpPr>
          <p:cNvPr id="17" name="Rectangle 2"/>
          <p:cNvSpPr txBox="1">
            <a:spLocks/>
          </p:cNvSpPr>
          <p:nvPr/>
        </p:nvSpPr>
        <p:spPr bwMode="auto">
          <a:xfrm>
            <a:off x="6516216" y="3140968"/>
            <a:ext cx="2370663" cy="738664"/>
          </a:xfrm>
          <a:prstGeom prst="rect">
            <a:avLst/>
          </a:prstGeom>
          <a:noFill/>
          <a:ln w="38100">
            <a:solidFill>
              <a:srgbClr val="FF0000"/>
            </a:solidFill>
            <a:miter lim="800000"/>
            <a:headEnd/>
            <a:tailEnd/>
          </a:ln>
        </p:spPr>
        <p:txBody>
          <a:bodyPr wrap="square" lIns="0" tIns="0" rIns="0" bIns="0" anchor="b">
            <a:spAutoFit/>
          </a:bodyPr>
          <a:lstStyle>
            <a:defPPr>
              <a:defRPr lang="it-IT"/>
            </a:defPPr>
            <a:lvl1pPr>
              <a:defRPr sz="2400" b="1">
                <a:latin typeface="Arial" charset="0"/>
                <a:cs typeface="Arial" charset="0"/>
              </a:defRPr>
            </a:lvl1pPr>
            <a:lvl2pPr>
              <a:defRPr>
                <a:latin typeface="Arial" charset="0"/>
                <a:cs typeface="Arial" charset="0"/>
              </a:defRPr>
            </a:lvl2pPr>
            <a:lvl3pPr>
              <a:defRPr>
                <a:latin typeface="Arial" charset="0"/>
                <a:cs typeface="Arial" charset="0"/>
              </a:defRPr>
            </a:lvl3pPr>
            <a:lvl4pPr>
              <a:defRPr>
                <a:latin typeface="Arial" charset="0"/>
                <a:cs typeface="Arial" charset="0"/>
              </a:defRPr>
            </a:lvl4pPr>
            <a:lvl5pPr>
              <a:defRPr>
                <a:latin typeface="Arial" charset="0"/>
                <a:cs typeface="Arial" charset="0"/>
              </a:defRPr>
            </a:lvl5pPr>
            <a:lvl6pPr>
              <a:defRPr>
                <a:latin typeface="Arial" charset="0"/>
                <a:cs typeface="Arial" charset="0"/>
              </a:defRPr>
            </a:lvl6pPr>
            <a:lvl7pPr>
              <a:defRPr>
                <a:latin typeface="Arial" charset="0"/>
                <a:cs typeface="Arial" charset="0"/>
              </a:defRPr>
            </a:lvl7pPr>
            <a:lvl8pPr>
              <a:defRPr>
                <a:latin typeface="Arial" charset="0"/>
                <a:cs typeface="Arial" charset="0"/>
              </a:defRPr>
            </a:lvl8pPr>
            <a:lvl9pPr>
              <a:defRPr>
                <a:latin typeface="Arial" charset="0"/>
                <a:cs typeface="Arial" charset="0"/>
              </a:defRPr>
            </a:lvl9pPr>
          </a:lstStyle>
          <a:p>
            <a:pPr algn="ctr"/>
            <a:r>
              <a:rPr lang="it-IT" dirty="0">
                <a:solidFill>
                  <a:srgbClr val="FF0000"/>
                </a:solidFill>
              </a:rPr>
              <a:t>t</a:t>
            </a:r>
            <a:r>
              <a:rPr lang="it-IT" dirty="0" smtClean="0">
                <a:solidFill>
                  <a:srgbClr val="FF0000"/>
                </a:solidFill>
              </a:rPr>
              <a:t>abaccai: </a:t>
            </a:r>
            <a:r>
              <a:rPr lang="it-IT" dirty="0">
                <a:solidFill>
                  <a:srgbClr val="FF0000"/>
                </a:solidFill>
              </a:rPr>
              <a:t>92%</a:t>
            </a:r>
          </a:p>
          <a:p>
            <a:pPr algn="ctr"/>
            <a:r>
              <a:rPr lang="it-IT" dirty="0">
                <a:solidFill>
                  <a:srgbClr val="FF0000"/>
                </a:solidFill>
              </a:rPr>
              <a:t>b</a:t>
            </a:r>
            <a:r>
              <a:rPr lang="it-IT" dirty="0" smtClean="0">
                <a:solidFill>
                  <a:srgbClr val="FF0000"/>
                </a:solidFill>
              </a:rPr>
              <a:t>enzinai: </a:t>
            </a:r>
            <a:r>
              <a:rPr lang="it-IT" dirty="0">
                <a:solidFill>
                  <a:srgbClr val="FF0000"/>
                </a:solidFill>
              </a:rPr>
              <a:t>85%</a:t>
            </a:r>
          </a:p>
        </p:txBody>
      </p:sp>
      <p:sp>
        <p:nvSpPr>
          <p:cNvPr id="20" name="Freccia in giù 19"/>
          <p:cNvSpPr/>
          <p:nvPr/>
        </p:nvSpPr>
        <p:spPr bwMode="gray">
          <a:xfrm>
            <a:off x="8450622" y="5301208"/>
            <a:ext cx="432048" cy="720080"/>
          </a:xfrm>
          <a:prstGeom prst="downArrow">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it-IT" sz="1600" dirty="0" err="1" smtClean="0">
              <a:solidFill>
                <a:schemeClr val="tx1"/>
              </a:solidFill>
            </a:endParaRPr>
          </a:p>
        </p:txBody>
      </p:sp>
    </p:spTree>
    <p:extLst>
      <p:ext uri="{BB962C8B-B14F-4D97-AF65-F5344CB8AC3E}">
        <p14:creationId xmlns:p14="http://schemas.microsoft.com/office/powerpoint/2010/main" val="196166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657"/>
                                        </p:tgtEl>
                                        <p:attrNameLst>
                                          <p:attrName>style.visibility</p:attrName>
                                        </p:attrNameLst>
                                      </p:cBhvr>
                                      <p:to>
                                        <p:strVal val="visible"/>
                                      </p:to>
                                    </p:set>
                                    <p:anim calcmode="lin" valueType="num">
                                      <p:cBhvr additive="base">
                                        <p:cTn id="7" dur="500" fill="hold"/>
                                        <p:tgtEl>
                                          <p:spTgt spid="27657"/>
                                        </p:tgtEl>
                                        <p:attrNameLst>
                                          <p:attrName>ppt_x</p:attrName>
                                        </p:attrNameLst>
                                      </p:cBhvr>
                                      <p:tavLst>
                                        <p:tav tm="0">
                                          <p:val>
                                            <p:strVal val="#ppt_x"/>
                                          </p:val>
                                        </p:tav>
                                        <p:tav tm="100000">
                                          <p:val>
                                            <p:strVal val="#ppt_x"/>
                                          </p:val>
                                        </p:tav>
                                      </p:tavLst>
                                    </p:anim>
                                    <p:anim calcmode="lin" valueType="num">
                                      <p:cBhvr additive="base">
                                        <p:cTn id="8" dur="500" fill="hold"/>
                                        <p:tgtEl>
                                          <p:spTgt spid="2765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additive="base">
                                        <p:cTn id="21" dur="500" fill="hold"/>
                                        <p:tgtEl>
                                          <p:spTgt spid="20"/>
                                        </p:tgtEl>
                                        <p:attrNameLst>
                                          <p:attrName>ppt_x</p:attrName>
                                        </p:attrNameLst>
                                      </p:cBhvr>
                                      <p:tavLst>
                                        <p:tav tm="0">
                                          <p:val>
                                            <p:strVal val="#ppt_x"/>
                                          </p:val>
                                        </p:tav>
                                        <p:tav tm="100000">
                                          <p:val>
                                            <p:strVal val="#ppt_x"/>
                                          </p:val>
                                        </p:tav>
                                      </p:tavLst>
                                    </p:anim>
                                    <p:anim calcmode="lin" valueType="num">
                                      <p:cBhvr additive="base">
                                        <p:cTn id="2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7" grpId="0"/>
      <p:bldP spid="2" grpId="0" animBg="1"/>
      <p:bldP spid="2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txBox="1">
            <a:spLocks noChangeArrowheads="1"/>
          </p:cNvSpPr>
          <p:nvPr/>
        </p:nvSpPr>
        <p:spPr bwMode="auto">
          <a:xfrm>
            <a:off x="35496" y="36513"/>
            <a:ext cx="8280920" cy="880241"/>
          </a:xfrm>
          <a:prstGeom prst="rect">
            <a:avLst/>
          </a:prstGeom>
          <a:solidFill>
            <a:schemeClr val="bg1"/>
          </a:solidFill>
          <a:ln w="9525">
            <a:noFill/>
            <a:miter lim="800000"/>
            <a:headEnd/>
            <a:tailEnd/>
          </a:ln>
        </p:spPr>
        <p:txBody>
          <a:bodyPr wrap="square">
            <a:spAutoFit/>
          </a:bodyPr>
          <a:lstStyle/>
          <a:p>
            <a:pPr>
              <a:lnSpc>
                <a:spcPct val="80000"/>
              </a:lnSpc>
            </a:pPr>
            <a:r>
              <a:rPr lang="it-IT" altLang="it-IT" sz="3200" b="1" dirty="0">
                <a:solidFill>
                  <a:srgbClr val="D60093"/>
                </a:solidFill>
              </a:rPr>
              <a:t>C</a:t>
            </a:r>
            <a:r>
              <a:rPr lang="it-IT" altLang="it-IT" sz="3200" b="1" dirty="0" smtClean="0">
                <a:solidFill>
                  <a:srgbClr val="D60093"/>
                </a:solidFill>
              </a:rPr>
              <a:t>osti </a:t>
            </a:r>
            <a:r>
              <a:rPr lang="it-IT" altLang="it-IT" sz="3200" b="1" dirty="0">
                <a:solidFill>
                  <a:srgbClr val="D60093"/>
                </a:solidFill>
              </a:rPr>
              <a:t>dell’illegalità per </a:t>
            </a:r>
            <a:r>
              <a:rPr lang="it-IT" altLang="it-IT" sz="3200" b="1" dirty="0" smtClean="0">
                <a:solidFill>
                  <a:srgbClr val="D60093"/>
                </a:solidFill>
              </a:rPr>
              <a:t>commercio e </a:t>
            </a:r>
            <a:r>
              <a:rPr lang="it-IT" altLang="it-IT" sz="3200" b="1" dirty="0">
                <a:solidFill>
                  <a:srgbClr val="D60093"/>
                </a:solidFill>
              </a:rPr>
              <a:t>pubblici esercizi (</a:t>
            </a:r>
            <a:r>
              <a:rPr lang="it-IT" altLang="it-IT" sz="3200" b="1" dirty="0" smtClean="0">
                <a:solidFill>
                  <a:srgbClr val="D60093"/>
                </a:solidFill>
              </a:rPr>
              <a:t>stime 2016, </a:t>
            </a:r>
            <a:r>
              <a:rPr lang="it-IT" altLang="it-IT" sz="3200" b="1" dirty="0" err="1" smtClean="0">
                <a:solidFill>
                  <a:srgbClr val="D60093"/>
                </a:solidFill>
              </a:rPr>
              <a:t>mld</a:t>
            </a:r>
            <a:r>
              <a:rPr lang="it-IT" altLang="it-IT" sz="3200" b="1" dirty="0" smtClean="0">
                <a:solidFill>
                  <a:srgbClr val="D60093"/>
                </a:solidFill>
              </a:rPr>
              <a:t>. </a:t>
            </a:r>
            <a:r>
              <a:rPr lang="it-IT" altLang="it-IT" sz="3200" b="1" dirty="0">
                <a:solidFill>
                  <a:srgbClr val="D60093"/>
                </a:solidFill>
              </a:rPr>
              <a:t>e</a:t>
            </a:r>
            <a:r>
              <a:rPr lang="it-IT" altLang="it-IT" sz="3200" b="1" dirty="0" smtClean="0">
                <a:solidFill>
                  <a:srgbClr val="D60093"/>
                </a:solidFill>
              </a:rPr>
              <a:t>uro)</a:t>
            </a:r>
            <a:endParaRPr lang="it-IT" altLang="it-IT" sz="3200" b="1" dirty="0">
              <a:solidFill>
                <a:srgbClr val="D60093"/>
              </a:solidFill>
            </a:endParaRPr>
          </a:p>
        </p:txBody>
      </p:sp>
      <p:sp>
        <p:nvSpPr>
          <p:cNvPr id="12" name="CasellaDiTesto 11"/>
          <p:cNvSpPr txBox="1"/>
          <p:nvPr/>
        </p:nvSpPr>
        <p:spPr>
          <a:xfrm>
            <a:off x="6112172" y="981766"/>
            <a:ext cx="2924324" cy="4967514"/>
          </a:xfrm>
          <a:prstGeom prst="rect">
            <a:avLst/>
          </a:prstGeom>
          <a:noFill/>
          <a:ln w="44450">
            <a:solidFill>
              <a:srgbClr val="7030A0"/>
            </a:solidFill>
          </a:ln>
        </p:spPr>
        <p:txBody>
          <a:bodyPr wrap="square" rtlCol="0">
            <a:spAutoFit/>
          </a:bodyPr>
          <a:lstStyle/>
          <a:p>
            <a:pPr>
              <a:lnSpc>
                <a:spcPct val="90000"/>
              </a:lnSpc>
            </a:pPr>
            <a:r>
              <a:rPr lang="it-IT" sz="3200" b="1" dirty="0">
                <a:latin typeface="Arial" panose="020B0604020202020204" pitchFamily="34" charset="0"/>
                <a:cs typeface="Arial" panose="020B0604020202020204" pitchFamily="34" charset="0"/>
              </a:rPr>
              <a:t>p</a:t>
            </a:r>
            <a:r>
              <a:rPr lang="it-IT" sz="3200" b="1" dirty="0" smtClean="0">
                <a:latin typeface="Arial" panose="020B0604020202020204" pitchFamily="34" charset="0"/>
                <a:cs typeface="Arial" panose="020B0604020202020204" pitchFamily="34" charset="0"/>
              </a:rPr>
              <a:t>erdite annuali dei settori colpiti: 6,4% del fatturato e del valore aggiunto (4,3 miliardi di euro), 180mila occupati regolari</a:t>
            </a:r>
            <a:endParaRPr lang="it-IT" sz="3200" b="1" dirty="0">
              <a:latin typeface="Arial" panose="020B0604020202020204" pitchFamily="34" charset="0"/>
              <a:cs typeface="Arial" panose="020B0604020202020204" pitchFamily="34" charset="0"/>
            </a:endParaRPr>
          </a:p>
        </p:txBody>
      </p:sp>
      <p:sp>
        <p:nvSpPr>
          <p:cNvPr id="13" name="Rectangle 2"/>
          <p:cNvSpPr>
            <a:spLocks noChangeArrowheads="1"/>
          </p:cNvSpPr>
          <p:nvPr/>
        </p:nvSpPr>
        <p:spPr bwMode="auto">
          <a:xfrm>
            <a:off x="8604250" y="107472"/>
            <a:ext cx="476250" cy="376238"/>
          </a:xfrm>
          <a:prstGeom prst="rect">
            <a:avLst/>
          </a:prstGeom>
          <a:solidFill>
            <a:srgbClr val="CC0066"/>
          </a:solidFill>
          <a:ln w="9525">
            <a:noFill/>
            <a:miter lim="800000"/>
            <a:headEnd/>
            <a:tailEnd/>
          </a:ln>
        </p:spPr>
        <p:txBody>
          <a:bodyPr wrap="none" anchor="ctr"/>
          <a:lstStyle/>
          <a:p>
            <a:pPr algn="ctr" eaLnBrk="0" hangingPunct="0"/>
            <a:r>
              <a:rPr lang="it-IT" sz="2000" b="1" dirty="0">
                <a:solidFill>
                  <a:srgbClr val="FFFF00"/>
                </a:solidFill>
                <a:cs typeface="Times New Roman" pitchFamily="18" charset="0"/>
              </a:rPr>
              <a:t>8</a:t>
            </a:r>
          </a:p>
        </p:txBody>
      </p:sp>
      <p:sp>
        <p:nvSpPr>
          <p:cNvPr id="7" name="Rettangolo 6"/>
          <p:cNvSpPr/>
          <p:nvPr/>
        </p:nvSpPr>
        <p:spPr bwMode="gray">
          <a:xfrm>
            <a:off x="4572000" y="6021288"/>
            <a:ext cx="1080120" cy="720080"/>
          </a:xfrm>
          <a:prstGeom prst="rect">
            <a:avLst/>
          </a:prstGeom>
          <a:noFill/>
          <a:ln w="762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it-IT" sz="1600" dirty="0" err="1" smtClean="0">
              <a:solidFill>
                <a:schemeClr val="tx1"/>
              </a:solidFill>
            </a:endParaRPr>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957262"/>
            <a:ext cx="5544616" cy="5784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Freccia in giù 14"/>
          <p:cNvSpPr/>
          <p:nvPr/>
        </p:nvSpPr>
        <p:spPr bwMode="gray">
          <a:xfrm flipV="1">
            <a:off x="5436096" y="1844824"/>
            <a:ext cx="576064" cy="432048"/>
          </a:xfrm>
          <a:prstGeom prst="downArrow">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it-IT" sz="1600" b="1" dirty="0" err="1" smtClean="0">
              <a:solidFill>
                <a:srgbClr val="FF0000"/>
              </a:solidFill>
            </a:endParaRPr>
          </a:p>
        </p:txBody>
      </p:sp>
      <p:sp>
        <p:nvSpPr>
          <p:cNvPr id="16" name="Freccia in giù 15"/>
          <p:cNvSpPr/>
          <p:nvPr/>
        </p:nvSpPr>
        <p:spPr bwMode="gray">
          <a:xfrm>
            <a:off x="5436096" y="3404124"/>
            <a:ext cx="576064" cy="456924"/>
          </a:xfrm>
          <a:prstGeom prst="downArrow">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it-IT" sz="1600" dirty="0" err="1" smtClean="0">
              <a:solidFill>
                <a:schemeClr val="tx1"/>
              </a:solidFill>
            </a:endParaRPr>
          </a:p>
        </p:txBody>
      </p:sp>
      <p:sp>
        <p:nvSpPr>
          <p:cNvPr id="17" name="Rettangolo 16"/>
          <p:cNvSpPr/>
          <p:nvPr/>
        </p:nvSpPr>
        <p:spPr bwMode="gray">
          <a:xfrm>
            <a:off x="5608116" y="6053807"/>
            <a:ext cx="3428380" cy="615553"/>
          </a:xfrm>
          <a:prstGeom prst="rect">
            <a:avLst/>
          </a:prstGeom>
          <a:solidFill>
            <a:schemeClr val="bg1">
              <a:lumMod val="85000"/>
            </a:schemeClr>
          </a:solidFill>
          <a:ln w="38100">
            <a:solidFill>
              <a:schemeClr val="tx1">
                <a:lumMod val="50000"/>
                <a:lumOff val="50000"/>
              </a:schemeClr>
            </a:solidFill>
          </a:ln>
        </p:spPr>
        <p:txBody>
          <a:bodyPr wrap="square" rtlCol="0">
            <a:spAutoFit/>
          </a:bodyPr>
          <a:lstStyle/>
          <a:p>
            <a:pPr algn="ctr">
              <a:lnSpc>
                <a:spcPct val="85000"/>
              </a:lnSpc>
            </a:pPr>
            <a:r>
              <a:rPr lang="it-IT" sz="4000" b="1" dirty="0" smtClean="0">
                <a:solidFill>
                  <a:srgbClr val="00B050"/>
                </a:solidFill>
              </a:rPr>
              <a:t>stabile</a:t>
            </a:r>
            <a:endParaRPr lang="it-IT" sz="4000" b="1"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ppt_x"/>
                                          </p:val>
                                        </p:tav>
                                        <p:tav tm="100000">
                                          <p:val>
                                            <p:strVal val="#ppt_x"/>
                                          </p:val>
                                        </p:tav>
                                      </p:tavLst>
                                    </p:anim>
                                    <p:anim calcmode="lin" valueType="num">
                                      <p:cBhvr additive="base">
                                        <p:cTn id="16" dur="500" fill="hold"/>
                                        <p:tgtEl>
                                          <p:spTgt spid="1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ppt_x"/>
                                          </p:val>
                                        </p:tav>
                                        <p:tav tm="100000">
                                          <p:val>
                                            <p:strVal val="#ppt_x"/>
                                          </p:val>
                                        </p:tav>
                                      </p:tavLst>
                                    </p:anim>
                                    <p:anim calcmode="lin" valueType="num">
                                      <p:cBhvr additive="base">
                                        <p:cTn id="3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7" grpId="0" animBg="1"/>
      <p:bldP spid="15" grpId="0" animBg="1"/>
      <p:bldP spid="16" grpId="0" animBg="1"/>
      <p:bldP spid="1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STYLE" val="VCT_Marker"/>
  <p:tag name="DATE" val="19.10.2011 11:04:46"/>
  <p:tag name="VCT-TEMPLATE" val="GfK Template for Office 2003 4-3.pot"/>
  <p:tag name="VCTMASTER" val="GfK Master for PPT 2010 4-3"/>
  <p:tag name="VCTORDER" val="1"/>
</p:tagLst>
</file>

<file path=ppt/tags/tag2.xml><?xml version="1.0" encoding="utf-8"?>
<p:tagLst xmlns:a="http://schemas.openxmlformats.org/drawingml/2006/main" xmlns:r="http://schemas.openxmlformats.org/officeDocument/2006/relationships" xmlns:p="http://schemas.openxmlformats.org/presentationml/2006/main">
  <p:tag name="STYLE" val="VCT_Marker"/>
  <p:tag name="DATE" val="19.10.2011 11:04:46"/>
  <p:tag name="VCT-TEMPLATE" val="GfK Master for PPT 2010 4-3.potx"/>
  <p:tag name="VCTMASTER" val="GfK Master for PPT 2010 4-3"/>
  <p:tag name="VCTLAYOUT" val="title"/>
  <p:tag name="VCTORDER" val="1"/>
</p:tagLst>
</file>

<file path=ppt/tags/tag3.xml><?xml version="1.0" encoding="utf-8"?>
<p:tagLst xmlns:a="http://schemas.openxmlformats.org/drawingml/2006/main" xmlns:r="http://schemas.openxmlformats.org/officeDocument/2006/relationships" xmlns:p="http://schemas.openxmlformats.org/presentationml/2006/main">
  <p:tag name="STYLE" val="VCT_Backup"/>
  <p:tag name="DATE" val="13.02.2012 18:13:29"/>
  <p:tag name="PLACEHFMT" val="3"/>
  <p:tag name="VCT-BODYINDENTATION" val="0;0;0;0;0;0;0;0;0;0;"/>
  <p:tag name="VCT-BULLETVISIBILITY" val="L "/>
</p:tagLst>
</file>

<file path=ppt/tags/tag4.xml><?xml version="1.0" encoding="utf-8"?>
<p:tagLst xmlns:a="http://schemas.openxmlformats.org/drawingml/2006/main" xmlns:r="http://schemas.openxmlformats.org/officeDocument/2006/relationships" xmlns:p="http://schemas.openxmlformats.org/presentationml/2006/main">
  <p:tag name="STYLE" val="VCT_Backup"/>
  <p:tag name="DATE" val="13.02.2012 18:13:29"/>
  <p:tag name="PLACEHFMT" val="4"/>
  <p:tag name="VCT-BODYINDENTATION" val="0;0;0.125;0.125;0.25;0.25;0.375;0.375;0.5;0.5;"/>
  <p:tag name="VCT-BULLETVISIBILITY" val="L "/>
</p:tagLst>
</file>

<file path=ppt/tags/tag5.xml><?xml version="1.0" encoding="utf-8"?>
<p:tagLst xmlns:a="http://schemas.openxmlformats.org/drawingml/2006/main" xmlns:r="http://schemas.openxmlformats.org/officeDocument/2006/relationships" xmlns:p="http://schemas.openxmlformats.org/presentationml/2006/main">
  <p:tag name="STYLE" val="VCT_Marker"/>
  <p:tag name="DATE" val="19.10.2011 11:04:46"/>
  <p:tag name="VCT-TEMPLATE" val="GfK Template for Office 2003 4-3.pot"/>
  <p:tag name="VCTMASTER" val="GfK Master for PPT 2010 4-3"/>
  <p:tag name="VCTORDER" val="1"/>
</p:tagLst>
</file>

<file path=ppt/tags/tag6.xml><?xml version="1.0" encoding="utf-8"?>
<p:tagLst xmlns:a="http://schemas.openxmlformats.org/drawingml/2006/main" xmlns:r="http://schemas.openxmlformats.org/officeDocument/2006/relationships" xmlns:p="http://schemas.openxmlformats.org/presentationml/2006/main">
  <p:tag name="STYLE" val="VCT_Marker"/>
  <p:tag name="DATE" val="19.10.2011 11:04:46"/>
  <p:tag name="VCT-TEMPLATE" val="GfK Template for Office 2003 4-3.pot"/>
  <p:tag name="VCTMASTER" val="GfK Master for PPT 2010 4-3"/>
  <p:tag name="VCTORDER" val="1"/>
</p:tagLst>
</file>

<file path=ppt/tags/tag7.xml><?xml version="1.0" encoding="utf-8"?>
<p:tagLst xmlns:a="http://schemas.openxmlformats.org/drawingml/2006/main" xmlns:r="http://schemas.openxmlformats.org/officeDocument/2006/relationships" xmlns:p="http://schemas.openxmlformats.org/presentationml/2006/main">
  <p:tag name="STYLE" val="VCT_Marker"/>
  <p:tag name="DATE" val="19.10.2011 11:04:46"/>
  <p:tag name="VCT-TEMPLATE" val="GfK Template for Office 2003 4-3.pot"/>
  <p:tag name="VCTMASTER" val="GfK Master for PPT 2010 4-3"/>
  <p:tag name="VCTORDER" val="1"/>
</p:tagLst>
</file>

<file path=ppt/tags/tag8.xml><?xml version="1.0" encoding="utf-8"?>
<p:tagLst xmlns:a="http://schemas.openxmlformats.org/drawingml/2006/main" xmlns:r="http://schemas.openxmlformats.org/officeDocument/2006/relationships" xmlns:p="http://schemas.openxmlformats.org/presentationml/2006/main">
  <p:tag name="STYLE" val="VCT_Marker"/>
  <p:tag name="DATE" val="19.10.2011 11:04:46"/>
  <p:tag name="VCT-TEMPLATE" val="GfK Template for Office 2003 4-3.pot"/>
  <p:tag name="VCTMASTER" val="GfK Master for PPT 2010 4-3"/>
  <p:tag name="VCTORDER" val="1"/>
</p:tagLst>
</file>

<file path=ppt/tags/tag9.xml><?xml version="1.0" encoding="utf-8"?>
<p:tagLst xmlns:a="http://schemas.openxmlformats.org/drawingml/2006/main" xmlns:r="http://schemas.openxmlformats.org/officeDocument/2006/relationships" xmlns:p="http://schemas.openxmlformats.org/presentationml/2006/main">
  <p:tag name="STYLE" val="VCT_Marker"/>
  <p:tag name="DATE" val="19.10.2011 11:04:46"/>
  <p:tag name="VCT-TEMPLATE" val="GfK Template for Office 2003 4-3.pot"/>
  <p:tag name="VCTMASTER" val="GfK Master for PPT 2010 4-3"/>
  <p:tag name="VCTORDER" val="1"/>
</p:tagLst>
</file>

<file path=ppt/theme/theme1.xml><?xml version="1.0" encoding="utf-8"?>
<a:theme xmlns:a="http://schemas.openxmlformats.org/drawingml/2006/main" name="Nuovo Format - Presentazione - 4_3 (italiano)">
  <a:themeElements>
    <a:clrScheme name="GfK Master for PPT 2010 4-3 1">
      <a:dk1>
        <a:srgbClr val="000000"/>
      </a:dk1>
      <a:lt1>
        <a:srgbClr val="FFFFFF"/>
      </a:lt1>
      <a:dk2>
        <a:srgbClr val="E95E0F"/>
      </a:dk2>
      <a:lt2>
        <a:srgbClr val="928580"/>
      </a:lt2>
      <a:accent1>
        <a:srgbClr val="004186"/>
      </a:accent1>
      <a:accent2>
        <a:srgbClr val="0087C8"/>
      </a:accent2>
      <a:accent3>
        <a:srgbClr val="FFFFFF"/>
      </a:accent3>
      <a:accent4>
        <a:srgbClr val="000000"/>
      </a:accent4>
      <a:accent5>
        <a:srgbClr val="AAB0C3"/>
      </a:accent5>
      <a:accent6>
        <a:srgbClr val="007AB5"/>
      </a:accent6>
      <a:hlink>
        <a:srgbClr val="E95E0F"/>
      </a:hlink>
      <a:folHlink>
        <a:srgbClr val="004186"/>
      </a:folHlink>
    </a:clrScheme>
    <a:fontScheme name="GfK">
      <a:majorFont>
        <a:latin typeface="Insight screen"/>
        <a:ea typeface=""/>
        <a:cs typeface=""/>
      </a:majorFont>
      <a:minorFont>
        <a:latin typeface="Insight scree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bg1"/>
        </a:solidFill>
        <a:ln w="9525">
          <a:solidFill>
            <a:schemeClr val="tx1"/>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16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GfK Master for PPT 2010 4-3 1">
        <a:dk1>
          <a:srgbClr val="000000"/>
        </a:dk1>
        <a:lt1>
          <a:srgbClr val="FFFFFF"/>
        </a:lt1>
        <a:dk2>
          <a:srgbClr val="E95E0F"/>
        </a:dk2>
        <a:lt2>
          <a:srgbClr val="928580"/>
        </a:lt2>
        <a:accent1>
          <a:srgbClr val="004186"/>
        </a:accent1>
        <a:accent2>
          <a:srgbClr val="0087C8"/>
        </a:accent2>
        <a:accent3>
          <a:srgbClr val="FFFFFF"/>
        </a:accent3>
        <a:accent4>
          <a:srgbClr val="000000"/>
        </a:accent4>
        <a:accent5>
          <a:srgbClr val="AAB0C3"/>
        </a:accent5>
        <a:accent6>
          <a:srgbClr val="007AB5"/>
        </a:accent6>
        <a:hlink>
          <a:srgbClr val="E95E0F"/>
        </a:hlink>
        <a:folHlink>
          <a:srgbClr val="00418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9247</TotalTime>
  <Words>1759</Words>
  <Application>Microsoft Office PowerPoint</Application>
  <PresentationFormat>Presentazione su schermo (4:3)</PresentationFormat>
  <Paragraphs>159</Paragraphs>
  <Slides>15</Slides>
  <Notes>15</Notes>
  <HiddenSlides>0</HiddenSlides>
  <MMClips>0</MMClips>
  <ScaleCrop>false</ScaleCrop>
  <HeadingPairs>
    <vt:vector size="4" baseType="variant">
      <vt:variant>
        <vt:lpstr>Tema</vt:lpstr>
      </vt:variant>
      <vt:variant>
        <vt:i4>1</vt:i4>
      </vt:variant>
      <vt:variant>
        <vt:lpstr>Titoli diapositive</vt:lpstr>
      </vt:variant>
      <vt:variant>
        <vt:i4>15</vt:i4>
      </vt:variant>
    </vt:vector>
  </HeadingPairs>
  <TitlesOfParts>
    <vt:vector size="16" baseType="lpstr">
      <vt:lpstr>Nuovo Format - Presentazione - 4_3 (italiano)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Lozza, Edoardo (GfK Eurisko Italy)</dc:creator>
  <cp:lastModifiedBy>Ragaini</cp:lastModifiedBy>
  <cp:revision>788</cp:revision>
  <cp:lastPrinted>2016-11-17T11:55:19Z</cp:lastPrinted>
  <dcterms:created xsi:type="dcterms:W3CDTF">2014-08-26T08:22:23Z</dcterms:created>
  <dcterms:modified xsi:type="dcterms:W3CDTF">2016-11-21T11:45:12Z</dcterms:modified>
</cp:coreProperties>
</file>