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55" r:id="rId2"/>
    <p:sldId id="409" r:id="rId3"/>
    <p:sldId id="281" r:id="rId4"/>
    <p:sldId id="407" r:id="rId5"/>
    <p:sldId id="399" r:id="rId6"/>
    <p:sldId id="400" r:id="rId7"/>
    <p:sldId id="406" r:id="rId8"/>
    <p:sldId id="337" r:id="rId9"/>
    <p:sldId id="461" r:id="rId10"/>
    <p:sldId id="342" r:id="rId11"/>
    <p:sldId id="462" r:id="rId12"/>
    <p:sldId id="393" r:id="rId13"/>
    <p:sldId id="349" r:id="rId14"/>
    <p:sldId id="463" r:id="rId15"/>
    <p:sldId id="397" r:id="rId16"/>
    <p:sldId id="347" r:id="rId17"/>
    <p:sldId id="346" r:id="rId18"/>
    <p:sldId id="464" r:id="rId19"/>
    <p:sldId id="410" r:id="rId20"/>
    <p:sldId id="465" r:id="rId21"/>
    <p:sldId id="466" r:id="rId22"/>
    <p:sldId id="467" r:id="rId23"/>
    <p:sldId id="430" r:id="rId24"/>
    <p:sldId id="468" r:id="rId25"/>
    <p:sldId id="424" r:id="rId26"/>
    <p:sldId id="469" r:id="rId27"/>
    <p:sldId id="426" r:id="rId28"/>
    <p:sldId id="470" r:id="rId29"/>
    <p:sldId id="428" r:id="rId30"/>
    <p:sldId id="457" r:id="rId31"/>
    <p:sldId id="456" r:id="rId32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nsight screen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nsight screen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nsight screen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nsight screen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6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pos="204">
          <p15:clr>
            <a:srgbClr val="A4A3A4"/>
          </p15:clr>
        </p15:guide>
        <p15:guide id="6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00"/>
    <a:srgbClr val="FF6600"/>
    <a:srgbClr val="E95E0F"/>
    <a:srgbClr val="5F5F5F"/>
    <a:srgbClr val="333333"/>
    <a:srgbClr val="33CC33"/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7" autoAdjust="0"/>
    <p:restoredTop sz="95396" autoAdjust="0"/>
  </p:normalViewPr>
  <p:slideViewPr>
    <p:cSldViewPr>
      <p:cViewPr>
        <p:scale>
          <a:sx n="125" d="100"/>
          <a:sy n="125" d="100"/>
        </p:scale>
        <p:origin x="-1590" y="-120"/>
      </p:cViewPr>
      <p:guideLst>
        <p:guide orient="horz" pos="436"/>
        <p:guide orient="horz" pos="709"/>
        <p:guide orient="horz" pos="981"/>
        <p:guide orient="horz" pos="2160"/>
        <p:guide pos="204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053-4C24-9345-45AC5BA4D43C}"/>
              </c:ext>
            </c:extLst>
          </c:dPt>
          <c:dLbls>
            <c:dLbl>
              <c:idx val="0"/>
              <c:layout/>
              <c:tx>
                <c:rich>
                  <a:bodyPr anchorCtr="0"/>
                  <a:lstStyle/>
                  <a:p>
                    <a:pPr algn="ctr" rtl="0">
                      <a:defRPr lang="en-US" sz="1800" b="1" i="0" u="none" strike="noStrike" kern="1200" baseline="0">
                        <a:solidFill>
                          <a:srgbClr val="000000"/>
                        </a:solidFill>
                        <a:latin typeface="Century Gothic" pitchFamily="34" charset="0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 smtClean="0">
                        <a:solidFill>
                          <a:srgbClr val="000000"/>
                        </a:solidFill>
                        <a:latin typeface="Century Gothic" pitchFamily="34" charset="0"/>
                        <a:ea typeface="+mn-ea"/>
                        <a:cs typeface="+mn-cs"/>
                      </a:rPr>
                      <a:t>28</a:t>
                    </a:r>
                    <a:endParaRPr lang="en-US" sz="1800" b="1" i="0" u="none" strike="noStrike" kern="1200" baseline="0" dirty="0">
                      <a:solidFill>
                        <a:srgbClr val="000000"/>
                      </a:solidFill>
                      <a:latin typeface="Century Gothic" pitchFamily="34" charset="0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 w="25339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053-4C24-9345-45AC5BA4D43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25339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197" b="0" i="0" u="none" strike="noStrike" kern="1200" baseline="0">
                      <a:solidFill>
                        <a:schemeClr val="tx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39">
                <a:noFill/>
              </a:ln>
            </c:spPr>
            <c:txPr>
              <a:bodyPr/>
              <a:lstStyle/>
              <a:p>
                <a:pPr>
                  <a:defRPr sz="1197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28</c:v>
                </c:pt>
                <c:pt idx="1">
                  <c:v>64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53-4C24-9345-45AC5BA4D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79879552"/>
        <c:axId val="80217216"/>
      </c:barChart>
      <c:catAx>
        <c:axId val="798795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7">
                <a:latin typeface="Century Gothic" pitchFamily="34" charset="0"/>
              </a:defRPr>
            </a:pPr>
            <a:endParaRPr lang="it-IT"/>
          </a:p>
        </c:txPr>
        <c:crossAx val="80217216"/>
        <c:crosses val="autoZero"/>
        <c:auto val="1"/>
        <c:lblAlgn val="ctr"/>
        <c:lblOffset val="100"/>
        <c:noMultiLvlLbl val="0"/>
      </c:catAx>
      <c:valAx>
        <c:axId val="8021721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79879552"/>
        <c:crosses val="autoZero"/>
        <c:crossBetween val="between"/>
        <c:majorUnit val="10"/>
        <c:minorUnit val="5"/>
      </c:valAx>
      <c:spPr>
        <a:noFill/>
        <a:ln w="25339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6B8-4CD4-BDCB-22F12ABF1C4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990" b="1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990" b="1" i="0" u="none" strike="noStrike" kern="120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0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0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0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 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41</c:v>
                </c:pt>
                <c:pt idx="1">
                  <c:v>44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6B8-4CD4-BDCB-22F12ABF1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86079488"/>
        <c:axId val="186101760"/>
      </c:barChart>
      <c:catAx>
        <c:axId val="1860794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>
                <a:latin typeface="Century Gothic" pitchFamily="34" charset="0"/>
              </a:defRPr>
            </a:pPr>
            <a:endParaRPr lang="it-IT"/>
          </a:p>
        </c:txPr>
        <c:crossAx val="186101760"/>
        <c:crosses val="autoZero"/>
        <c:auto val="1"/>
        <c:lblAlgn val="ctr"/>
        <c:lblOffset val="100"/>
        <c:noMultiLvlLbl val="0"/>
      </c:catAx>
      <c:valAx>
        <c:axId val="18610176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86079488"/>
        <c:crosses val="autoZero"/>
        <c:crossBetween val="between"/>
        <c:majorUnit val="10"/>
        <c:minorUnit val="5"/>
      </c:valAx>
      <c:spPr>
        <a:noFill/>
        <a:ln w="25348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AF9-4FB3-A310-D705DE4FF31C}"/>
              </c:ext>
            </c:extLst>
          </c:dPt>
          <c:dLbls>
            <c:spPr>
              <a:noFill/>
              <a:ln w="25667">
                <a:noFill/>
              </a:ln>
            </c:spPr>
            <c:txPr>
              <a:bodyPr/>
              <a:lstStyle/>
              <a:p>
                <a:pPr>
                  <a:defRPr sz="1213" b="1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51</c:v>
                </c:pt>
                <c:pt idx="1">
                  <c:v>47</c:v>
                </c:pt>
                <c:pt idx="2">
                  <c:v>44</c:v>
                </c:pt>
                <c:pt idx="3">
                  <c:v>37</c:v>
                </c:pt>
                <c:pt idx="4">
                  <c:v>16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F9-4FB3-A310-D705DE4FF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83815040"/>
        <c:axId val="83837312"/>
      </c:barChart>
      <c:catAx>
        <c:axId val="83815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13">
                <a:latin typeface="Century Gothic" pitchFamily="34" charset="0"/>
              </a:defRPr>
            </a:pPr>
            <a:endParaRPr lang="it-IT"/>
          </a:p>
        </c:txPr>
        <c:crossAx val="83837312"/>
        <c:crosses val="autoZero"/>
        <c:auto val="1"/>
        <c:lblAlgn val="ctr"/>
        <c:lblOffset val="100"/>
        <c:noMultiLvlLbl val="0"/>
      </c:catAx>
      <c:valAx>
        <c:axId val="8383731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83815040"/>
        <c:crosses val="autoZero"/>
        <c:crossBetween val="between"/>
        <c:majorUnit val="10"/>
        <c:minorUnit val="5"/>
      </c:valAx>
      <c:spPr>
        <a:noFill/>
        <a:ln w="25667">
          <a:noFill/>
        </a:ln>
      </c:spPr>
    </c:plotArea>
    <c:plotVisOnly val="1"/>
    <c:dispBlanksAs val="gap"/>
    <c:showDLblsOverMax val="0"/>
  </c:chart>
  <c:txPr>
    <a:bodyPr/>
    <a:lstStyle/>
    <a:p>
      <a:pPr>
        <a:defRPr sz="1819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1212" b="1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16</c:v>
                </c:pt>
                <c:pt idx="1">
                  <c:v>14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01040128"/>
        <c:axId val="101041664"/>
      </c:barChart>
      <c:catAx>
        <c:axId val="1010401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12">
                <a:latin typeface="Century Gothic" pitchFamily="34" charset="0"/>
              </a:defRPr>
            </a:pPr>
            <a:endParaRPr lang="it-IT"/>
          </a:p>
        </c:txPr>
        <c:crossAx val="101041664"/>
        <c:crosses val="autoZero"/>
        <c:auto val="1"/>
        <c:lblAlgn val="ctr"/>
        <c:lblOffset val="100"/>
        <c:noMultiLvlLbl val="0"/>
      </c:catAx>
      <c:valAx>
        <c:axId val="1010416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01040128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800" b="1">
                      <a:latin typeface="Century Gothic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8" b="1">
                      <a:latin typeface="Century Gothic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8" b="1">
                      <a:latin typeface="Century Gothic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208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PRESSIONI PSICOLOGICHE</c:v>
                </c:pt>
                <c:pt idx="1">
                  <c:v>…tramite telefonata</c:v>
                </c:pt>
                <c:pt idx="2">
                  <c:v>… tramite visita</c:v>
                </c:pt>
                <c:pt idx="3">
                  <c:v>   DANNEGGIAMENTO A COSE</c:v>
                </c:pt>
                <c:pt idx="4">
                  <c:v>   VIOLENZA ALLE PERSONE</c:v>
                </c:pt>
                <c:pt idx="5">
                  <c:v>FURTO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77</c:v>
                </c:pt>
                <c:pt idx="1">
                  <c:v>29</c:v>
                </c:pt>
                <c:pt idx="2">
                  <c:v>69</c:v>
                </c:pt>
                <c:pt idx="3">
                  <c:v>34</c:v>
                </c:pt>
                <c:pt idx="4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49273600"/>
        <c:axId val="149802368"/>
      </c:barChart>
      <c:catAx>
        <c:axId val="14927360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49802368"/>
        <c:crosses val="autoZero"/>
        <c:auto val="1"/>
        <c:lblAlgn val="ctr"/>
        <c:lblOffset val="100"/>
        <c:noMultiLvlLbl val="0"/>
      </c:catAx>
      <c:valAx>
        <c:axId val="14980236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49273600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755-4A53-9913-15E8309A83F5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755-4A53-9913-15E8309A83F5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755-4A53-9913-15E8309A83F5}"/>
              </c:ext>
            </c:extLst>
          </c:dPt>
          <c:dPt>
            <c:idx val="5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755-4A53-9913-15E8309A83F5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755-4A53-9913-15E8309A83F5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0755-4A53-9913-15E8309A83F5}"/>
              </c:ext>
            </c:extLst>
          </c:dPt>
          <c:dLbls>
            <c:dLbl>
              <c:idx val="0"/>
              <c:spPr>
                <a:noFill/>
                <a:ln w="25258">
                  <a:noFill/>
                </a:ln>
              </c:spPr>
              <c:txPr>
                <a:bodyPr anchorCtr="0"/>
                <a:lstStyle/>
                <a:p>
                  <a:pPr algn="ctr">
                    <a:defRPr lang="it-IT" sz="1193" b="0" i="0" u="none" strike="noStrike" kern="1200" baseline="0">
                      <a:solidFill>
                        <a:schemeClr val="tx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258">
                  <a:noFill/>
                </a:ln>
              </c:spPr>
              <c:txPr>
                <a:bodyPr/>
                <a:lstStyle/>
                <a:p>
                  <a:pPr>
                    <a:defRPr sz="1800" b="1">
                      <a:latin typeface="Century Gothic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258">
                <a:noFill/>
              </a:ln>
            </c:spPr>
            <c:txPr>
              <a:bodyPr/>
              <a:lstStyle/>
              <a:p>
                <a:pPr>
                  <a:defRPr sz="1193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</c:numCache>
            </c:numRef>
          </c:cat>
          <c:val>
            <c:numRef>
              <c:f>Foglio1!$B$2:$B$7</c:f>
              <c:numCache>
                <c:formatCode>0</c:formatCode>
                <c:ptCount val="6"/>
                <c:pt idx="0">
                  <c:v>39</c:v>
                </c:pt>
                <c:pt idx="1">
                  <c:v>61</c:v>
                </c:pt>
                <c:pt idx="2">
                  <c:v>23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55-4A53-9913-15E8309A8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75369216"/>
        <c:axId val="175375104"/>
      </c:barChart>
      <c:catAx>
        <c:axId val="1753692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5375104"/>
        <c:crosses val="autoZero"/>
        <c:auto val="1"/>
        <c:lblAlgn val="ctr"/>
        <c:lblOffset val="100"/>
        <c:noMultiLvlLbl val="0"/>
      </c:catAx>
      <c:valAx>
        <c:axId val="17537510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75369216"/>
        <c:crosses val="autoZero"/>
        <c:crossBetween val="between"/>
        <c:majorUnit val="10"/>
        <c:minorUnit val="5"/>
      </c:valAx>
      <c:spPr>
        <a:noFill/>
        <a:ln w="25258">
          <a:noFill/>
        </a:ln>
      </c:spPr>
    </c:plotArea>
    <c:plotVisOnly val="1"/>
    <c:dispBlanksAs val="gap"/>
    <c:showDLblsOverMax val="0"/>
  </c:chart>
  <c:txPr>
    <a:bodyPr/>
    <a:lstStyle/>
    <a:p>
      <a:pPr>
        <a:defRPr sz="179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95E0F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5A-437C-8082-1A421C51416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F5A-437C-8082-1A421C51416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F5A-437C-8082-1A421C51416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F5A-437C-8082-1A421C51416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F5A-437C-8082-1A421C51416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F5A-437C-8082-1A421C51416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F5A-437C-8082-1A421C51416A}"/>
              </c:ext>
            </c:extLst>
          </c:dPt>
          <c:dLbls>
            <c:spPr>
              <a:noFill/>
              <a:ln w="25237">
                <a:noFill/>
              </a:ln>
            </c:spPr>
            <c:txPr>
              <a:bodyPr/>
              <a:lstStyle/>
              <a:p>
                <a:pPr>
                  <a:defRPr sz="1192" b="1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1</c:v>
                </c:pt>
                <c:pt idx="1">
                  <c:v>   - TELECAMERE/IMPIANTI DI ALLARME</c:v>
                </c:pt>
                <c:pt idx="2">
                  <c:v>   - ASSICURAZIONE</c:v>
                </c:pt>
                <c:pt idx="3">
                  <c:v>   - DENUNCIA</c:v>
                </c:pt>
                <c:pt idx="4">
                  <c:v>   - VIGILANZA PRIVATA</c:v>
                </c:pt>
                <c:pt idx="5">
                  <c:v>   - VETRINA CORAZZATA</c:v>
                </c:pt>
                <c:pt idx="6">
                  <c:v>   - ASSOCIAZIONE DI CATEGORIA</c:v>
                </c:pt>
                <c:pt idx="7">
                  <c:v>   - RICHIESTA INFORMALE PROTEZIONE POLIZIA</c:v>
                </c:pt>
                <c:pt idx="8">
                  <c:v>   - ASSOCIAZIONI ANTIRACKET/ANTIUSURA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80</c:v>
                </c:pt>
                <c:pt idx="1">
                  <c:v>52</c:v>
                </c:pt>
                <c:pt idx="2">
                  <c:v>34</c:v>
                </c:pt>
                <c:pt idx="3">
                  <c:v>25</c:v>
                </c:pt>
                <c:pt idx="4">
                  <c:v>25</c:v>
                </c:pt>
                <c:pt idx="5">
                  <c:v>12</c:v>
                </c:pt>
                <c:pt idx="6">
                  <c:v>12</c:v>
                </c:pt>
                <c:pt idx="7">
                  <c:v>10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F5A-437C-8082-1A421C514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75994752"/>
        <c:axId val="175996288"/>
      </c:barChart>
      <c:catAx>
        <c:axId val="1759947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5996288"/>
        <c:crosses val="autoZero"/>
        <c:auto val="1"/>
        <c:lblAlgn val="ctr"/>
        <c:lblOffset val="100"/>
        <c:noMultiLvlLbl val="0"/>
      </c:catAx>
      <c:valAx>
        <c:axId val="17599628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75994752"/>
        <c:crosses val="autoZero"/>
        <c:crossBetween val="between"/>
        <c:majorUnit val="10"/>
        <c:minorUnit val="5"/>
      </c:valAx>
      <c:spPr>
        <a:noFill/>
        <a:ln w="25237">
          <a:noFill/>
        </a:ln>
      </c:spPr>
    </c:plotArea>
    <c:plotVisOnly val="1"/>
    <c:dispBlanksAs val="gap"/>
    <c:showDLblsOverMax val="0"/>
  </c:chart>
  <c:txPr>
    <a:bodyPr/>
    <a:lstStyle/>
    <a:p>
      <a:pPr>
        <a:defRPr sz="1788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92D-42C9-8136-80F05B3AD16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92D-42C9-8136-80F05B3AD16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92D-42C9-8136-80F05B3AD16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92D-42C9-8136-80F05B3AD16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92D-42C9-8136-80F05B3AD16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92D-42C9-8136-80F05B3AD16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92D-42C9-8136-80F05B3AD167}"/>
              </c:ext>
            </c:extLst>
          </c:dPt>
          <c:dLbls>
            <c:dLbl>
              <c:idx val="0"/>
              <c:spPr>
                <a:noFill/>
                <a:ln w="25244">
                  <a:noFill/>
                </a:ln>
              </c:spPr>
              <c:txPr>
                <a:bodyPr/>
                <a:lstStyle/>
                <a:p>
                  <a:pPr>
                    <a:defRPr sz="1800" b="1">
                      <a:latin typeface="Century Gothic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244">
                  <a:noFill/>
                </a:ln>
              </c:spPr>
              <c:txPr>
                <a:bodyPr/>
                <a:lstStyle/>
                <a:p>
                  <a:pPr>
                    <a:defRPr sz="1800" b="1">
                      <a:latin typeface="Century Gothic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1193" b="0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6"/>
                <c:pt idx="0">
                  <c:v>   - CERTEZZA DELLA PENA</c:v>
                </c:pt>
                <c:pt idx="1">
                  <c:v>   - MAGGIORE PROTEZIONE SUL TERRITORIO DA PARTE DELLE FORZE DELL'ORDINE</c:v>
                </c:pt>
                <c:pt idx="2">
                  <c:v>   - MAGGIORE COLLABORAZIONE CON LE FORZE DELL'ORDINE</c:v>
                </c:pt>
                <c:pt idx="3">
                  <c:v>   - INTERVENTI DI ENTI LOCALI PER POLIZIOTTI DI QUARTIERE/POLIZIA LOCALE</c:v>
                </c:pt>
                <c:pt idx="4">
                  <c:v>   - MAGGIORI INTERVENTI DELLE ASSOCIAZIONI DI CATEGORIA</c:v>
                </c:pt>
                <c:pt idx="5">
                  <c:v>   - ASSOCIAZIONISMO ANTIRACKET</c:v>
                </c:pt>
              </c:strCache>
            </c:strRef>
          </c:cat>
          <c:val>
            <c:numRef>
              <c:f>Foglio1!$B$2:$B$9</c:f>
              <c:numCache>
                <c:formatCode>0</c:formatCode>
                <c:ptCount val="8"/>
                <c:pt idx="0">
                  <c:v>78</c:v>
                </c:pt>
                <c:pt idx="1">
                  <c:v>54</c:v>
                </c:pt>
                <c:pt idx="2">
                  <c:v>18</c:v>
                </c:pt>
                <c:pt idx="3">
                  <c:v>15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92D-42C9-8136-80F05B3A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83231232"/>
        <c:axId val="183232768"/>
      </c:barChart>
      <c:catAx>
        <c:axId val="1832312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3232768"/>
        <c:crosses val="autoZero"/>
        <c:auto val="1"/>
        <c:lblAlgn val="ctr"/>
        <c:lblOffset val="100"/>
        <c:noMultiLvlLbl val="0"/>
      </c:catAx>
      <c:valAx>
        <c:axId val="18323276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83231232"/>
        <c:crosses val="autoZero"/>
        <c:crossBetween val="between"/>
        <c:majorUnit val="10"/>
        <c:minorUnit val="5"/>
      </c:valAx>
      <c:spPr>
        <a:noFill/>
        <a:ln w="25244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0D-4C89-B002-71D5D5844588}"/>
              </c:ext>
            </c:extLst>
          </c:dPt>
          <c:dLbls>
            <c:dLbl>
              <c:idx val="0"/>
              <c:spPr>
                <a:noFill/>
                <a:ln w="25238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987" b="1" i="0" u="none" strike="noStrike" kern="1200" baseline="0">
                      <a:solidFill>
                        <a:prstClr val="black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238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987" b="1" i="0" u="none" strike="noStrike" kern="1200" baseline="0">
                      <a:solidFill>
                        <a:schemeClr val="tx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1192">
                    <a:latin typeface="Century Gothic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49</c:v>
                </c:pt>
                <c:pt idx="1">
                  <c:v>37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0D-4C89-B002-71D5D5844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85102720"/>
        <c:axId val="185104256"/>
      </c:barChart>
      <c:catAx>
        <c:axId val="1851027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2" b="0">
                <a:latin typeface="Century Gothic" pitchFamily="34" charset="0"/>
              </a:defRPr>
            </a:pPr>
            <a:endParaRPr lang="it-IT"/>
          </a:p>
        </c:txPr>
        <c:crossAx val="185104256"/>
        <c:crosses val="autoZero"/>
        <c:auto val="1"/>
        <c:lblAlgn val="ctr"/>
        <c:lblOffset val="100"/>
        <c:noMultiLvlLbl val="0"/>
      </c:catAx>
      <c:valAx>
        <c:axId val="18510425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85102720"/>
        <c:crosses val="autoZero"/>
        <c:crossBetween val="between"/>
        <c:majorUnit val="10"/>
        <c:minorUnit val="5"/>
      </c:valAx>
      <c:spPr>
        <a:noFill/>
        <a:ln w="25238">
          <a:noFill/>
        </a:ln>
      </c:spPr>
    </c:plotArea>
    <c:plotVisOnly val="1"/>
    <c:dispBlanksAs val="gap"/>
    <c:showDLblsOverMax val="0"/>
  </c:chart>
  <c:txPr>
    <a:bodyPr/>
    <a:lstStyle/>
    <a:p>
      <a:pPr>
        <a:defRPr sz="178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8CF-4F7A-B9FA-9B51552E675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990" b="1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200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B503C65-9B3D-410C-91AE-789AC1674571}" type="VALUE">
                      <a:rPr lang="en-US" sz="1200" b="0"/>
                      <a:pPr algn="ctr" rtl="0">
                        <a:defRPr lang="en-US" sz="1200" b="0" i="0" u="none" strike="noStrike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0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0"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67</c:v>
                </c:pt>
                <c:pt idx="1">
                  <c:v>22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8CF-4F7A-B9FA-9B51552E67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"/>
        <c:axId val="185662080"/>
        <c:axId val="185713024"/>
      </c:barChart>
      <c:catAx>
        <c:axId val="185662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1">
                <a:latin typeface="Century Gothic" pitchFamily="34" charset="0"/>
              </a:defRPr>
            </a:pPr>
            <a:endParaRPr lang="it-IT"/>
          </a:p>
        </c:txPr>
        <c:crossAx val="185713024"/>
        <c:crosses val="autoZero"/>
        <c:auto val="1"/>
        <c:lblAlgn val="ctr"/>
        <c:lblOffset val="100"/>
        <c:noMultiLvlLbl val="0"/>
      </c:catAx>
      <c:valAx>
        <c:axId val="18571302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85662080"/>
        <c:crosses val="autoZero"/>
        <c:crossBetween val="between"/>
        <c:majorUnit val="10"/>
        <c:minorUnit val="5"/>
      </c:valAx>
      <c:spPr>
        <a:noFill/>
        <a:ln w="25205">
          <a:noFill/>
        </a:ln>
      </c:spPr>
    </c:plotArea>
    <c:plotVisOnly val="1"/>
    <c:dispBlanksAs val="gap"/>
    <c:showDLblsOverMax val="0"/>
  </c:chart>
  <c:txPr>
    <a:bodyPr/>
    <a:lstStyle/>
    <a:p>
      <a:pPr>
        <a:defRPr sz="1786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02100E-70BD-4D96-B2C6-C9BA632CB2C7}" type="datetimeFigureOut">
              <a:rPr lang="it-IT"/>
              <a:pPr>
                <a:defRPr/>
              </a:pPr>
              <a:t>16/11/2016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0355008-508D-42BA-B207-0C264FB04D2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3500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824413-1780-45C2-95DE-BB2E80DCED89}" type="datetimeFigureOut">
              <a:rPr lang="it-IT"/>
              <a:pPr>
                <a:defRPr/>
              </a:pPr>
              <a:t>16/11/2016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C3041D9-0BD5-4D8F-B77F-9E5080BBD8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8787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91D2624A-8648-44BD-B7E6-B16EC3C48DD0}" type="slidenum">
              <a:rPr lang="it-IT" altLang="it-IT">
                <a:latin typeface="Calibri" panose="020F0502020204030204" pitchFamily="34" charset="0"/>
              </a:rPr>
              <a:pPr/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56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4D0FCAC7-ADDE-43FA-9B1D-EC2AC68AB3A1}" type="slidenum">
              <a:rPr lang="it-IT" altLang="it-IT">
                <a:latin typeface="Calibri" panose="020F0502020204030204" pitchFamily="34" charset="0"/>
              </a:rPr>
              <a:pPr/>
              <a:t>18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7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57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C69538FC-DFF6-4947-A0C3-BFE957DB2CA8}" type="slidenum">
              <a:rPr lang="it-IT" altLang="it-IT">
                <a:latin typeface="Calibri" panose="020F0502020204030204" pitchFamily="34" charset="0"/>
              </a:rPr>
              <a:pPr/>
              <a:t>20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9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88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0F8CF167-9919-47DB-9D86-94D74A88B87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74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b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  <a:latin typeface="Century Gothic" panose="020B0502020202020204" pitchFamily="34" charset="0"/>
              </a:rPr>
              <a:t> - MAGGIORE PROTEZIONE SUL TERRITORIO DA PARTE DELLE FORZE DELL'ORDINE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CERTEZZA DELLA PENA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i="1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MAGGIORE COLLABORAZIONE CON LE FORZE DELL'ORDINE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i="1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INTERVENTI DI ENTI LOCALI PER POLIZIOTTI DI QUARTIERE/POLIZIA LOCALE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MAGGIORI INTERVENTI DELLE ASSOCIAZIONI DI CATEGORIA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ASSOCIAZIONISMO ANTIRACKET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MAGGIORE PROTEZIONE SUL TERRITORIO DA PARTE DELLE FORZE DELL'ORDINE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CERTEZZA DELLA PENA</a:t>
            </a:r>
            <a:endParaRPr lang="it-IT" altLang="it-IT" smtClean="0">
              <a:latin typeface="Arial" panose="020B0604020202020204" pitchFamily="34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altLang="it-IT" i="1" smtClean="0">
                <a:solidFill>
                  <a:srgbClr val="000000"/>
                </a:solidFill>
                <a:latin typeface="Century Gothic" panose="020B0502020202020204" pitchFamily="34" charset="0"/>
              </a:rPr>
              <a:t>   - MAGGIORE COLLABORAZIONE CON LE FORZE DELL'ORDINE</a:t>
            </a:r>
            <a:endParaRPr lang="it-IT" altLang="it-IT" smtClean="0"/>
          </a:p>
        </p:txBody>
      </p:sp>
      <p:sp>
        <p:nvSpPr>
          <p:cNvPr id="798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C065C7FD-1660-4538-88B6-8BC3C40115BA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/>
              <a:t>22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19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09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FDFE120F-EFEA-4DF5-898B-6866A08BE7C1}" type="slidenum">
              <a:rPr lang="it-IT" altLang="it-IT">
                <a:latin typeface="Calibri" panose="020F0502020204030204" pitchFamily="34" charset="0"/>
              </a:rPr>
              <a:pPr/>
              <a:t>24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34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19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77A51891-223F-429D-B34C-F0467315C6A2}" type="slidenum">
              <a:rPr lang="it-IT" altLang="it-IT">
                <a:latin typeface="Calibri" panose="020F0502020204030204" pitchFamily="34" charset="0"/>
              </a:rPr>
              <a:pPr/>
              <a:t>25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31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29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577F3C13-D533-48B5-B1C2-D0F904D09F99}" type="slidenum">
              <a:rPr lang="it-IT" altLang="it-IT">
                <a:latin typeface="Calibri" panose="020F0502020204030204" pitchFamily="34" charset="0"/>
              </a:rPr>
              <a:pPr/>
              <a:t>26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49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39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4809DC05-4FF9-48C8-8C41-8685DDABBC32}" type="slidenum">
              <a:rPr lang="it-IT" altLang="it-IT">
                <a:latin typeface="Calibri" panose="020F0502020204030204" pitchFamily="34" charset="0"/>
              </a:rPr>
              <a:pPr/>
              <a:t>27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51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49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B2503D10-1206-471D-92B3-EF4C05E29377}" type="slidenum">
              <a:rPr lang="it-IT" altLang="it-IT">
                <a:latin typeface="Calibri" panose="020F0502020204030204" pitchFamily="34" charset="0"/>
              </a:rPr>
              <a:pPr/>
              <a:t>28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49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60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B5BEADCF-2190-4B40-80F5-8FD57C06748A}" type="slidenum">
              <a:rPr lang="it-IT" altLang="it-IT">
                <a:latin typeface="Calibri" panose="020F0502020204030204" pitchFamily="34" charset="0"/>
              </a:rPr>
              <a:pPr/>
              <a:t>29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820738"/>
            <a:ext cx="4432300" cy="3324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62005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820738"/>
            <a:ext cx="4432300" cy="3324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34747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20D5E3DD-C9B3-4B0B-ABC0-E6489C97F1D3}" type="slidenum">
              <a:rPr lang="it-IT" altLang="it-IT">
                <a:latin typeface="Calibri" panose="020F0502020204030204" pitchFamily="34" charset="0"/>
              </a:rPr>
              <a:pPr/>
              <a:t>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3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5DCF730B-F83B-4BDE-B9E1-DF9E215DCE56}" type="slidenum">
              <a:rPr lang="it-IT" altLang="it-IT">
                <a:latin typeface="Calibri" panose="020F0502020204030204" pitchFamily="34" charset="0"/>
              </a:rPr>
              <a:pPr/>
              <a:t>10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78BDCC7-E67B-44C2-B4C3-3B8F8F46EF18}" type="slidenum">
              <a:rPr lang="it-IT" altLang="it-IT">
                <a:latin typeface="Calibri" panose="020F0502020204030204" pitchFamily="34" charset="0"/>
              </a:rPr>
              <a:pPr/>
              <a:t>11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14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11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86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F7EED1DE-9D80-40EA-AE2B-EFDCA454B793}" type="slidenum">
              <a:rPr lang="it-IT" altLang="it-IT">
                <a:latin typeface="Calibri" panose="020F0502020204030204" pitchFamily="34" charset="0"/>
              </a:rPr>
              <a:pPr/>
              <a:t>15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82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96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40382917-1688-4EE2-84EC-73118270D301}" type="slidenum">
              <a:rPr lang="it-IT" altLang="it-IT">
                <a:latin typeface="Calibri" panose="020F0502020204030204" pitchFamily="34" charset="0"/>
              </a:rPr>
              <a:pPr/>
              <a:t>16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54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06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861" indent="-285716">
              <a:defRPr>
                <a:solidFill>
                  <a:schemeClr val="tx1"/>
                </a:solidFill>
                <a:latin typeface="Insight screen"/>
              </a:defRPr>
            </a:lvl2pPr>
            <a:lvl3pPr marL="1142862" indent="-228572">
              <a:defRPr>
                <a:solidFill>
                  <a:schemeClr val="tx1"/>
                </a:solidFill>
                <a:latin typeface="Insight screen"/>
              </a:defRPr>
            </a:lvl3pPr>
            <a:lvl4pPr marL="1600007" indent="-228572">
              <a:defRPr>
                <a:solidFill>
                  <a:schemeClr val="tx1"/>
                </a:solidFill>
                <a:latin typeface="Insight screen"/>
              </a:defRPr>
            </a:lvl4pPr>
            <a:lvl5pPr marL="2057151" indent="-228572">
              <a:defRPr>
                <a:solidFill>
                  <a:schemeClr val="tx1"/>
                </a:solidFill>
                <a:latin typeface="Insight screen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0EE52263-3E4C-4703-8AAD-3B537783EC4C}" type="slidenum">
              <a:rPr lang="it-IT" altLang="it-IT">
                <a:latin typeface="Calibri" panose="020F0502020204030204" pitchFamily="34" charset="0"/>
              </a:rPr>
              <a:pPr/>
              <a:t>17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7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2205038"/>
            <a:ext cx="84963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38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3860800"/>
            <a:ext cx="84963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0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70863" y="260350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2205038"/>
            <a:ext cx="8496300" cy="1584325"/>
          </a:xfrm>
        </p:spPr>
        <p:txBody>
          <a:bodyPr/>
          <a:lstStyle>
            <a:lvl1pPr>
              <a:defRPr sz="38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1439863"/>
          </a:xfrm>
        </p:spPr>
        <p:txBody>
          <a:bodyPr/>
          <a:lstStyle>
            <a:lvl1pPr>
              <a:spcBef>
                <a:spcPct val="20000"/>
              </a:spcBef>
              <a:defRPr sz="20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461977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8" y="1123949"/>
            <a:ext cx="8496944" cy="5473403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2420888"/>
            <a:ext cx="8208912" cy="1368152"/>
          </a:xfrm>
          <a:prstGeom prst="rect">
            <a:avLst/>
          </a:prstGeom>
        </p:spPr>
        <p:txBody>
          <a:bodyPr/>
          <a:lstStyle>
            <a:lvl1pPr>
              <a:defRPr sz="4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5" y="3861048"/>
            <a:ext cx="8208913" cy="151216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6237312"/>
            <a:ext cx="8209140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4494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261119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70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9798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8" y="1052736"/>
            <a:ext cx="8496944" cy="5328592"/>
          </a:xfrm>
        </p:spPr>
        <p:txBody>
          <a:bodyPr/>
          <a:lstStyle>
            <a:lvl2pPr marL="1588" indent="-1588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5965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3068960"/>
            <a:ext cx="1296144" cy="1944216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3068960"/>
            <a:ext cx="1296144" cy="1944216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89" y="4365105"/>
            <a:ext cx="2736303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393305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3068951"/>
            <a:ext cx="2736304" cy="8641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4581128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7" y="4797152"/>
            <a:ext cx="2736226" cy="21501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4365105"/>
            <a:ext cx="2736304" cy="21602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393305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3068961"/>
            <a:ext cx="2736304" cy="864096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4581128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4797152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216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227681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227681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09" y="3573016"/>
            <a:ext cx="2736953" cy="21602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3140968"/>
            <a:ext cx="273687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2276873"/>
            <a:ext cx="2736304" cy="864096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7" y="3789040"/>
            <a:ext cx="2736875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7" y="4005064"/>
            <a:ext cx="2736226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357301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3140968"/>
            <a:ext cx="2736304" cy="21676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2276829"/>
            <a:ext cx="2736304" cy="86414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3789040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4005064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443705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443705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5733733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5301209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4437059"/>
            <a:ext cx="2736304" cy="86415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5949236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6164739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5733743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5301209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4437069"/>
            <a:ext cx="2736304" cy="86414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5949246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6164749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6138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95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052513"/>
            <a:ext cx="8496300" cy="5329237"/>
          </a:xfrm>
        </p:spPr>
        <p:txBody>
          <a:bodyPr/>
          <a:lstStyle>
            <a:lvl2pPr marL="1588" indent="-1588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6123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128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5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gray">
          <a:xfrm>
            <a:off x="323850" y="1052513"/>
            <a:ext cx="84963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4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70863" y="198438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8" y="6632575"/>
            <a:ext cx="1223962" cy="10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fld id="{1769C1DC-BC80-4033-BBBD-3A44331B1B7D}" type="slidenum">
              <a:rPr lang="en-US" altLang="it-IT" sz="8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‹N›</a:t>
            </a:fld>
            <a:endParaRPr lang="en-US" altLang="it-IT" sz="8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588" indent="-1588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80975" indent="-1778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360363" indent="-1778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539750" indent="-1778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/>
          </p:nvPr>
        </p:nvSpPr>
        <p:spPr>
          <a:xfrm>
            <a:off x="2268538" y="2276475"/>
            <a:ext cx="6875462" cy="2447925"/>
          </a:xfrm>
        </p:spPr>
        <p:txBody>
          <a:bodyPr lIns="360000" anchor="t">
            <a:normAutofit fontScale="90000"/>
          </a:bodyPr>
          <a:lstStyle/>
          <a:p>
            <a:pPr algn="ctr" eaLnBrk="1" hangingPunct="1">
              <a:defRPr/>
            </a:pPr>
            <a:r>
              <a:rPr lang="it-IT" sz="34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Indagine</a:t>
            </a:r>
            <a:br>
              <a:rPr lang="it-IT" sz="3400" b="1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it-IT" sz="34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Confcommercio – GfK Eurisko</a:t>
            </a:r>
            <a:br>
              <a:rPr lang="it-IT" sz="3400" b="1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it-IT" sz="34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sui fenomeni criminali</a:t>
            </a:r>
            <a: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  <a:t/>
            </a:r>
            <a:b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it-IT" sz="2400" dirty="0">
                <a:solidFill>
                  <a:srgbClr val="FF6600"/>
                </a:solidFill>
                <a:latin typeface="Century Gothic" panose="020B0502020202020204" pitchFamily="34" charset="0"/>
              </a:rPr>
              <a:t/>
            </a:r>
            <a:br>
              <a:rPr lang="it-IT" sz="24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it-IT" sz="2400" dirty="0">
                <a:solidFill>
                  <a:srgbClr val="FF6600"/>
                </a:solidFill>
                <a:latin typeface="Century Gothic" panose="020B0502020202020204" pitchFamily="34" charset="0"/>
              </a:rPr>
              <a:t>Roma, </a:t>
            </a:r>
            <a:r>
              <a:rPr lang="it-IT" sz="2400" dirty="0" smtClean="0">
                <a:solidFill>
                  <a:srgbClr val="FF6600"/>
                </a:solidFill>
                <a:latin typeface="Century Gothic" panose="020B0502020202020204" pitchFamily="34" charset="0"/>
              </a:rPr>
              <a:t>22 </a:t>
            </a:r>
            <a:r>
              <a:rPr lang="it-IT" sz="2400" dirty="0">
                <a:solidFill>
                  <a:srgbClr val="FF6600"/>
                </a:solidFill>
                <a:latin typeface="Century Gothic" panose="020B0502020202020204" pitchFamily="34" charset="0"/>
              </a:rPr>
              <a:t>novembre </a:t>
            </a:r>
            <a:r>
              <a:rPr lang="it-IT" sz="2400" dirty="0" smtClean="0">
                <a:solidFill>
                  <a:srgbClr val="FF6600"/>
                </a:solidFill>
                <a:latin typeface="Century Gothic" panose="020B0502020202020204" pitchFamily="34" charset="0"/>
              </a:rPr>
              <a:t>2016</a:t>
            </a:r>
            <a: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  <a:t/>
            </a:r>
            <a:b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  <a:t/>
            </a:r>
            <a:b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  <a:t/>
            </a:r>
            <a:br>
              <a:rPr lang="it-IT" sz="34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endParaRPr lang="it-IT" sz="3400" i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812088" y="152737"/>
            <a:ext cx="1080392" cy="107889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o 4"/>
          <p:cNvGrpSpPr/>
          <p:nvPr/>
        </p:nvGrpSpPr>
        <p:grpSpPr>
          <a:xfrm>
            <a:off x="-15334" y="-27384"/>
            <a:ext cx="2485454" cy="6912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6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8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3077" name="Immagin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5194300"/>
            <a:ext cx="29527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973" y="152736"/>
            <a:ext cx="2297051" cy="10196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/>
          </p:cNvSpPr>
          <p:nvPr/>
        </p:nvSpPr>
        <p:spPr bwMode="auto">
          <a:xfrm>
            <a:off x="323850" y="188913"/>
            <a:ext cx="7704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Le percezioni della criminalità vs azienda: analisi per aree e settori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40872"/>
              </p:ext>
            </p:extLst>
          </p:nvPr>
        </p:nvGraphicFramePr>
        <p:xfrm>
          <a:off x="520700" y="2324101"/>
          <a:ext cx="3330575" cy="2041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82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Est</a:t>
                      </a: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2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 e Isole</a:t>
                      </a: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2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</a:t>
                      </a:r>
                      <a:r>
                        <a:rPr lang="it-IT" sz="1400" u="sng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Italia</a:t>
                      </a:r>
                      <a:endParaRPr lang="it-IT" sz="1400" u="sng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2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2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Ovest </a:t>
                      </a: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34634"/>
              </p:ext>
            </p:extLst>
          </p:nvPr>
        </p:nvGraphicFramePr>
        <p:xfrm>
          <a:off x="5387975" y="2393950"/>
          <a:ext cx="3330575" cy="2562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alimentari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</a:t>
                      </a:r>
                      <a:r>
                        <a:rPr lang="it-IT" sz="1400" u="sng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tabaccai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altro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(include trasporti)</a:t>
                      </a:r>
                      <a:endParaRPr lang="it-IT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pubblici esercizi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alberghi e turismo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25064"/>
              </p:ext>
            </p:extLst>
          </p:nvPr>
        </p:nvGraphicFramePr>
        <p:xfrm>
          <a:off x="520700" y="5157788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ttangolo 15"/>
          <p:cNvSpPr/>
          <p:nvPr/>
        </p:nvSpPr>
        <p:spPr bwMode="gray">
          <a:xfrm>
            <a:off x="2705100" y="1125538"/>
            <a:ext cx="3522663" cy="50323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livelli di sicurezza peggiorati:</a:t>
            </a:r>
          </a:p>
        </p:txBody>
      </p:sp>
      <p:sp>
        <p:nvSpPr>
          <p:cNvPr id="17" name="Rettangolo 16"/>
          <p:cNvSpPr/>
          <p:nvPr/>
        </p:nvSpPr>
        <p:spPr bwMode="gray">
          <a:xfrm>
            <a:off x="215900" y="1773238"/>
            <a:ext cx="4068763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51847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sp>
        <p:nvSpPr>
          <p:cNvPr id="19" name="Rettangolo 18"/>
          <p:cNvSpPr/>
          <p:nvPr/>
        </p:nvSpPr>
        <p:spPr bwMode="gray">
          <a:xfrm>
            <a:off x="215900" y="4545013"/>
            <a:ext cx="4068763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</a:t>
            </a:r>
            <a:r>
              <a:rPr lang="it-IT" sz="1600" dirty="0">
                <a:solidFill>
                  <a:srgbClr val="E95E0F"/>
                </a:solidFill>
              </a:rPr>
              <a:t> </a:t>
            </a:r>
            <a:r>
              <a:rPr lang="it-IT" sz="1600" i="1" dirty="0">
                <a:solidFill>
                  <a:srgbClr val="E95E0F"/>
                </a:solidFill>
              </a:rPr>
              <a:t>urbana</a:t>
            </a:r>
          </a:p>
        </p:txBody>
      </p:sp>
      <p:sp>
        <p:nvSpPr>
          <p:cNvPr id="2" name="Rettangolo 1"/>
          <p:cNvSpPr/>
          <p:nvPr/>
        </p:nvSpPr>
        <p:spPr>
          <a:xfrm>
            <a:off x="293688" y="908050"/>
            <a:ext cx="22637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124">
            <a:off x="7930609" y="2159865"/>
            <a:ext cx="935037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124">
            <a:off x="3021013" y="4968177"/>
            <a:ext cx="935037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124">
            <a:off x="3010626" y="2096061"/>
            <a:ext cx="93345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0675" y="992188"/>
            <a:ext cx="619601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Con riferimento alla Sua attività e al settore in cui lei opera, come valuta l’andamento dei crimini di seguito indicati rispetto all’anno scorso?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i="1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339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14340" name="Rettangolo 2"/>
          <p:cNvSpPr>
            <a:spLocks noChangeArrowheads="1"/>
          </p:cNvSpPr>
          <p:nvPr/>
        </p:nvSpPr>
        <p:spPr bwMode="gray">
          <a:xfrm>
            <a:off x="2524125" y="2005013"/>
            <a:ext cx="406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600" b="1" i="1">
                <a:solidFill>
                  <a:srgbClr val="000000"/>
                </a:solidFill>
                <a:latin typeface="Century Gothic" panose="020B0502020202020204" pitchFamily="34" charset="0"/>
              </a:rPr>
              <a:t>% in aumento rispetto all’anno scorso</a:t>
            </a:r>
          </a:p>
        </p:txBody>
      </p:sp>
      <p:graphicFrame>
        <p:nvGraphicFramePr>
          <p:cNvPr id="3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029100"/>
              </p:ext>
            </p:extLst>
          </p:nvPr>
        </p:nvGraphicFramePr>
        <p:xfrm>
          <a:off x="2120900" y="2762250"/>
          <a:ext cx="5319713" cy="370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508625" y="4076700"/>
            <a:ext cx="3240088" cy="10772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Furti, abusivismo e contraffazione sono i fenomeni maggiormente percepiti in aumento, seguo le rapine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508104" y="4073872"/>
            <a:ext cx="3240088" cy="10772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Furti, abusivismo e contraffazione sono i fenomeni maggiormente percepiti  in aumento, seguono le rapine</a:t>
            </a:r>
          </a:p>
        </p:txBody>
      </p:sp>
    </p:spTree>
    <p:extLst>
      <p:ext uri="{BB962C8B-B14F-4D97-AF65-F5344CB8AC3E}">
        <p14:creationId xmlns:p14="http://schemas.microsoft.com/office/powerpoint/2010/main" val="11371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Le percezioni della criminalità vs azienda: quali crimini sono aumentati di più: analisi per aree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7586"/>
              </p:ext>
            </p:extLst>
          </p:nvPr>
        </p:nvGraphicFramePr>
        <p:xfrm>
          <a:off x="-252413" y="3057525"/>
          <a:ext cx="2447926" cy="296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34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furti</a:t>
                      </a: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4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abusivismo</a:t>
                      </a: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34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contraffazione</a:t>
                      </a: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4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rapine</a:t>
                      </a: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409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usura</a:t>
                      </a: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409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estorsione</a:t>
                      </a: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3409"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949992"/>
              </p:ext>
            </p:extLst>
          </p:nvPr>
        </p:nvGraphicFramePr>
        <p:xfrm>
          <a:off x="2154238" y="2205038"/>
          <a:ext cx="6048378" cy="339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5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45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5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52043"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Area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geografica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Grandi centri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9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totale campione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Nord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Ovest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Nord Est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Centro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Sud Isole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Centro Nord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Centro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Sud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31" name="Rettangolo 11"/>
          <p:cNvSpPr>
            <a:spLocks noChangeArrowheads="1"/>
          </p:cNvSpPr>
          <p:nvPr/>
        </p:nvSpPr>
        <p:spPr bwMode="gray">
          <a:xfrm>
            <a:off x="2843213" y="1628775"/>
            <a:ext cx="406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600" b="1" i="1">
                <a:solidFill>
                  <a:srgbClr val="000000"/>
                </a:solidFill>
                <a:latin typeface="Century Gothic" panose="020B0502020202020204" pitchFamily="34" charset="0"/>
              </a:rPr>
              <a:t>% in aumento rispetto all’anno scorso</a:t>
            </a:r>
          </a:p>
        </p:txBody>
      </p:sp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4071883" y="3043325"/>
            <a:ext cx="5032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320675" y="992188"/>
            <a:ext cx="619601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Con riferimento alla Sua attività e al settore in cui lei opera, come valuta l’andamento dei crimini di seguito indicati rispetto all’anno scorso?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i="1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9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4071883" y="4325218"/>
            <a:ext cx="5032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664171" y="4325218"/>
            <a:ext cx="5032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793015" y="4757266"/>
            <a:ext cx="5032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7521207" y="4743053"/>
            <a:ext cx="5032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7528267" y="5171736"/>
            <a:ext cx="5032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496300" cy="1584325"/>
          </a:xfrm>
        </p:spPr>
        <p:txBody>
          <a:bodyPr/>
          <a:lstStyle/>
          <a:p>
            <a:pPr eaLnBrk="1" hangingPunct="1"/>
            <a:r>
              <a:rPr lang="it-IT" altLang="it-IT">
                <a:latin typeface="Century Gothic" panose="020B0502020202020204" pitchFamily="34" charset="0"/>
              </a:rPr>
              <a:t>L’esperienza di criminalità</a:t>
            </a:r>
          </a:p>
        </p:txBody>
      </p:sp>
      <p:grpSp>
        <p:nvGrpSpPr>
          <p:cNvPr id="16387" name="Gruppo 3"/>
          <p:cNvGrpSpPr>
            <a:grpSpLocks/>
          </p:cNvGrpSpPr>
          <p:nvPr/>
        </p:nvGrpSpPr>
        <p:grpSpPr bwMode="auto">
          <a:xfrm>
            <a:off x="-17463" y="5381625"/>
            <a:ext cx="9178926" cy="1476375"/>
            <a:chOff x="-15129" y="1545126"/>
            <a:chExt cx="14893201" cy="1476249"/>
          </a:xfrm>
        </p:grpSpPr>
        <p:pic>
          <p:nvPicPr>
            <p:cNvPr id="16389" name="Immagine 4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129" y="1552575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Immagine 5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1321" y="1545127"/>
              <a:ext cx="2482751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Immagine 6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7" b="12367"/>
            <a:stretch>
              <a:fillRect/>
            </a:stretch>
          </p:blipFill>
          <p:spPr bwMode="auto">
            <a:xfrm>
              <a:off x="4942072" y="1545126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Immagine 7"/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4072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Immagine 8"/>
            <p:cNvPicPr preferRelativeResize="0"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47" b="4813"/>
            <a:stretch>
              <a:fillRect/>
            </a:stretch>
          </p:blipFill>
          <p:spPr bwMode="auto">
            <a:xfrm>
              <a:off x="7426072" y="1545127"/>
              <a:ext cx="2484000" cy="14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Immagine 9"/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1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8" name="Rectangle 86"/>
          <p:cNvSpPr>
            <a:spLocks noChangeArrowheads="1"/>
          </p:cNvSpPr>
          <p:nvPr/>
        </p:nvSpPr>
        <p:spPr bwMode="gray">
          <a:xfrm>
            <a:off x="7812088" y="6669088"/>
            <a:ext cx="1223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r>
              <a:rPr lang="en-US" altLang="it-IT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altLang="it-IT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/>
          </p:cNvSpPr>
          <p:nvPr/>
        </p:nvSpPr>
        <p:spPr bwMode="auto">
          <a:xfrm>
            <a:off x="323850" y="115888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L’esperienza di criminalità: le dimensioni del fenomeno</a:t>
            </a:r>
          </a:p>
        </p:txBody>
      </p:sp>
      <p:sp>
        <p:nvSpPr>
          <p:cNvPr id="3" name="Rettangolo 2"/>
          <p:cNvSpPr/>
          <p:nvPr/>
        </p:nvSpPr>
        <p:spPr bwMode="gray">
          <a:xfrm>
            <a:off x="3348038" y="1700213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87338" y="1139825"/>
            <a:ext cx="87058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Pensando a persone che svolgono attività simili alla sua, Lei conosce qualcuno che abbia ricevuto minacce o intimidazioni per finalità di estorsione? Lei personalmente ha mai ricevuto minacce o intimidazioni per finalità di estorsione?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899592" y="3572247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12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gray">
          <a:xfrm>
            <a:off x="899592" y="4508351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10</a:t>
            </a:r>
            <a:endParaRPr lang="it-IT" sz="1400" i="1" dirty="0">
              <a:solidFill>
                <a:srgbClr val="E95E0F"/>
              </a:solidFill>
            </a:endParaRPr>
          </a:p>
        </p:txBody>
      </p:sp>
      <p:graphicFrame>
        <p:nvGraphicFramePr>
          <p:cNvPr id="2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300822"/>
              </p:ext>
            </p:extLst>
          </p:nvPr>
        </p:nvGraphicFramePr>
        <p:xfrm>
          <a:off x="2265363" y="2373313"/>
          <a:ext cx="5335587" cy="397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allout 1 21"/>
          <p:cNvSpPr/>
          <p:nvPr/>
        </p:nvSpPr>
        <p:spPr bwMode="gray">
          <a:xfrm>
            <a:off x="5651500" y="3068638"/>
            <a:ext cx="2520950" cy="663575"/>
          </a:xfrm>
          <a:prstGeom prst="borderCallout1">
            <a:avLst>
              <a:gd name="adj1" fmla="val 18750"/>
              <a:gd name="adj2" fmla="val -8333"/>
              <a:gd name="adj3" fmla="val 97185"/>
              <a:gd name="adj4" fmla="val -440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1 persona= 3</a:t>
            </a:r>
            <a:r>
              <a:rPr lang="it-IT" sz="1600" dirty="0" smtClean="0">
                <a:solidFill>
                  <a:schemeClr val="tx1"/>
                </a:solidFill>
              </a:rPr>
              <a:t>%</a:t>
            </a:r>
            <a:endParaRPr lang="it-IT" sz="16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Più persone= </a:t>
            </a:r>
            <a:r>
              <a:rPr lang="it-IT" sz="1600" dirty="0" smtClean="0">
                <a:solidFill>
                  <a:schemeClr val="tx1"/>
                </a:solidFill>
              </a:rPr>
              <a:t>11%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4" name="Callout 1 23"/>
          <p:cNvSpPr/>
          <p:nvPr/>
        </p:nvSpPr>
        <p:spPr bwMode="gray">
          <a:xfrm>
            <a:off x="5884863" y="4508500"/>
            <a:ext cx="2332037" cy="663575"/>
          </a:xfrm>
          <a:prstGeom prst="borderCallout1">
            <a:avLst>
              <a:gd name="adj1" fmla="val 18750"/>
              <a:gd name="adj2" fmla="val -8333"/>
              <a:gd name="adj3" fmla="val 38112"/>
              <a:gd name="adj4" fmla="val -61149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1 volta = </a:t>
            </a:r>
            <a:r>
              <a:rPr lang="it-IT" sz="1600" dirty="0" smtClean="0">
                <a:solidFill>
                  <a:schemeClr val="tx1"/>
                </a:solidFill>
              </a:rPr>
              <a:t>5%</a:t>
            </a:r>
            <a:endParaRPr lang="it-IT" sz="16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Più volte= </a:t>
            </a:r>
            <a:r>
              <a:rPr lang="it-IT" sz="1600" dirty="0" smtClean="0">
                <a:solidFill>
                  <a:schemeClr val="tx1"/>
                </a:solidFill>
              </a:rPr>
              <a:t>6%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 bwMode="gray">
          <a:xfrm>
            <a:off x="902767" y="2636143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16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0" name="Rettangolo 19"/>
          <p:cNvSpPr/>
          <p:nvPr/>
        </p:nvSpPr>
        <p:spPr bwMode="gray">
          <a:xfrm>
            <a:off x="402779" y="1988840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rgbClr val="E95E0F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rgbClr val="E95E0F"/>
                </a:solidFill>
              </a:rPr>
              <a:t> 2015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02779" y="5445125"/>
            <a:ext cx="8345686" cy="8309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E95E0F"/>
                </a:solidFill>
              </a:rPr>
              <a:t>I livelli di criminalità contro le imprese registrano un lieve incremento rispetto al 2015, più evidente nell’esperienza indiretta, ma la quota complessiva di imprese coinvolte non cambia</a:t>
            </a:r>
          </a:p>
        </p:txBody>
      </p:sp>
    </p:spTree>
    <p:extLst>
      <p:ext uri="{BB962C8B-B14F-4D97-AF65-F5344CB8AC3E}">
        <p14:creationId xmlns:p14="http://schemas.microsoft.com/office/powerpoint/2010/main" val="15141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dirty="0">
                <a:latin typeface="Century Gothic" panose="020B0502020202020204" pitchFamily="34" charset="0"/>
              </a:rPr>
              <a:t>L’esperienza della criminalità INDIRETTA e/o DIRETTA: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dirty="0">
                <a:latin typeface="Century Gothic" panose="020B0502020202020204" pitchFamily="34" charset="0"/>
              </a:rPr>
              <a:t>analisi per aree e settori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2033588" y="1196975"/>
            <a:ext cx="4968875" cy="503238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dichiara ESPERIENZA INDIRETTA e/o DIRETTA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070362"/>
              </p:ext>
            </p:extLst>
          </p:nvPr>
        </p:nvGraphicFramePr>
        <p:xfrm>
          <a:off x="382588" y="2420938"/>
          <a:ext cx="3330575" cy="2039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Isole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Ovest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Est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389472"/>
              </p:ext>
            </p:extLst>
          </p:nvPr>
        </p:nvGraphicFramePr>
        <p:xfrm>
          <a:off x="5273675" y="2420938"/>
          <a:ext cx="3330575" cy="256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pubblici esercizi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tabaccai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altro (include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trasporti)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alberghi e turismo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86827"/>
              </p:ext>
            </p:extLst>
          </p:nvPr>
        </p:nvGraphicFramePr>
        <p:xfrm>
          <a:off x="382588" y="5084763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ttangolo 12"/>
          <p:cNvSpPr/>
          <p:nvPr/>
        </p:nvSpPr>
        <p:spPr bwMode="gray">
          <a:xfrm>
            <a:off x="0" y="1773238"/>
            <a:ext cx="406717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14" name="Rettangolo 13"/>
          <p:cNvSpPr/>
          <p:nvPr/>
        </p:nvSpPr>
        <p:spPr bwMode="gray">
          <a:xfrm>
            <a:off x="49688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sp>
        <p:nvSpPr>
          <p:cNvPr id="15" name="Rettangolo 14"/>
          <p:cNvSpPr/>
          <p:nvPr/>
        </p:nvSpPr>
        <p:spPr bwMode="gray">
          <a:xfrm>
            <a:off x="0" y="4545013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urbana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688" y="908050"/>
            <a:ext cx="22637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2905125" y="2217738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7806343" y="2218250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2909799" y="4852525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L’esperienza INDIRETTA della criminalità: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analisi per aree e settori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2649538" y="1196975"/>
            <a:ext cx="3722687" cy="503238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dichiara ESPERIENZA INDIRETTA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74356"/>
              </p:ext>
            </p:extLst>
          </p:nvPr>
        </p:nvGraphicFramePr>
        <p:xfrm>
          <a:off x="382588" y="2420938"/>
          <a:ext cx="3330575" cy="2039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Isole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Ovest</a:t>
                      </a:r>
                      <a:endParaRPr lang="it-IT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Est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19497"/>
              </p:ext>
            </p:extLst>
          </p:nvPr>
        </p:nvGraphicFramePr>
        <p:xfrm>
          <a:off x="5273675" y="2420938"/>
          <a:ext cx="3330575" cy="256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alimentari 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pubblici esercizi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r>
                        <a:rPr lang="it-IT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Italia</a:t>
                      </a:r>
                      <a:endParaRPr lang="it-IT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tabaccai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altro (include trasporti)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alberghi e turismo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90114"/>
              </p:ext>
            </p:extLst>
          </p:nvPr>
        </p:nvGraphicFramePr>
        <p:xfrm>
          <a:off x="382588" y="5084763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ttangolo 12"/>
          <p:cNvSpPr/>
          <p:nvPr/>
        </p:nvSpPr>
        <p:spPr bwMode="gray">
          <a:xfrm>
            <a:off x="0" y="1773238"/>
            <a:ext cx="406717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14" name="Rettangolo 13"/>
          <p:cNvSpPr/>
          <p:nvPr/>
        </p:nvSpPr>
        <p:spPr bwMode="gray">
          <a:xfrm>
            <a:off x="49688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sp>
        <p:nvSpPr>
          <p:cNvPr id="15" name="Rettangolo 14"/>
          <p:cNvSpPr/>
          <p:nvPr/>
        </p:nvSpPr>
        <p:spPr bwMode="gray">
          <a:xfrm>
            <a:off x="0" y="4545013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urbana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688" y="908050"/>
            <a:ext cx="22637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2905125" y="2217738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2904866" y="4882546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81660"/>
              </p:ext>
            </p:extLst>
          </p:nvPr>
        </p:nvGraphicFramePr>
        <p:xfrm>
          <a:off x="5273675" y="2420938"/>
          <a:ext cx="3330575" cy="256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pubblici esercizi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4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tabaccai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Altro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(include trasporti)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alberghi e turismo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14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L’esperienza DIRETTA della criminalità: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analisi per aree e settori</a:t>
            </a:r>
          </a:p>
        </p:txBody>
      </p:sp>
      <p:sp>
        <p:nvSpPr>
          <p:cNvPr id="26" name="Rettangolo 25"/>
          <p:cNvSpPr/>
          <p:nvPr/>
        </p:nvSpPr>
        <p:spPr bwMode="gray">
          <a:xfrm>
            <a:off x="2649538" y="1196975"/>
            <a:ext cx="3522662" cy="503238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dichiara ESPERIENZA DIRETTA</a:t>
            </a:r>
          </a:p>
        </p:txBody>
      </p:sp>
      <p:sp>
        <p:nvSpPr>
          <p:cNvPr id="33" name="Rettangolo 32"/>
          <p:cNvSpPr/>
          <p:nvPr/>
        </p:nvSpPr>
        <p:spPr bwMode="gray">
          <a:xfrm>
            <a:off x="0" y="1773238"/>
            <a:ext cx="406717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34" name="Rettangolo 33"/>
          <p:cNvSpPr/>
          <p:nvPr/>
        </p:nvSpPr>
        <p:spPr bwMode="gray">
          <a:xfrm>
            <a:off x="49688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graphicFrame>
        <p:nvGraphicFramePr>
          <p:cNvPr id="39" name="Tabel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11629"/>
              </p:ext>
            </p:extLst>
          </p:nvPr>
        </p:nvGraphicFramePr>
        <p:xfrm>
          <a:off x="382588" y="2420938"/>
          <a:ext cx="3330575" cy="2039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Isole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Ovest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Est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0" name="Tabel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5355"/>
              </p:ext>
            </p:extLst>
          </p:nvPr>
        </p:nvGraphicFramePr>
        <p:xfrm>
          <a:off x="382588" y="5084763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Rettangolo 41"/>
          <p:cNvSpPr/>
          <p:nvPr/>
        </p:nvSpPr>
        <p:spPr bwMode="gray">
          <a:xfrm>
            <a:off x="0" y="4545013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urbana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93688" y="908050"/>
            <a:ext cx="22637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2905125" y="2217738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2904866" y="4852525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/>
          </p:cNvSpPr>
          <p:nvPr/>
        </p:nvSpPr>
        <p:spPr bwMode="auto">
          <a:xfrm>
            <a:off x="323850" y="117475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NATURA delle minacce e delle intimidazioni ricevute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247650" y="908050"/>
            <a:ext cx="619601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Che genere di minacce o  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intimidazioni </a:t>
            </a: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ha ricevuto;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(base= ha ricevuto minacce, 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n=185)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053460"/>
              </p:ext>
            </p:extLst>
          </p:nvPr>
        </p:nvGraphicFramePr>
        <p:xfrm>
          <a:off x="2546350" y="2624138"/>
          <a:ext cx="5948363" cy="405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78265"/>
              </p:ext>
            </p:extLst>
          </p:nvPr>
        </p:nvGraphicFramePr>
        <p:xfrm>
          <a:off x="1157288" y="2678107"/>
          <a:ext cx="2449512" cy="302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520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PRESSIONI PSICOLOGICHE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520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…</a:t>
                      </a:r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tramite telefonata</a:t>
                      </a: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520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… </a:t>
                      </a:r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tramite visita</a:t>
                      </a: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520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DANNEGGIAMENTO A COSE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20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VIOLENZA ALLE PERSONE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144963" y="2352675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23566" name="Text Box 9"/>
          <p:cNvSpPr txBox="1">
            <a:spLocks noChangeArrowheads="1"/>
          </p:cNvSpPr>
          <p:nvPr/>
        </p:nvSpPr>
        <p:spPr bwMode="auto">
          <a:xfrm>
            <a:off x="2638425" y="1946275"/>
            <a:ext cx="3406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>
                <a:solidFill>
                  <a:srgbClr val="000000"/>
                </a:solidFill>
                <a:latin typeface="Century Gothic" panose="020B0502020202020204" pitchFamily="34" charset="0"/>
              </a:rPr>
              <a:t>(possibili più risposte)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147643" y="4031193"/>
            <a:ext cx="2816845" cy="10772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E95E0F"/>
                </a:solidFill>
              </a:rPr>
              <a:t>Le minacce ricevute sono nella maggior parte dei casi pressioni psicologiche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i="1" dirty="0" smtClean="0">
              <a:solidFill>
                <a:srgbClr val="E95E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496300" cy="1584325"/>
          </a:xfrm>
        </p:spPr>
        <p:txBody>
          <a:bodyPr/>
          <a:lstStyle/>
          <a:p>
            <a:pPr eaLnBrk="1" hangingPunct="1"/>
            <a:r>
              <a:rPr lang="it-IT" altLang="it-IT">
                <a:latin typeface="Century Gothic" panose="020B0502020202020204" pitchFamily="34" charset="0"/>
              </a:rPr>
              <a:t>Le risposte alle richieste estorsive</a:t>
            </a:r>
          </a:p>
        </p:txBody>
      </p:sp>
      <p:grpSp>
        <p:nvGrpSpPr>
          <p:cNvPr id="25603" name="Gruppo 3"/>
          <p:cNvGrpSpPr>
            <a:grpSpLocks/>
          </p:cNvGrpSpPr>
          <p:nvPr/>
        </p:nvGrpSpPr>
        <p:grpSpPr bwMode="auto">
          <a:xfrm>
            <a:off x="-17463" y="5381625"/>
            <a:ext cx="9178926" cy="1476375"/>
            <a:chOff x="-15129" y="1545126"/>
            <a:chExt cx="14893201" cy="1476249"/>
          </a:xfrm>
        </p:grpSpPr>
        <p:pic>
          <p:nvPicPr>
            <p:cNvPr id="25605" name="Immagine 4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129" y="1552575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6" name="Immagine 5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1321" y="1545127"/>
              <a:ext cx="2482751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Immagine 6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7" b="12367"/>
            <a:stretch>
              <a:fillRect/>
            </a:stretch>
          </p:blipFill>
          <p:spPr bwMode="auto">
            <a:xfrm>
              <a:off x="4942072" y="1545126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Immagine 7"/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4072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9" name="Immagine 8"/>
            <p:cNvPicPr preferRelativeResize="0"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47" b="4813"/>
            <a:stretch>
              <a:fillRect/>
            </a:stretch>
          </p:blipFill>
          <p:spPr bwMode="auto">
            <a:xfrm>
              <a:off x="7426072" y="1545127"/>
              <a:ext cx="2484000" cy="14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0" name="Immagine 9"/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1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Rectangle 86"/>
          <p:cNvSpPr>
            <a:spLocks noChangeArrowheads="1"/>
          </p:cNvSpPr>
          <p:nvPr/>
        </p:nvSpPr>
        <p:spPr bwMode="gray">
          <a:xfrm>
            <a:off x="7812088" y="6669088"/>
            <a:ext cx="1223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r>
              <a:rPr lang="en-US" altLang="it-IT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US" altLang="it-IT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gray">
          <a:xfrm>
            <a:off x="684213" y="4395788"/>
            <a:ext cx="8027987" cy="371475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leggi che contrastano i fenomeni criminali            		</a:t>
            </a:r>
            <a:r>
              <a:rPr lang="it-IT" altLang="it-IT" sz="1600" noProof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    23</a:t>
            </a:r>
            <a:endParaRPr lang="it-IT" altLang="it-IT" sz="1600" noProof="1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99" name="Gruppo 52"/>
          <p:cNvGrpSpPr>
            <a:grpSpLocks/>
          </p:cNvGrpSpPr>
          <p:nvPr/>
        </p:nvGrpSpPr>
        <p:grpSpPr bwMode="auto">
          <a:xfrm>
            <a:off x="250825" y="4217988"/>
            <a:ext cx="674688" cy="685800"/>
            <a:chOff x="251520" y="1042856"/>
            <a:chExt cx="792163" cy="792162"/>
          </a:xfrm>
        </p:grpSpPr>
        <p:sp>
          <p:nvSpPr>
            <p:cNvPr id="54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55" name="Group 25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100" name="Rectangle 2"/>
          <p:cNvSpPr txBox="1">
            <a:spLocks noChangeAspect="1" noChangeArrowheads="1"/>
          </p:cNvSpPr>
          <p:nvPr/>
        </p:nvSpPr>
        <p:spPr bwMode="auto">
          <a:xfrm>
            <a:off x="330200" y="404813"/>
            <a:ext cx="53752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>
                <a:latin typeface="Century Gothic" panose="020B0502020202020204" pitchFamily="34" charset="0"/>
              </a:rPr>
              <a:t>Indice</a:t>
            </a:r>
            <a:r>
              <a:rPr lang="it-IT" altLang="it-IT" sz="2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gray">
          <a:xfrm>
            <a:off x="684213" y="2698750"/>
            <a:ext cx="8027987" cy="369888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percezioni sulla criminalità                                                                         </a:t>
            </a:r>
            <a:r>
              <a:rPr lang="it-IT" altLang="it-IT" sz="1600" noProof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8</a:t>
            </a:r>
            <a:endParaRPr lang="it-IT" altLang="it-IT" sz="1600" noProof="1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gray">
          <a:xfrm>
            <a:off x="684213" y="3849688"/>
            <a:ext cx="8027987" cy="369887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risposte alle richieste estorsive                                                                  </a:t>
            </a:r>
            <a:r>
              <a:rPr lang="it-IT" altLang="it-IT" sz="1600" noProof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19</a:t>
            </a:r>
            <a:endParaRPr lang="it-IT" altLang="it-IT" sz="1600" noProof="1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gray">
          <a:xfrm>
            <a:off x="692150" y="1546225"/>
            <a:ext cx="8027988" cy="369888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Premessa e obiettivi					Pag. 3</a:t>
            </a:r>
          </a:p>
        </p:txBody>
      </p:sp>
      <p:grpSp>
        <p:nvGrpSpPr>
          <p:cNvPr id="4104" name="Gruppo 2"/>
          <p:cNvGrpSpPr>
            <a:grpSpLocks/>
          </p:cNvGrpSpPr>
          <p:nvPr/>
        </p:nvGrpSpPr>
        <p:grpSpPr bwMode="auto">
          <a:xfrm>
            <a:off x="246063" y="1406525"/>
            <a:ext cx="674687" cy="685800"/>
            <a:chOff x="251520" y="1042856"/>
            <a:chExt cx="792163" cy="792162"/>
          </a:xfrm>
        </p:grpSpPr>
        <p:sp>
          <p:nvSpPr>
            <p:cNvPr id="31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32" name="Group 25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105" name="Rectangle 5"/>
          <p:cNvSpPr>
            <a:spLocks noChangeArrowheads="1"/>
          </p:cNvSpPr>
          <p:nvPr/>
        </p:nvSpPr>
        <p:spPr bwMode="gray">
          <a:xfrm>
            <a:off x="684213" y="2116138"/>
            <a:ext cx="8027987" cy="368300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Sintesi dei principali risultati					         4</a:t>
            </a:r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gray">
          <a:xfrm>
            <a:off x="684213" y="3275013"/>
            <a:ext cx="8027987" cy="369887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L’esperienza di criminalità                                                                             </a:t>
            </a:r>
            <a:r>
              <a:rPr lang="it-IT" altLang="it-IT" sz="1600" noProof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13</a:t>
            </a:r>
            <a:endParaRPr lang="it-IT" altLang="it-IT" sz="1600" noProof="1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8" name="Rectangle 5"/>
          <p:cNvSpPr>
            <a:spLocks noChangeArrowheads="1"/>
          </p:cNvSpPr>
          <p:nvPr/>
        </p:nvSpPr>
        <p:spPr bwMode="gray">
          <a:xfrm>
            <a:off x="844317" y="4909194"/>
            <a:ext cx="7875822" cy="369887"/>
          </a:xfrm>
          <a:prstGeom prst="rect">
            <a:avLst/>
          </a:prstGeom>
          <a:solidFill>
            <a:srgbClr val="E95E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000" tIns="46800" rIns="90000" bIns="4680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it-IT" altLang="it-IT" sz="1600" noProof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Allegato: </a:t>
            </a:r>
            <a:r>
              <a:rPr lang="it-IT" altLang="it-IT" sz="1600" noProof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metodologia 					     30</a:t>
            </a:r>
            <a:endParaRPr lang="it-IT" altLang="it-IT" sz="1600" noProof="1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09" name="Gruppo 91"/>
          <p:cNvGrpSpPr>
            <a:grpSpLocks/>
          </p:cNvGrpSpPr>
          <p:nvPr/>
        </p:nvGrpSpPr>
        <p:grpSpPr bwMode="auto">
          <a:xfrm>
            <a:off x="250825" y="1970088"/>
            <a:ext cx="674688" cy="685800"/>
            <a:chOff x="251520" y="1042856"/>
            <a:chExt cx="792163" cy="792162"/>
          </a:xfrm>
        </p:grpSpPr>
        <p:sp>
          <p:nvSpPr>
            <p:cNvPr id="93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94" name="Group 25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5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110" name="Gruppo 96"/>
          <p:cNvGrpSpPr>
            <a:grpSpLocks/>
          </p:cNvGrpSpPr>
          <p:nvPr/>
        </p:nvGrpSpPr>
        <p:grpSpPr bwMode="auto">
          <a:xfrm>
            <a:off x="250825" y="2559050"/>
            <a:ext cx="674688" cy="685800"/>
            <a:chOff x="251520" y="1042856"/>
            <a:chExt cx="792163" cy="792162"/>
          </a:xfrm>
        </p:grpSpPr>
        <p:sp>
          <p:nvSpPr>
            <p:cNvPr id="98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99" name="Group 25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0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111" name="Gruppo 101"/>
          <p:cNvGrpSpPr>
            <a:grpSpLocks/>
          </p:cNvGrpSpPr>
          <p:nvPr/>
        </p:nvGrpSpPr>
        <p:grpSpPr bwMode="auto">
          <a:xfrm>
            <a:off x="250825" y="3143250"/>
            <a:ext cx="674688" cy="685800"/>
            <a:chOff x="251520" y="1042856"/>
            <a:chExt cx="792163" cy="792162"/>
          </a:xfrm>
        </p:grpSpPr>
        <p:sp>
          <p:nvSpPr>
            <p:cNvPr id="103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104" name="Group 25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5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112" name="Gruppo 106"/>
          <p:cNvGrpSpPr>
            <a:grpSpLocks/>
          </p:cNvGrpSpPr>
          <p:nvPr/>
        </p:nvGrpSpPr>
        <p:grpSpPr bwMode="auto">
          <a:xfrm>
            <a:off x="250825" y="3711575"/>
            <a:ext cx="674688" cy="685800"/>
            <a:chOff x="251520" y="1042856"/>
            <a:chExt cx="792163" cy="792162"/>
          </a:xfrm>
        </p:grpSpPr>
        <p:sp>
          <p:nvSpPr>
            <p:cNvPr id="108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109" name="Group 25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113" name="Gruppo 121"/>
          <p:cNvGrpSpPr>
            <a:grpSpLocks/>
          </p:cNvGrpSpPr>
          <p:nvPr/>
        </p:nvGrpSpPr>
        <p:grpSpPr bwMode="auto">
          <a:xfrm>
            <a:off x="250825" y="4759325"/>
            <a:ext cx="674688" cy="685800"/>
            <a:chOff x="251520" y="1042856"/>
            <a:chExt cx="792163" cy="792162"/>
          </a:xfrm>
        </p:grpSpPr>
        <p:sp>
          <p:nvSpPr>
            <p:cNvPr id="123" name="Ellipse 13"/>
            <p:cNvSpPr/>
            <p:nvPr/>
          </p:nvSpPr>
          <p:spPr bwMode="gray">
            <a:xfrm>
              <a:off x="251520" y="1042856"/>
              <a:ext cx="792163" cy="792162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600" dirty="0" err="1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124" name="Group 2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gray">
            <a:xfrm>
              <a:off x="350543" y="1132535"/>
              <a:ext cx="575439" cy="575439"/>
              <a:chOff x="2835" y="1202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5" name="Oval 26"/>
              <p:cNvSpPr>
                <a:spLocks noChangeArrowheads="1"/>
              </p:cNvSpPr>
              <p:nvPr/>
            </p:nvSpPr>
            <p:spPr bwMode="gray">
              <a:xfrm>
                <a:off x="2835" y="1202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pPr eaLnBrk="1" hangingPunct="1">
                  <a:defRPr/>
                </a:pPr>
                <a:endParaRPr lang="it-I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it-IT" sz="1600" dirty="0">
                  <a:solidFill>
                    <a:srgbClr val="E95E0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 txBox="1">
            <a:spLocks/>
          </p:cNvSpPr>
          <p:nvPr/>
        </p:nvSpPr>
        <p:spPr bwMode="auto">
          <a:xfrm>
            <a:off x="323850" y="117475"/>
            <a:ext cx="7631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RISPOSTA alla richiesta estorsiva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247650" y="908050"/>
            <a:ext cx="619601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Come ha reagito alla richiesta estorsiva?;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(base= ha ricevuto minacce, 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n=185)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995082"/>
              </p:ext>
            </p:extLst>
          </p:nvPr>
        </p:nvGraphicFramePr>
        <p:xfrm>
          <a:off x="2812429" y="2617788"/>
          <a:ext cx="5287963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82284"/>
              </p:ext>
            </p:extLst>
          </p:nvPr>
        </p:nvGraphicFramePr>
        <p:xfrm>
          <a:off x="1420192" y="2628900"/>
          <a:ext cx="2447925" cy="235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894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RESPINTO LE RICHIESTE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4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HA ACCETTATO</a:t>
                      </a:r>
                      <a:endParaRPr lang="it-IT" sz="11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94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… </a:t>
                      </a:r>
                      <a:r>
                        <a:rPr lang="it-IT" sz="11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subito</a:t>
                      </a:r>
                      <a:endParaRPr lang="it-IT" sz="1100" b="0" i="1" u="none" strike="noStrike" kern="1200" baseline="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94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.. dopo diverse intimidazioni</a:t>
                      </a:r>
                      <a:endParaRPr lang="it-IT" sz="1100" b="0" i="1" u="none" strike="noStrike" kern="1200" baseline="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928567" y="2352675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17" name="Rettangolo 16"/>
          <p:cNvSpPr/>
          <p:nvPr/>
        </p:nvSpPr>
        <p:spPr bwMode="gray">
          <a:xfrm>
            <a:off x="3752396" y="4441437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630738" y="5084763"/>
            <a:ext cx="4117975" cy="8309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Il 61% degli imprenditori minacciati ha accettato la richiesta estorsiva. S</a:t>
            </a:r>
            <a:r>
              <a:rPr lang="it-IT" i="1" dirty="0" smtClean="0">
                <a:solidFill>
                  <a:schemeClr val="tx2"/>
                </a:solidFill>
              </a:rPr>
              <a:t>i nota un’accentuazione al Sud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289550" y="2636912"/>
            <a:ext cx="2541588" cy="1553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/>
          </a:p>
        </p:txBody>
      </p:sp>
      <p:sp>
        <p:nvSpPr>
          <p:cNvPr id="15" name="Rettangolo 14"/>
          <p:cNvSpPr/>
          <p:nvPr/>
        </p:nvSpPr>
        <p:spPr bwMode="gray">
          <a:xfrm>
            <a:off x="6416550" y="2713112"/>
            <a:ext cx="2271713" cy="56832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Ha accettato: </a:t>
            </a:r>
            <a:r>
              <a:rPr lang="it-IT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accentuazioni </a:t>
            </a:r>
          </a:p>
        </p:txBody>
      </p:sp>
      <p:sp>
        <p:nvSpPr>
          <p:cNvPr id="16" name="Rettangolo 15"/>
          <p:cNvSpPr/>
          <p:nvPr/>
        </p:nvSpPr>
        <p:spPr bwMode="gray">
          <a:xfrm>
            <a:off x="6156200" y="3073499"/>
            <a:ext cx="2808288" cy="129160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96838" defTabSz="98583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>Sud e Isole</a:t>
            </a:r>
            <a:r>
              <a:rPr lang="it-IT" sz="1400" dirty="0">
                <a:solidFill>
                  <a:schemeClr val="tx1"/>
                </a:solidFill>
              </a:rPr>
              <a:t>	79%</a:t>
            </a:r>
          </a:p>
          <a:p>
            <a:pPr marL="1682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/>
              </a:solidFill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5796136" y="3501008"/>
            <a:ext cx="409699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1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 txBox="1">
            <a:spLocks/>
          </p:cNvSpPr>
          <p:nvPr/>
        </p:nvSpPr>
        <p:spPr bwMode="auto">
          <a:xfrm>
            <a:off x="323850" y="115888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solidFill>
                  <a:srgbClr val="E95E0F"/>
                </a:solidFill>
                <a:latin typeface="Century Gothic" panose="020B0502020202020204" pitchFamily="34" charset="0"/>
              </a:rPr>
              <a:t>Le azioni a protezione della  propria impresa</a:t>
            </a:r>
          </a:p>
        </p:txBody>
      </p:sp>
      <p:sp>
        <p:nvSpPr>
          <p:cNvPr id="29700" name="Rettangolo 8"/>
          <p:cNvSpPr>
            <a:spLocks noChangeArrowheads="1"/>
          </p:cNvSpPr>
          <p:nvPr/>
        </p:nvSpPr>
        <p:spPr bwMode="auto">
          <a:xfrm>
            <a:off x="250825" y="908050"/>
            <a:ext cx="9005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/>
            <a:r>
              <a:rPr lang="it-IT" altLang="it-IT" sz="1000" i="1" dirty="0">
                <a:solidFill>
                  <a:srgbClr val="4A423F"/>
                </a:solidFill>
                <a:latin typeface="Century Gothic" panose="020B0502020202020204" pitchFamily="34" charset="0"/>
              </a:rPr>
              <a:t>Che genere di misure cautelative ha preso nei confronti dei fenomeni  criminali? </a:t>
            </a:r>
          </a:p>
          <a:p>
            <a:pPr eaLnBrk="1" hangingPunct="1"/>
            <a:r>
              <a:rPr lang="it-IT" altLang="it-IT" sz="1000" i="1" dirty="0">
                <a:solidFill>
                  <a:srgbClr val="4A423F"/>
                </a:solidFill>
                <a:latin typeface="Century Gothic" panose="020B0502020202020204" pitchFamily="34" charset="0"/>
              </a:rPr>
              <a:t>(base = totale campione, n= 9</a:t>
            </a:r>
            <a:r>
              <a:rPr lang="it-IT" altLang="it-IT" sz="1000" i="1" dirty="0" smtClean="0">
                <a:solidFill>
                  <a:srgbClr val="4A423F"/>
                </a:solidFill>
                <a:latin typeface="Century Gothic" panose="020B0502020202020204" pitchFamily="34" charset="0"/>
              </a:rPr>
              <a:t>00)</a:t>
            </a:r>
            <a:endParaRPr lang="it-IT" altLang="it-IT" sz="1000" dirty="0">
              <a:solidFill>
                <a:srgbClr val="4A423F"/>
              </a:solidFill>
            </a:endParaRPr>
          </a:p>
        </p:txBody>
      </p:sp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032787"/>
              </p:ext>
            </p:extLst>
          </p:nvPr>
        </p:nvGraphicFramePr>
        <p:xfrm>
          <a:off x="2617788" y="2586038"/>
          <a:ext cx="578485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22787"/>
              </p:ext>
            </p:extLst>
          </p:nvPr>
        </p:nvGraphicFramePr>
        <p:xfrm>
          <a:off x="1116013" y="2562225"/>
          <a:ext cx="2447925" cy="381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ALMENO UNA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INIZIATIVA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telecamere/impianti </a:t>
                      </a:r>
                      <a:r>
                        <a:rPr lang="it-IT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allarme</a:t>
                      </a:r>
                      <a:endParaRPr lang="it-IT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assicurazione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denuncia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vigilanza privata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 vetrina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associazione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richiesta informale polizia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associazioni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124075" y="1484313"/>
            <a:ext cx="4125913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868988" y="2276475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15" name="Rettangolo 14"/>
          <p:cNvSpPr/>
          <p:nvPr/>
        </p:nvSpPr>
        <p:spPr bwMode="gray">
          <a:xfrm>
            <a:off x="449883" y="2564904"/>
            <a:ext cx="593725" cy="503238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rgbClr val="E95E0F"/>
                </a:solidFill>
              </a:rPr>
              <a:t>76</a:t>
            </a:r>
            <a:endParaRPr lang="it-IT" sz="1400" dirty="0">
              <a:solidFill>
                <a:srgbClr val="E95E0F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gray">
          <a:xfrm>
            <a:off x="449883" y="2996704"/>
            <a:ext cx="593725" cy="503238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50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8" name="Rettangolo 17"/>
          <p:cNvSpPr/>
          <p:nvPr/>
        </p:nvSpPr>
        <p:spPr bwMode="gray">
          <a:xfrm>
            <a:off x="449883" y="5083444"/>
            <a:ext cx="593725" cy="503238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13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9" name="Rettangolo 18"/>
          <p:cNvSpPr/>
          <p:nvPr/>
        </p:nvSpPr>
        <p:spPr bwMode="gray">
          <a:xfrm>
            <a:off x="449883" y="5905004"/>
            <a:ext cx="593725" cy="503238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rgbClr val="E95E0F"/>
                </a:solidFill>
              </a:rPr>
              <a:t>1</a:t>
            </a:r>
          </a:p>
        </p:txBody>
      </p:sp>
      <p:sp>
        <p:nvSpPr>
          <p:cNvPr id="23" name="Rettangolo 22"/>
          <p:cNvSpPr/>
          <p:nvPr/>
        </p:nvSpPr>
        <p:spPr bwMode="gray">
          <a:xfrm>
            <a:off x="449883" y="3395167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36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7" name="Rettangolo 26"/>
          <p:cNvSpPr/>
          <p:nvPr/>
        </p:nvSpPr>
        <p:spPr bwMode="gray">
          <a:xfrm>
            <a:off x="449883" y="3826967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20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8" name="Rettangolo 27"/>
          <p:cNvSpPr/>
          <p:nvPr/>
        </p:nvSpPr>
        <p:spPr bwMode="gray">
          <a:xfrm>
            <a:off x="449883" y="4249242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22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31" name="Rettangolo 30"/>
          <p:cNvSpPr/>
          <p:nvPr/>
        </p:nvSpPr>
        <p:spPr bwMode="gray">
          <a:xfrm>
            <a:off x="449883" y="4681042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12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32" name="Rettangolo 31"/>
          <p:cNvSpPr/>
          <p:nvPr/>
        </p:nvSpPr>
        <p:spPr bwMode="gray">
          <a:xfrm>
            <a:off x="438770" y="5500192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11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40" name="Rettangolo 39"/>
          <p:cNvSpPr/>
          <p:nvPr/>
        </p:nvSpPr>
        <p:spPr bwMode="gray">
          <a:xfrm>
            <a:off x="-108520" y="2060848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rgbClr val="E95E0F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rgbClr val="E95E0F"/>
                </a:solidFill>
              </a:rPr>
              <a:t> 2015</a:t>
            </a:r>
          </a:p>
        </p:txBody>
      </p:sp>
      <p:cxnSp>
        <p:nvCxnSpPr>
          <p:cNvPr id="43" name="Connettore 2 42"/>
          <p:cNvCxnSpPr/>
          <p:nvPr/>
        </p:nvCxnSpPr>
        <p:spPr>
          <a:xfrm>
            <a:off x="6272290" y="2957602"/>
            <a:ext cx="193675" cy="19685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145510" y="3227372"/>
            <a:ext cx="2541588" cy="19298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/>
          </a:p>
        </p:txBody>
      </p:sp>
      <p:sp>
        <p:nvSpPr>
          <p:cNvPr id="21" name="Rettangolo 20"/>
          <p:cNvSpPr/>
          <p:nvPr/>
        </p:nvSpPr>
        <p:spPr bwMode="gray">
          <a:xfrm>
            <a:off x="6272510" y="3245520"/>
            <a:ext cx="2271713" cy="56832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Almeno una iniziativa: accentuazioni </a:t>
            </a:r>
          </a:p>
        </p:txBody>
      </p:sp>
      <p:sp>
        <p:nvSpPr>
          <p:cNvPr id="25" name="Rettangolo 24"/>
          <p:cNvSpPr/>
          <p:nvPr/>
        </p:nvSpPr>
        <p:spPr bwMode="gray">
          <a:xfrm>
            <a:off x="6012160" y="3429000"/>
            <a:ext cx="2808288" cy="195421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96838" defTabSz="98583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400" dirty="0">
                <a:solidFill>
                  <a:schemeClr val="tx1"/>
                </a:solidFill>
              </a:rPr>
              <a:t>Tabaccai  	</a:t>
            </a:r>
            <a:r>
              <a:rPr lang="it-IT" sz="1400" dirty="0" smtClean="0">
                <a:solidFill>
                  <a:schemeClr val="tx1"/>
                </a:solidFill>
              </a:rPr>
              <a:t>92%</a:t>
            </a:r>
            <a:endParaRPr lang="it-IT" sz="1400" dirty="0">
              <a:solidFill>
                <a:schemeClr val="tx1"/>
              </a:solidFill>
            </a:endParaRPr>
          </a:p>
          <a:p>
            <a:pPr marL="1682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/>
              </a:solidFill>
            </a:endParaRPr>
          </a:p>
          <a:p>
            <a:pPr marL="265113" indent="-96838" defTabSz="98583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400" dirty="0">
                <a:solidFill>
                  <a:schemeClr val="tx1"/>
                </a:solidFill>
              </a:rPr>
              <a:t>Nord Est		</a:t>
            </a:r>
            <a:r>
              <a:rPr lang="it-IT" sz="1400" dirty="0" smtClean="0">
                <a:solidFill>
                  <a:schemeClr val="tx1"/>
                </a:solidFill>
              </a:rPr>
              <a:t>90%</a:t>
            </a:r>
            <a:endParaRPr lang="it-IT" sz="1400" dirty="0">
              <a:solidFill>
                <a:schemeClr val="tx1"/>
              </a:solidFill>
            </a:endParaRPr>
          </a:p>
          <a:p>
            <a:pPr marL="265113" indent="-96838" defTabSz="985838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400" dirty="0">
                <a:solidFill>
                  <a:schemeClr val="tx1"/>
                </a:solidFill>
              </a:rPr>
              <a:t>Centro		</a:t>
            </a:r>
            <a:r>
              <a:rPr lang="it-IT" sz="1400" dirty="0" smtClean="0">
                <a:solidFill>
                  <a:schemeClr val="tx1"/>
                </a:solidFill>
              </a:rPr>
              <a:t>83%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572000" y="5373688"/>
            <a:ext cx="4171950" cy="8309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it-IT" altLang="it-IT" i="1" dirty="0" smtClean="0">
                <a:solidFill>
                  <a:schemeClr val="tx2"/>
                </a:solidFill>
                <a:cs typeface="Arial" panose="020B0604020202020204" pitchFamily="34" charset="0"/>
              </a:rPr>
              <a:t>Rispetto al 2015 aumentano le denunce, l’uso di vigilanza privata e le telecamere/gli impianti di allarme</a:t>
            </a:r>
          </a:p>
        </p:txBody>
      </p:sp>
    </p:spTree>
    <p:extLst>
      <p:ext uri="{BB962C8B-B14F-4D97-AF65-F5344CB8AC3E}">
        <p14:creationId xmlns:p14="http://schemas.microsoft.com/office/powerpoint/2010/main" val="13943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>
            <a:spLocks/>
          </p:cNvSpPr>
          <p:nvPr/>
        </p:nvSpPr>
        <p:spPr bwMode="auto">
          <a:xfrm>
            <a:off x="1079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solidFill>
                  <a:srgbClr val="E95E0F"/>
                </a:solidFill>
                <a:latin typeface="Century Gothic" panose="020B0502020202020204" pitchFamily="34" charset="0"/>
              </a:rPr>
              <a:t>La sicurezza della propria attività: le iniziative più efficaci</a:t>
            </a:r>
          </a:p>
        </p:txBody>
      </p:sp>
      <p:sp>
        <p:nvSpPr>
          <p:cNvPr id="30723" name="Rettangolo 8"/>
          <p:cNvSpPr>
            <a:spLocks noChangeArrowheads="1"/>
          </p:cNvSpPr>
          <p:nvPr/>
        </p:nvSpPr>
        <p:spPr bwMode="auto">
          <a:xfrm>
            <a:off x="31750" y="908050"/>
            <a:ext cx="900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/>
            <a:r>
              <a:rPr lang="it-IT" altLang="it-IT" sz="1000" i="1" dirty="0">
                <a:solidFill>
                  <a:srgbClr val="4A423F"/>
                </a:solidFill>
                <a:latin typeface="Century Gothic" panose="020B0502020202020204" pitchFamily="34" charset="0"/>
              </a:rPr>
              <a:t>Quali iniziative tra quelle indicate ritiene più efficaci per la sicurezza della sua impresa?</a:t>
            </a:r>
          </a:p>
          <a:p>
            <a:pPr eaLnBrk="1" hangingPunct="1"/>
            <a:r>
              <a:rPr lang="it-IT" altLang="it-IT" sz="1000" i="1" dirty="0">
                <a:solidFill>
                  <a:srgbClr val="4A423F"/>
                </a:solidFill>
                <a:latin typeface="Century Gothic" panose="020B0502020202020204" pitchFamily="34" charset="0"/>
              </a:rPr>
              <a:t>(base = totale campione, n= 9</a:t>
            </a:r>
            <a:r>
              <a:rPr lang="it-IT" altLang="it-IT" sz="1000" i="1" dirty="0" smtClean="0">
                <a:solidFill>
                  <a:srgbClr val="4A423F"/>
                </a:solidFill>
                <a:latin typeface="Century Gothic" panose="020B0502020202020204" pitchFamily="34" charset="0"/>
              </a:rPr>
              <a:t>00)</a:t>
            </a:r>
            <a:endParaRPr lang="it-IT" altLang="it-IT" sz="1000" dirty="0">
              <a:solidFill>
                <a:srgbClr val="4A423F"/>
              </a:solidFill>
            </a:endParaRPr>
          </a:p>
        </p:txBody>
      </p:sp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042178"/>
              </p:ext>
            </p:extLst>
          </p:nvPr>
        </p:nvGraphicFramePr>
        <p:xfrm>
          <a:off x="3130550" y="2586038"/>
          <a:ext cx="5786438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/>
          </p:nvPr>
        </p:nvGraphicFramePr>
        <p:xfrm>
          <a:off x="1692275" y="2633663"/>
          <a:ext cx="2447925" cy="333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647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…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4" marR="9524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916238" y="1484313"/>
            <a:ext cx="3727450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751388" y="2276475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15" name="Rettangolo 14"/>
          <p:cNvSpPr/>
          <p:nvPr/>
        </p:nvSpPr>
        <p:spPr bwMode="gray">
          <a:xfrm>
            <a:off x="515541" y="2564904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73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gray">
          <a:xfrm>
            <a:off x="515541" y="2998291"/>
            <a:ext cx="593725" cy="503238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62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6" name="Rettangolo 25"/>
          <p:cNvSpPr/>
          <p:nvPr/>
        </p:nvSpPr>
        <p:spPr bwMode="gray">
          <a:xfrm>
            <a:off x="521891" y="3541216"/>
            <a:ext cx="593725" cy="503238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19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7" name="Rettangolo 26"/>
          <p:cNvSpPr/>
          <p:nvPr/>
        </p:nvSpPr>
        <p:spPr bwMode="gray">
          <a:xfrm>
            <a:off x="521891" y="4006354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15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8" name="Rettangolo 27"/>
          <p:cNvSpPr/>
          <p:nvPr/>
        </p:nvSpPr>
        <p:spPr bwMode="gray">
          <a:xfrm>
            <a:off x="521891" y="4492129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rgbClr val="E95E0F"/>
                </a:solidFill>
              </a:rPr>
              <a:t>6</a:t>
            </a:r>
          </a:p>
        </p:txBody>
      </p:sp>
      <p:sp>
        <p:nvSpPr>
          <p:cNvPr id="30" name="Rettangolo 29"/>
          <p:cNvSpPr/>
          <p:nvPr/>
        </p:nvSpPr>
        <p:spPr bwMode="gray">
          <a:xfrm>
            <a:off x="521891" y="4974729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rgbClr val="E95E0F"/>
                </a:solidFill>
              </a:rPr>
              <a:t>3</a:t>
            </a:r>
          </a:p>
        </p:txBody>
      </p:sp>
      <p:sp>
        <p:nvSpPr>
          <p:cNvPr id="31" name="Rettangolo 30"/>
          <p:cNvSpPr/>
          <p:nvPr/>
        </p:nvSpPr>
        <p:spPr bwMode="gray">
          <a:xfrm>
            <a:off x="-29269" y="2132856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rgbClr val="E95E0F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rgbClr val="E95E0F"/>
                </a:solidFill>
              </a:rPr>
              <a:t> 2015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541963" y="4003675"/>
            <a:ext cx="2952750" cy="15696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E95E0F"/>
                </a:solidFill>
              </a:rPr>
              <a:t>Rispetto al passato  aumenta la richiesta di certezza della pena e si riduce la domanda di maggior  protezione da parte delle forze dell’ordine</a:t>
            </a:r>
          </a:p>
        </p:txBody>
      </p:sp>
    </p:spTree>
    <p:extLst>
      <p:ext uri="{BB962C8B-B14F-4D97-AF65-F5344CB8AC3E}">
        <p14:creationId xmlns:p14="http://schemas.microsoft.com/office/powerpoint/2010/main" val="5869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496300" cy="1584325"/>
          </a:xfrm>
        </p:spPr>
        <p:txBody>
          <a:bodyPr/>
          <a:lstStyle/>
          <a:p>
            <a:pPr eaLnBrk="1" hangingPunct="1"/>
            <a:r>
              <a:rPr lang="it-IT" altLang="it-IT">
                <a:latin typeface="Century Gothic" panose="020B0502020202020204" pitchFamily="34" charset="0"/>
              </a:rPr>
              <a:t>Le leggi che contrastano i fenomeni criminali</a:t>
            </a:r>
          </a:p>
        </p:txBody>
      </p:sp>
      <p:grpSp>
        <p:nvGrpSpPr>
          <p:cNvPr id="31747" name="Gruppo 3"/>
          <p:cNvGrpSpPr>
            <a:grpSpLocks/>
          </p:cNvGrpSpPr>
          <p:nvPr/>
        </p:nvGrpSpPr>
        <p:grpSpPr bwMode="auto">
          <a:xfrm>
            <a:off x="-17463" y="5381625"/>
            <a:ext cx="9178926" cy="1476375"/>
            <a:chOff x="-15129" y="1545126"/>
            <a:chExt cx="14893201" cy="1476249"/>
          </a:xfrm>
        </p:grpSpPr>
        <p:pic>
          <p:nvPicPr>
            <p:cNvPr id="31749" name="Immagine 4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129" y="1552575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Immagine 5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1321" y="1545127"/>
              <a:ext cx="2482751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Immagine 6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7" b="12367"/>
            <a:stretch>
              <a:fillRect/>
            </a:stretch>
          </p:blipFill>
          <p:spPr bwMode="auto">
            <a:xfrm>
              <a:off x="4942072" y="1545126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2" name="Immagine 7"/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4072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3" name="Immagine 8"/>
            <p:cNvPicPr preferRelativeResize="0"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47" b="4813"/>
            <a:stretch>
              <a:fillRect/>
            </a:stretch>
          </p:blipFill>
          <p:spPr bwMode="auto">
            <a:xfrm>
              <a:off x="7426072" y="1545127"/>
              <a:ext cx="2484000" cy="14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4" name="Immagine 9"/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1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8" name="Rectangle 86"/>
          <p:cNvSpPr>
            <a:spLocks noChangeArrowheads="1"/>
          </p:cNvSpPr>
          <p:nvPr/>
        </p:nvSpPr>
        <p:spPr bwMode="gray">
          <a:xfrm>
            <a:off x="7812088" y="6669088"/>
            <a:ext cx="1223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r>
              <a:rPr lang="en-US" altLang="it-IT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en-US" altLang="it-IT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176766"/>
              </p:ext>
            </p:extLst>
          </p:nvPr>
        </p:nvGraphicFramePr>
        <p:xfrm>
          <a:off x="1863725" y="2890838"/>
          <a:ext cx="5287963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1" name="Rectangle 2"/>
          <p:cNvSpPr txBox="1">
            <a:spLocks/>
          </p:cNvSpPr>
          <p:nvPr/>
        </p:nvSpPr>
        <p:spPr bwMode="auto">
          <a:xfrm>
            <a:off x="323850" y="549275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percezione sull’efficacia delle leggi che contrastano i fenomeni criminali 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671888" y="2576513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1692275" y="1916113"/>
            <a:ext cx="50625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600" b="1" i="1">
                <a:solidFill>
                  <a:srgbClr val="000000"/>
                </a:solidFill>
                <a:latin typeface="Century Gothic" panose="020B0502020202020204" pitchFamily="34" charset="0"/>
              </a:rPr>
              <a:t>Le leggi che contrastano i fenomeni criminali sono efficaci… </a:t>
            </a:r>
          </a:p>
        </p:txBody>
      </p:sp>
      <p:sp>
        <p:nvSpPr>
          <p:cNvPr id="32774" name="Rettangolo 1"/>
          <p:cNvSpPr>
            <a:spLocks noChangeArrowheads="1"/>
          </p:cNvSpPr>
          <p:nvPr/>
        </p:nvSpPr>
        <p:spPr bwMode="auto">
          <a:xfrm>
            <a:off x="298450" y="1196975"/>
            <a:ext cx="8499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Secondo lei, le leggi che contrastano i fenomeni criminali (furti, rapine, usura…), sono efficaci? </a:t>
            </a:r>
          </a:p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(base = totale campione, n= 9</a:t>
            </a:r>
            <a:r>
              <a:rPr lang="it-IT" altLang="it-IT" sz="1000" i="1" dirty="0" smtClean="0">
                <a:latin typeface="Century Gothic" panose="020B0502020202020204" pitchFamily="34" charset="0"/>
              </a:rPr>
              <a:t>00)</a:t>
            </a:r>
            <a:endParaRPr lang="it-IT" altLang="it-IT" sz="1000" dirty="0"/>
          </a:p>
        </p:txBody>
      </p:sp>
      <p:sp>
        <p:nvSpPr>
          <p:cNvPr id="14" name="Rettangolo 13"/>
          <p:cNvSpPr/>
          <p:nvPr/>
        </p:nvSpPr>
        <p:spPr bwMode="gray">
          <a:xfrm>
            <a:off x="521891" y="2924944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45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5" name="Rettangolo 14"/>
          <p:cNvSpPr/>
          <p:nvPr/>
        </p:nvSpPr>
        <p:spPr bwMode="gray">
          <a:xfrm>
            <a:off x="521891" y="3586527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45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521891" y="5013176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8" name="Rettangolo 17"/>
          <p:cNvSpPr/>
          <p:nvPr/>
        </p:nvSpPr>
        <p:spPr bwMode="gray">
          <a:xfrm>
            <a:off x="521891" y="4313810"/>
            <a:ext cx="5937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rgbClr val="E95E0F"/>
                </a:solidFill>
              </a:rPr>
              <a:t>9</a:t>
            </a:r>
          </a:p>
        </p:txBody>
      </p:sp>
      <p:sp>
        <p:nvSpPr>
          <p:cNvPr id="23" name="Rettangolo 22"/>
          <p:cNvSpPr/>
          <p:nvPr/>
        </p:nvSpPr>
        <p:spPr bwMode="gray">
          <a:xfrm>
            <a:off x="42739" y="2204864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rgbClr val="E95E0F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rgbClr val="E95E0F"/>
                </a:solidFill>
              </a:rPr>
              <a:t> 2015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000" b="1" dirty="0">
              <a:solidFill>
                <a:srgbClr val="E95E0F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95850" y="4741863"/>
            <a:ext cx="2767013" cy="10772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Le leggi che contrastano i fenomeni criminali  sono ritenute quasi sempre inefficaci (86%)</a:t>
            </a:r>
          </a:p>
        </p:txBody>
      </p:sp>
    </p:spTree>
    <p:extLst>
      <p:ext uri="{BB962C8B-B14F-4D97-AF65-F5344CB8AC3E}">
        <p14:creationId xmlns:p14="http://schemas.microsoft.com/office/powerpoint/2010/main" val="8875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/>
          </p:cNvSpPr>
          <p:nvPr/>
        </p:nvSpPr>
        <p:spPr bwMode="auto">
          <a:xfrm>
            <a:off x="323850" y="404813"/>
            <a:ext cx="7704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percezione sull’efficacia delle leggi che contrastano i fenomeni criminali: analisi per aree e settori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10786"/>
              </p:ext>
            </p:extLst>
          </p:nvPr>
        </p:nvGraphicFramePr>
        <p:xfrm>
          <a:off x="520700" y="2324100"/>
          <a:ext cx="333057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Est</a:t>
                      </a: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Ovest</a:t>
                      </a:r>
                      <a:endParaRPr lang="it-IT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isole</a:t>
                      </a:r>
                      <a:endParaRPr lang="it-IT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it-IT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40909"/>
              </p:ext>
            </p:extLst>
          </p:nvPr>
        </p:nvGraphicFramePr>
        <p:xfrm>
          <a:off x="5387975" y="2393950"/>
          <a:ext cx="3330575" cy="2562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tabaccai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pubblici esercizi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alimentari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altro (include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trasporti)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alberghi e turismo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66"/>
              </p:ext>
            </p:extLst>
          </p:nvPr>
        </p:nvGraphicFramePr>
        <p:xfrm>
          <a:off x="520700" y="5157788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</a:p>
                  </a:txBody>
                  <a:tcPr marL="9525" marR="9525" marT="952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ttangolo 15"/>
          <p:cNvSpPr/>
          <p:nvPr/>
        </p:nvSpPr>
        <p:spPr bwMode="gray">
          <a:xfrm>
            <a:off x="2451100" y="1268413"/>
            <a:ext cx="4602163" cy="50482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ritengono le leggi per niente efficaci</a:t>
            </a:r>
          </a:p>
        </p:txBody>
      </p:sp>
      <p:sp>
        <p:nvSpPr>
          <p:cNvPr id="17" name="Rettangolo 16"/>
          <p:cNvSpPr/>
          <p:nvPr/>
        </p:nvSpPr>
        <p:spPr bwMode="gray">
          <a:xfrm>
            <a:off x="215900" y="1773238"/>
            <a:ext cx="4068763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51847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sp>
        <p:nvSpPr>
          <p:cNvPr id="19" name="Rettangolo 18"/>
          <p:cNvSpPr/>
          <p:nvPr/>
        </p:nvSpPr>
        <p:spPr bwMode="gray">
          <a:xfrm>
            <a:off x="215900" y="4545013"/>
            <a:ext cx="4068763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</a:t>
            </a:r>
            <a:r>
              <a:rPr lang="it-IT" sz="1600" dirty="0">
                <a:solidFill>
                  <a:srgbClr val="E95E0F"/>
                </a:solidFill>
              </a:rPr>
              <a:t> </a:t>
            </a:r>
            <a:r>
              <a:rPr lang="it-IT" sz="1600" i="1" dirty="0">
                <a:solidFill>
                  <a:srgbClr val="E95E0F"/>
                </a:solidFill>
              </a:rPr>
              <a:t>urbana</a:t>
            </a:r>
          </a:p>
        </p:txBody>
      </p:sp>
      <p:sp>
        <p:nvSpPr>
          <p:cNvPr id="2" name="Rettangolo 1"/>
          <p:cNvSpPr/>
          <p:nvPr/>
        </p:nvSpPr>
        <p:spPr>
          <a:xfrm>
            <a:off x="293688" y="1022350"/>
            <a:ext cx="22637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3053815" y="2074234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3053815" y="4924534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124">
            <a:off x="7907223" y="2200216"/>
            <a:ext cx="933450" cy="75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091611"/>
              </p:ext>
            </p:extLst>
          </p:nvPr>
        </p:nvGraphicFramePr>
        <p:xfrm>
          <a:off x="2022475" y="2952750"/>
          <a:ext cx="5241925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0" name="Rectangle 2"/>
          <p:cNvSpPr txBox="1">
            <a:spLocks/>
          </p:cNvSpPr>
          <p:nvPr/>
        </p:nvSpPr>
        <p:spPr bwMode="auto">
          <a:xfrm>
            <a:off x="323850" y="29210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Propensione all’inasprimento delle pene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995738" y="2492375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566863" y="2005013"/>
            <a:ext cx="506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600" b="1" i="1">
                <a:solidFill>
                  <a:srgbClr val="000000"/>
                </a:solidFill>
                <a:latin typeface="Century Gothic" panose="020B0502020202020204" pitchFamily="34" charset="0"/>
              </a:rPr>
              <a:t>Sarebbero favorevoli ad inasprire le pene… </a:t>
            </a:r>
          </a:p>
        </p:txBody>
      </p:sp>
      <p:sp>
        <p:nvSpPr>
          <p:cNvPr id="34823" name="Rettangolo 1"/>
          <p:cNvSpPr>
            <a:spLocks noChangeArrowheads="1"/>
          </p:cNvSpPr>
          <p:nvPr/>
        </p:nvSpPr>
        <p:spPr bwMode="auto">
          <a:xfrm>
            <a:off x="323850" y="1012825"/>
            <a:ext cx="8499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Lei sarebbe favorevole ad un inasprimento delle pene? </a:t>
            </a:r>
          </a:p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(base = totale campione, n= 9</a:t>
            </a:r>
            <a:r>
              <a:rPr lang="it-IT" altLang="it-IT" sz="1000" i="1" dirty="0" smtClean="0">
                <a:latin typeface="Century Gothic" panose="020B0502020202020204" pitchFamily="34" charset="0"/>
              </a:rPr>
              <a:t>00)</a:t>
            </a:r>
            <a:endParaRPr lang="it-IT" altLang="it-IT" sz="1000" dirty="0"/>
          </a:p>
        </p:txBody>
      </p:sp>
      <p:sp>
        <p:nvSpPr>
          <p:cNvPr id="34825" name="CasellaDiTesto 4"/>
          <p:cNvSpPr txBox="1">
            <a:spLocks noChangeArrowheads="1"/>
          </p:cNvSpPr>
          <p:nvPr/>
        </p:nvSpPr>
        <p:spPr bwMode="auto">
          <a:xfrm>
            <a:off x="3754438" y="5303838"/>
            <a:ext cx="317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endParaRPr lang="it-IT" altLang="it-IT" sz="1190" dirty="0">
              <a:latin typeface="Century Gothic" panose="020B0502020202020204" pitchFamily="34" charset="0"/>
              <a:cs typeface="Arabic Typesetting" pitchFamily="66" charset="-78"/>
            </a:endParaRPr>
          </a:p>
        </p:txBody>
      </p:sp>
      <p:sp>
        <p:nvSpPr>
          <p:cNvPr id="12" name="Rettangolo 11"/>
          <p:cNvSpPr/>
          <p:nvPr/>
        </p:nvSpPr>
        <p:spPr bwMode="gray">
          <a:xfrm>
            <a:off x="581200" y="2996952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70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3" name="Rettangolo 12"/>
          <p:cNvSpPr/>
          <p:nvPr/>
        </p:nvSpPr>
        <p:spPr bwMode="gray">
          <a:xfrm>
            <a:off x="581200" y="3645024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24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5" name="Rettangolo 14"/>
          <p:cNvSpPr/>
          <p:nvPr/>
        </p:nvSpPr>
        <p:spPr bwMode="gray">
          <a:xfrm>
            <a:off x="593899" y="4331320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5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593899" y="5013176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3" name="Rettangolo 22"/>
          <p:cNvSpPr/>
          <p:nvPr/>
        </p:nvSpPr>
        <p:spPr bwMode="gray">
          <a:xfrm>
            <a:off x="42739" y="2204864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rgbClr val="E95E0F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rgbClr val="E95E0F"/>
                </a:solidFill>
              </a:rPr>
              <a:t> 2015</a:t>
            </a:r>
          </a:p>
        </p:txBody>
      </p:sp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137114" y="2938463"/>
            <a:ext cx="8810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126038" y="4473575"/>
            <a:ext cx="3240087" cy="830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Quasi tutte le imprese sono favorevoli all’inasprimento delle pene (89%)</a:t>
            </a:r>
          </a:p>
        </p:txBody>
      </p:sp>
    </p:spTree>
    <p:extLst>
      <p:ext uri="{BB962C8B-B14F-4D97-AF65-F5344CB8AC3E}">
        <p14:creationId xmlns:p14="http://schemas.microsoft.com/office/powerpoint/2010/main" val="402398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00205"/>
              </p:ext>
            </p:extLst>
          </p:nvPr>
        </p:nvGraphicFramePr>
        <p:xfrm>
          <a:off x="520700" y="2324100"/>
          <a:ext cx="333057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Ovest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Est</a:t>
                      </a: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 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</a:p>
                  </a:txBody>
                  <a:tcPr marL="9525" marR="9525" marT="953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 e Isole</a:t>
                      </a: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17550"/>
              </p:ext>
            </p:extLst>
          </p:nvPr>
        </p:nvGraphicFramePr>
        <p:xfrm>
          <a:off x="5387975" y="2393950"/>
          <a:ext cx="3330575" cy="2562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tabaccai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alimentari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pubblici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esercizi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altro (include trasporti)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alberghi e turismo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49213"/>
              </p:ext>
            </p:extLst>
          </p:nvPr>
        </p:nvGraphicFramePr>
        <p:xfrm>
          <a:off x="520700" y="5157788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ttangolo 15"/>
          <p:cNvSpPr/>
          <p:nvPr/>
        </p:nvSpPr>
        <p:spPr bwMode="gray">
          <a:xfrm>
            <a:off x="2338388" y="1196975"/>
            <a:ext cx="4891087" cy="503238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molto favorevoli all’inasprimento delle pene</a:t>
            </a:r>
          </a:p>
        </p:txBody>
      </p:sp>
      <p:sp>
        <p:nvSpPr>
          <p:cNvPr id="17" name="Rettangolo 16"/>
          <p:cNvSpPr/>
          <p:nvPr/>
        </p:nvSpPr>
        <p:spPr bwMode="gray">
          <a:xfrm>
            <a:off x="215900" y="1773238"/>
            <a:ext cx="4068763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51847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sp>
        <p:nvSpPr>
          <p:cNvPr id="19" name="Rettangolo 18"/>
          <p:cNvSpPr/>
          <p:nvPr/>
        </p:nvSpPr>
        <p:spPr bwMode="gray">
          <a:xfrm>
            <a:off x="215900" y="4545013"/>
            <a:ext cx="4068763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</a:t>
            </a:r>
            <a:r>
              <a:rPr lang="it-IT" sz="1600" dirty="0">
                <a:solidFill>
                  <a:srgbClr val="E95E0F"/>
                </a:solidFill>
              </a:rPr>
              <a:t> </a:t>
            </a:r>
            <a:r>
              <a:rPr lang="it-IT" sz="1600" i="1" dirty="0">
                <a:solidFill>
                  <a:srgbClr val="E95E0F"/>
                </a:solidFill>
              </a:rPr>
              <a:t>urbana</a:t>
            </a:r>
          </a:p>
        </p:txBody>
      </p:sp>
      <p:sp>
        <p:nvSpPr>
          <p:cNvPr id="35913" name="Rectangle 2"/>
          <p:cNvSpPr txBox="1">
            <a:spLocks/>
          </p:cNvSpPr>
          <p:nvPr/>
        </p:nvSpPr>
        <p:spPr bwMode="auto">
          <a:xfrm>
            <a:off x="323850" y="-6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Propensione all’inasprimento delle pene</a:t>
            </a:r>
          </a:p>
        </p:txBody>
      </p:sp>
      <p:sp>
        <p:nvSpPr>
          <p:cNvPr id="35914" name="Rettangolo 24"/>
          <p:cNvSpPr>
            <a:spLocks noChangeArrowheads="1"/>
          </p:cNvSpPr>
          <p:nvPr/>
        </p:nvSpPr>
        <p:spPr bwMode="auto">
          <a:xfrm>
            <a:off x="323850" y="714375"/>
            <a:ext cx="8499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(base = totale campione, n= 9</a:t>
            </a:r>
            <a:r>
              <a:rPr lang="it-IT" altLang="it-IT" sz="1000" i="1" dirty="0" smtClean="0">
                <a:latin typeface="Century Gothic" panose="020B0502020202020204" pitchFamily="34" charset="0"/>
              </a:rPr>
              <a:t>00)</a:t>
            </a:r>
            <a:endParaRPr lang="it-IT" altLang="it-IT" sz="1000" dirty="0"/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356">
            <a:off x="7826725" y="2213483"/>
            <a:ext cx="1088482" cy="11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3053815" y="4924534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124">
            <a:off x="3016329" y="2103253"/>
            <a:ext cx="9334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932589"/>
              </p:ext>
            </p:extLst>
          </p:nvPr>
        </p:nvGraphicFramePr>
        <p:xfrm>
          <a:off x="2025650" y="2927350"/>
          <a:ext cx="6074742" cy="387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7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percezione sulla certezza della pena</a:t>
            </a:r>
          </a:p>
        </p:txBody>
      </p:sp>
      <p:sp>
        <p:nvSpPr>
          <p:cNvPr id="36868" name="Rettangolo 1"/>
          <p:cNvSpPr>
            <a:spLocks noChangeArrowheads="1"/>
          </p:cNvSpPr>
          <p:nvPr/>
        </p:nvSpPr>
        <p:spPr bwMode="auto">
          <a:xfrm>
            <a:off x="323850" y="974725"/>
            <a:ext cx="8499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Secondo lei, in Italia, le persone condannate per questi reati scontano realmente la pena? </a:t>
            </a:r>
          </a:p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</a:rPr>
              <a:t>(base = totale campione, n= 9</a:t>
            </a:r>
            <a:r>
              <a:rPr lang="it-IT" altLang="it-IT" sz="1000" i="1" dirty="0" smtClean="0">
                <a:latin typeface="Century Gothic" panose="020B0502020202020204" pitchFamily="34" charset="0"/>
              </a:rPr>
              <a:t>00)</a:t>
            </a:r>
            <a:endParaRPr lang="it-IT" altLang="it-IT" sz="10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924300" y="2538413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1566863" y="2005013"/>
            <a:ext cx="506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6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I condannati scontano realmente le pene…</a:t>
            </a:r>
          </a:p>
        </p:txBody>
      </p:sp>
      <p:sp>
        <p:nvSpPr>
          <p:cNvPr id="11" name="Rettangolo 10"/>
          <p:cNvSpPr/>
          <p:nvPr/>
        </p:nvSpPr>
        <p:spPr bwMode="gray">
          <a:xfrm>
            <a:off x="611560" y="2897540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42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gray">
          <a:xfrm>
            <a:off x="611560" y="3501008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43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4" name="Rettangolo 13"/>
          <p:cNvSpPr/>
          <p:nvPr/>
        </p:nvSpPr>
        <p:spPr bwMode="gray">
          <a:xfrm>
            <a:off x="624259" y="4054770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11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624259" y="5196566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1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gray">
          <a:xfrm>
            <a:off x="634234" y="4615400"/>
            <a:ext cx="593725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 smtClean="0">
                <a:solidFill>
                  <a:srgbClr val="E95E0F"/>
                </a:solidFill>
              </a:rPr>
              <a:t>3</a:t>
            </a:r>
            <a:endParaRPr lang="it-IT" sz="1400" i="1" dirty="0">
              <a:solidFill>
                <a:srgbClr val="E95E0F"/>
              </a:solidFill>
            </a:endParaRPr>
          </a:p>
        </p:txBody>
      </p:sp>
      <p:sp>
        <p:nvSpPr>
          <p:cNvPr id="24" name="Rettangolo 23"/>
          <p:cNvSpPr/>
          <p:nvPr/>
        </p:nvSpPr>
        <p:spPr bwMode="gray">
          <a:xfrm>
            <a:off x="114747" y="2204864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rgbClr val="E95E0F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rgbClr val="E95E0F"/>
                </a:solidFill>
              </a:rPr>
              <a:t> 2015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91200" y="4364038"/>
            <a:ext cx="2736850" cy="1323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La grande maggioranza  degli imprenditori  ritiene che non si scontino realmente le pene per i reati commessi (85%)</a:t>
            </a:r>
          </a:p>
        </p:txBody>
      </p:sp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4852515" y="2794000"/>
            <a:ext cx="882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4852515" y="3413125"/>
            <a:ext cx="8826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 txBox="1">
            <a:spLocks/>
          </p:cNvSpPr>
          <p:nvPr/>
        </p:nvSpPr>
        <p:spPr bwMode="auto">
          <a:xfrm>
            <a:off x="323850" y="269875"/>
            <a:ext cx="7704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percezione sulla certezza della pena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06481"/>
              </p:ext>
            </p:extLst>
          </p:nvPr>
        </p:nvGraphicFramePr>
        <p:xfrm>
          <a:off x="520700" y="2324100"/>
          <a:ext cx="333057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Est</a:t>
                      </a: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Nord Ovest</a:t>
                      </a: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 e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Isole</a:t>
                      </a:r>
                      <a:endParaRPr lang="it-IT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3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42168"/>
              </p:ext>
            </p:extLst>
          </p:nvPr>
        </p:nvGraphicFramePr>
        <p:xfrm>
          <a:off x="5387975" y="2393950"/>
          <a:ext cx="3330575" cy="2562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tabaccai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altro (include trasporti)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alimentari</a:t>
                      </a:r>
                    </a:p>
                  </a:txBody>
                  <a:tcPr marL="9525" marR="9525" marT="952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Pubblici esercizi</a:t>
                      </a:r>
                    </a:p>
                  </a:txBody>
                  <a:tcPr marL="9525" marR="9525" marT="952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alberghi e turismo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98478"/>
              </p:ext>
            </p:extLst>
          </p:nvPr>
        </p:nvGraphicFramePr>
        <p:xfrm>
          <a:off x="520700" y="5157788"/>
          <a:ext cx="3330575" cy="122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</a:t>
                      </a:r>
                      <a:r>
                        <a:rPr lang="it-IT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centri centro nord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Italia</a:t>
                      </a: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  <a:endParaRPr lang="it-IT" sz="1400" u="sng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grandi centri centro sud</a:t>
                      </a: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  <a:endParaRPr lang="it-IT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ttangolo 15"/>
          <p:cNvSpPr/>
          <p:nvPr/>
        </p:nvSpPr>
        <p:spPr bwMode="gray">
          <a:xfrm>
            <a:off x="1331913" y="1125538"/>
            <a:ext cx="6696075" cy="50323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ritengono che i condannati certamente non scontano le pene</a:t>
            </a:r>
          </a:p>
        </p:txBody>
      </p:sp>
      <p:sp>
        <p:nvSpPr>
          <p:cNvPr id="17" name="Rettangolo 16"/>
          <p:cNvSpPr/>
          <p:nvPr/>
        </p:nvSpPr>
        <p:spPr bwMode="gray">
          <a:xfrm>
            <a:off x="215900" y="1773238"/>
            <a:ext cx="4068763" cy="50323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 geografica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5184775" y="1778000"/>
            <a:ext cx="406717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settore</a:t>
            </a:r>
          </a:p>
        </p:txBody>
      </p:sp>
      <p:sp>
        <p:nvSpPr>
          <p:cNvPr id="19" name="Rettangolo 18"/>
          <p:cNvSpPr/>
          <p:nvPr/>
        </p:nvSpPr>
        <p:spPr bwMode="gray">
          <a:xfrm>
            <a:off x="215900" y="4545013"/>
            <a:ext cx="4068763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rgbClr val="E95E0F"/>
                </a:solidFill>
              </a:rPr>
              <a:t>area</a:t>
            </a:r>
            <a:r>
              <a:rPr lang="it-IT" sz="1600" dirty="0">
                <a:solidFill>
                  <a:srgbClr val="E95E0F"/>
                </a:solidFill>
              </a:rPr>
              <a:t> </a:t>
            </a:r>
            <a:r>
              <a:rPr lang="it-IT" sz="1600" i="1" dirty="0">
                <a:solidFill>
                  <a:srgbClr val="E95E0F"/>
                </a:solidFill>
              </a:rPr>
              <a:t>urbana</a:t>
            </a:r>
          </a:p>
        </p:txBody>
      </p:sp>
      <p:sp>
        <p:nvSpPr>
          <p:cNvPr id="2" name="Rettangolo 1"/>
          <p:cNvSpPr/>
          <p:nvPr/>
        </p:nvSpPr>
        <p:spPr>
          <a:xfrm>
            <a:off x="293688" y="641350"/>
            <a:ext cx="22637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3053815" y="2074234"/>
            <a:ext cx="8810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124">
            <a:off x="7914014" y="2186980"/>
            <a:ext cx="933450" cy="78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/>
          </p:cNvSpPr>
          <p:nvPr/>
        </p:nvSpPr>
        <p:spPr bwMode="gray">
          <a:xfrm>
            <a:off x="323850" y="117475"/>
            <a:ext cx="5184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Premessa e obiettivi</a:t>
            </a:r>
            <a:endParaRPr lang="en-US" altLang="it-IT" sz="2200">
              <a:latin typeface="Century Gothic" panose="020B0502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850" y="1196975"/>
            <a:ext cx="8496300" cy="401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1400" dirty="0" smtClean="0">
                <a:latin typeface="Century Gothic" panose="020B0502020202020204" pitchFamily="34" charset="0"/>
              </a:rPr>
              <a:t>D</a:t>
            </a:r>
            <a:r>
              <a:rPr sz="1400" dirty="0" smtClean="0">
                <a:latin typeface="Century Gothic" panose="020B0502020202020204" pitchFamily="34" charset="0"/>
              </a:rPr>
              <a:t>al 2007 Confcommercio-Imprese per l'Italia </a:t>
            </a:r>
            <a:r>
              <a:rPr sz="1400" dirty="0">
                <a:latin typeface="Century Gothic" panose="020B0502020202020204" pitchFamily="34" charset="0"/>
              </a:rPr>
              <a:t>realizza, con il supporto di GfK Eurisko</a:t>
            </a:r>
            <a:r>
              <a:rPr sz="1400" dirty="0" smtClean="0">
                <a:latin typeface="Century Gothic" panose="020B0502020202020204" pitchFamily="34" charset="0"/>
              </a:rPr>
              <a:t>,</a:t>
            </a:r>
            <a:r>
              <a:rPr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un’indagine sulla criminalità che colpisce le imprese del commercio, del turismo, dei servizi e dei trasporti. </a:t>
            </a:r>
            <a:r>
              <a:rPr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L'indagine è stata replicata anche nel 2016, </a:t>
            </a:r>
            <a:r>
              <a:rPr sz="1400" dirty="0" smtClean="0">
                <a:latin typeface="Century Gothic" panose="020B0502020202020204" pitchFamily="34" charset="0"/>
              </a:rPr>
              <a:t>allo </a:t>
            </a:r>
            <a:r>
              <a:rPr sz="1400" dirty="0">
                <a:latin typeface="Century Gothic" panose="020B0502020202020204" pitchFamily="34" charset="0"/>
              </a:rPr>
              <a:t>scopo di </a:t>
            </a:r>
            <a:r>
              <a:rPr sz="1400" dirty="0" smtClean="0">
                <a:latin typeface="Century Gothic" panose="020B0502020202020204" pitchFamily="34" charset="0"/>
              </a:rPr>
              <a:t>disporre di informazioni aggiornate sui fenomeni di </a:t>
            </a:r>
            <a:r>
              <a:rPr sz="1400" dirty="0">
                <a:latin typeface="Century Gothic" panose="020B0502020202020204" pitchFamily="34" charset="0"/>
              </a:rPr>
              <a:t>criminalità.</a:t>
            </a:r>
          </a:p>
          <a:p>
            <a:pPr>
              <a:defRPr/>
            </a:pPr>
            <a:r>
              <a:rPr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Questi i </a:t>
            </a:r>
            <a:r>
              <a:rPr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temi </a:t>
            </a:r>
            <a:r>
              <a:rPr sz="1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trattati</a:t>
            </a:r>
            <a:r>
              <a:rPr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endParaRPr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Le percezione sull’andamento della criminalità </a:t>
            </a:r>
            <a:r>
              <a:rPr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(furti, rapine, contraffazione, estorsioni, </a:t>
            </a:r>
            <a:r>
              <a:rPr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usura)</a:t>
            </a:r>
            <a:endParaRPr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L’esperienza di criminalità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, indiretta e diretta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La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natura delle minacce/intimidazioni  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Le risposte alle richieste estorsive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Le misure cautelative prese nei confronti del racket e della criminalità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Le iniziative ritenute più efficaci per la sicurezza delle </a:t>
            </a:r>
            <a:r>
              <a:rPr sz="1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imprese</a:t>
            </a:r>
            <a:r>
              <a:rPr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sz="1400" dirty="0">
                <a:latin typeface="Century Gothic" panose="020B0502020202020204" pitchFamily="34" charset="0"/>
              </a:rPr>
              <a:t>In questo documento </a:t>
            </a:r>
            <a:r>
              <a:rPr sz="1400" dirty="0" smtClean="0">
                <a:latin typeface="Century Gothic" panose="020B0502020202020204" pitchFamily="34" charset="0"/>
              </a:rPr>
              <a:t>vengono </a:t>
            </a:r>
            <a:r>
              <a:rPr sz="1400" dirty="0">
                <a:latin typeface="Century Gothic" panose="020B0502020202020204" pitchFamily="34" charset="0"/>
              </a:rPr>
              <a:t>illustrati i risultati dell’indagine appena realizzata, </a:t>
            </a:r>
            <a:r>
              <a:rPr sz="1400" dirty="0" smtClean="0">
                <a:latin typeface="Century Gothic" panose="020B0502020202020204" pitchFamily="34" charset="0"/>
              </a:rPr>
              <a:t>posti a </a:t>
            </a:r>
            <a:r>
              <a:rPr sz="1400" dirty="0">
                <a:latin typeface="Century Gothic" panose="020B0502020202020204" pitchFamily="34" charset="0"/>
              </a:rPr>
              <a:t>confronto con quelli </a:t>
            </a:r>
            <a:r>
              <a:rPr sz="1400" dirty="0" smtClean="0">
                <a:latin typeface="Century Gothic" panose="020B0502020202020204" pitchFamily="34" charset="0"/>
              </a:rPr>
              <a:t>della ricerca realizzata nel 2015.</a:t>
            </a:r>
            <a:endParaRPr sz="1400" dirty="0">
              <a:latin typeface="Century Gothic" panose="020B0502020202020204" pitchFamily="34" charset="0"/>
            </a:endParaRPr>
          </a:p>
          <a:p>
            <a:pPr>
              <a:defRPr/>
            </a:pPr>
            <a:endParaRPr sz="1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olo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496300" cy="1584325"/>
          </a:xfrm>
        </p:spPr>
        <p:txBody>
          <a:bodyPr/>
          <a:lstStyle/>
          <a:p>
            <a:r>
              <a:rPr lang="it-IT" altLang="it-IT" dirty="0" smtClean="0">
                <a:latin typeface="Century Gothic" panose="020B0502020202020204" pitchFamily="34" charset="0"/>
              </a:rPr>
              <a:t>Metodologia</a:t>
            </a:r>
            <a:endParaRPr lang="it-IT" altLang="it-IT" dirty="0">
              <a:latin typeface="Century Gothic" panose="020B0502020202020204" pitchFamily="34" charset="0"/>
            </a:endParaRPr>
          </a:p>
        </p:txBody>
      </p:sp>
      <p:grpSp>
        <p:nvGrpSpPr>
          <p:cNvPr id="107523" name="Gruppo 17"/>
          <p:cNvGrpSpPr>
            <a:grpSpLocks/>
          </p:cNvGrpSpPr>
          <p:nvPr/>
        </p:nvGrpSpPr>
        <p:grpSpPr bwMode="auto">
          <a:xfrm>
            <a:off x="-17463" y="5381625"/>
            <a:ext cx="9178926" cy="1476375"/>
            <a:chOff x="-15129" y="1545126"/>
            <a:chExt cx="14893201" cy="1476249"/>
          </a:xfrm>
        </p:grpSpPr>
        <p:pic>
          <p:nvPicPr>
            <p:cNvPr id="107525" name="Immagine 4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129" y="1552575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6" name="Immagine 5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1321" y="1545127"/>
              <a:ext cx="2482751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7" name="Immagine 6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7" b="12367"/>
            <a:stretch>
              <a:fillRect/>
            </a:stretch>
          </p:blipFill>
          <p:spPr bwMode="auto">
            <a:xfrm>
              <a:off x="4942072" y="1545126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8" name="Immagine 7"/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4072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9" name="Immagine 8"/>
            <p:cNvPicPr preferRelativeResize="0"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47" b="4813"/>
            <a:stretch>
              <a:fillRect/>
            </a:stretch>
          </p:blipFill>
          <p:spPr bwMode="auto">
            <a:xfrm>
              <a:off x="7426072" y="1545127"/>
              <a:ext cx="2484000" cy="14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30" name="Immagine 9"/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1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7524" name="Rectangle 86"/>
          <p:cNvSpPr>
            <a:spLocks noChangeArrowheads="1"/>
          </p:cNvSpPr>
          <p:nvPr/>
        </p:nvSpPr>
        <p:spPr bwMode="gray">
          <a:xfrm>
            <a:off x="7812088" y="6669088"/>
            <a:ext cx="1223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r>
              <a:rPr lang="en-US" altLang="it-IT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it-IT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 txBox="1">
            <a:spLocks noChangeAspect="1" noChangeArrowheads="1"/>
          </p:cNvSpPr>
          <p:nvPr/>
        </p:nvSpPr>
        <p:spPr bwMode="auto">
          <a:xfrm>
            <a:off x="323850" y="80963"/>
            <a:ext cx="53752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solidFill>
                  <a:srgbClr val="E95E0F"/>
                </a:solidFill>
                <a:latin typeface="Century Gothic" panose="020B0502020202020204" pitchFamily="34" charset="0"/>
              </a:rPr>
              <a:t>Metodologia</a:t>
            </a: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317500" y="1341438"/>
            <a:ext cx="8424863" cy="248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indent="-3175">
              <a:defRPr>
                <a:solidFill>
                  <a:schemeClr val="tx1"/>
                </a:solidFill>
                <a:latin typeface="Insight screen"/>
              </a:defRPr>
            </a:lvl1pPr>
            <a:lvl2pPr marL="877888" indent="-34290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L’indagine è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stata realizzata utilizzando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tecnica CAWI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(con compilazione del questionario via WEB). </a:t>
            </a:r>
            <a:endParaRPr lang="it-IT" altLang="it-IT" sz="1400" dirty="0" smtClean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rilevazione, avviata il </a:t>
            </a: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14 ottobre,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 è chiusa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 fine ottobre.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Nel complesso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hanno risposto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900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imprese del commercio, del turismo, dei servizi e dei trasporti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 fase di elaborazione il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campione è stato controllato e riequilibrato sulla base della distribuzione dell’universo di riferimento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assegnando ad ogni area territoriale e ad ogni settore il peso che realmente ha nell’universo di riferimento.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496300" cy="1584325"/>
          </a:xfrm>
        </p:spPr>
        <p:txBody>
          <a:bodyPr/>
          <a:lstStyle/>
          <a:p>
            <a:pPr eaLnBrk="1" hangingPunct="1"/>
            <a:r>
              <a:rPr lang="it-IT" altLang="it-IT">
                <a:latin typeface="Century Gothic" panose="020B0502020202020204" pitchFamily="34" charset="0"/>
              </a:rPr>
              <a:t>Sintesi dei principali risultati</a:t>
            </a:r>
          </a:p>
        </p:txBody>
      </p:sp>
      <p:grpSp>
        <p:nvGrpSpPr>
          <p:cNvPr id="6147" name="Gruppo 17"/>
          <p:cNvGrpSpPr>
            <a:grpSpLocks/>
          </p:cNvGrpSpPr>
          <p:nvPr/>
        </p:nvGrpSpPr>
        <p:grpSpPr bwMode="auto">
          <a:xfrm>
            <a:off x="-17463" y="5381625"/>
            <a:ext cx="9178926" cy="1476375"/>
            <a:chOff x="-15129" y="1545126"/>
            <a:chExt cx="14893201" cy="1476249"/>
          </a:xfrm>
        </p:grpSpPr>
        <p:pic>
          <p:nvPicPr>
            <p:cNvPr id="6149" name="Immagine 4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129" y="1552575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Immagine 5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1321" y="1545127"/>
              <a:ext cx="2482751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Immagine 6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7" b="12367"/>
            <a:stretch>
              <a:fillRect/>
            </a:stretch>
          </p:blipFill>
          <p:spPr bwMode="auto">
            <a:xfrm>
              <a:off x="4942072" y="1545126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Immagine 7"/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4072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Immagine 8"/>
            <p:cNvPicPr preferRelativeResize="0"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47" b="4813"/>
            <a:stretch>
              <a:fillRect/>
            </a:stretch>
          </p:blipFill>
          <p:spPr bwMode="auto">
            <a:xfrm>
              <a:off x="7426072" y="1545127"/>
              <a:ext cx="2484000" cy="14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Immagine 9"/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1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8" name="Rectangle 86"/>
          <p:cNvSpPr>
            <a:spLocks noChangeArrowheads="1"/>
          </p:cNvSpPr>
          <p:nvPr/>
        </p:nvSpPr>
        <p:spPr bwMode="gray">
          <a:xfrm>
            <a:off x="7812088" y="6669088"/>
            <a:ext cx="1223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r>
              <a:rPr lang="en-US" altLang="it-IT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r" eaLnBrk="1" hangingPunct="1"/>
            <a:endParaRPr lang="en-US" altLang="it-IT" sz="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317500" y="692150"/>
            <a:ext cx="6335713" cy="647700"/>
          </a:xfrm>
        </p:spPr>
        <p:txBody>
          <a:bodyPr/>
          <a:lstStyle/>
          <a:p>
            <a:pPr eaLnBrk="1" hangingPunct="1"/>
            <a:r>
              <a:rPr lang="it-IT" altLang="it-IT" sz="2200" smtClean="0">
                <a:solidFill>
                  <a:schemeClr val="tx2"/>
                </a:solidFill>
                <a:latin typeface="Century Gothic" panose="020B0502020202020204" pitchFamily="34" charset="0"/>
              </a:rPr>
              <a:t>Le percezioni sulla criminalità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19088" y="1412875"/>
            <a:ext cx="8424862" cy="248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Insight screen"/>
              </a:defRPr>
            </a:lvl1pPr>
            <a:lvl2pPr marL="877888" indent="-34290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endParaRPr lang="it-IT" altLang="it-IT" sz="1400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Più di un imprenditore su quattro percepisce un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peggioramento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nei livelli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 sicurezza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 la propria attività rispetto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all’anno scorso; il dato si accentua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 Nord Est, al Sud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 nel settore alimentare.</a:t>
            </a:r>
            <a:endParaRPr lang="it-IT" altLang="it-IT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 fenomeni maggiormente percepiti in aumento sono: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l’abusivismo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(in aumento per il 51%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delle imprese), i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furti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(per il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47%),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contraffazione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(per il 44%); seguono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rapine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(37%).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Più contenuta la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crescita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dei</a:t>
            </a:r>
            <a:r>
              <a:rPr lang="it-IT" altLang="it-IT" sz="14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comportamenti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criminali tipicamente collegabili alla criminalità organizzata come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usura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(16%)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ed estorsioni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(14%)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317500" y="404813"/>
            <a:ext cx="6335713" cy="647700"/>
          </a:xfrm>
        </p:spPr>
        <p:txBody>
          <a:bodyPr/>
          <a:lstStyle/>
          <a:p>
            <a:pPr eaLnBrk="1" hangingPunct="1"/>
            <a:r>
              <a:rPr lang="it-IT" altLang="it-IT" sz="2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L’esperienza concreta di criminalità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17500" y="1207626"/>
            <a:ext cx="8424863" cy="248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Insight screen"/>
              </a:defRPr>
            </a:lvl1pPr>
            <a:lvl2pPr marL="877888" indent="-34290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Un imprenditore su </a:t>
            </a: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dieci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ha ricevuto </a:t>
            </a:r>
            <a:r>
              <a:rPr lang="it-IT" altLang="it-IT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minacce o intimidazioni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con finalità estorsive (+1 punto percentuale rispetto al 2015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).</a:t>
            </a:r>
            <a:endParaRPr lang="it-IT" altLang="it-IT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Un imprenditore </a:t>
            </a:r>
            <a:r>
              <a:rPr lang="it-IT" altLang="it-IT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su </a:t>
            </a: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sette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dichiara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di conoscere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altre imprese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che sono state oggetto di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minacce  (+2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punti percentuali rispetto al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2015). </a:t>
            </a:r>
            <a:endParaRPr lang="it-IT" altLang="it-IT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Considerando nell’insieme l’esperienza indiretta e diretta, la quota complessiva di imprese coinvolte (16%) non cambia rispetto al 2015.</a:t>
            </a:r>
            <a:endParaRPr lang="it-IT" altLang="it-IT" sz="1400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Sia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l’esperienza diretta sia quella indiretta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 accentuano nel Sud,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 particolare nei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grandi centri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del Meridione.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 bwMode="gray">
          <a:xfrm>
            <a:off x="323850" y="3734494"/>
            <a:ext cx="84185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solidFill>
                  <a:schemeClr val="tx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>
              <a:defRPr sz="2000">
                <a:latin typeface="Arial" charset="0"/>
              </a:defRPr>
            </a:lvl2pPr>
            <a:lvl3pPr>
              <a:defRPr sz="2000">
                <a:latin typeface="Arial" charset="0"/>
              </a:defRPr>
            </a:lvl3pPr>
            <a:lvl4pPr>
              <a:defRPr sz="2000">
                <a:latin typeface="Arial" charset="0"/>
              </a:defRPr>
            </a:lvl4pPr>
            <a:lvl5pPr>
              <a:defRPr sz="2000"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latin typeface="Arial" charset="0"/>
              </a:defRPr>
            </a:lvl9pPr>
          </a:lstStyle>
          <a:p>
            <a:r>
              <a:rPr lang="it-IT" altLang="it-IT" dirty="0"/>
              <a:t>La natura delle minacce e la risposta alla richiesta estorsiva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7499" y="4660254"/>
            <a:ext cx="8424863" cy="176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indent="-3175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877888" indent="-34290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>
                <a:srgbClr val="E95E0F"/>
              </a:buClr>
              <a:buFont typeface="Wingdings" panose="05000000000000000000" pitchFamily="2" charset="2"/>
              <a:buChar char="q"/>
              <a:defRPr/>
            </a:pPr>
            <a:r>
              <a:rPr lang="it-IT" altLang="it-IT" sz="1400" b="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</a:t>
            </a:r>
            <a:r>
              <a:rPr lang="it-IT" altLang="it-IT" sz="1400" b="0" i="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minacce subite </a:t>
            </a:r>
            <a:r>
              <a:rPr lang="it-IT" altLang="it-IT" sz="1400" b="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consistono soprattutto in </a:t>
            </a:r>
            <a:r>
              <a:rPr lang="it-IT" altLang="it-IT" sz="1400" i="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pressioni </a:t>
            </a:r>
            <a:r>
              <a:rPr lang="it-IT" altLang="it-IT" sz="140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psicologiche </a:t>
            </a:r>
            <a:r>
              <a:rPr lang="it-IT" altLang="it-IT" sz="1400" b="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400" b="0" i="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 il 77% delle imprese</a:t>
            </a:r>
            <a:r>
              <a:rPr lang="it-IT" altLang="it-IT" sz="1400" b="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>
                <a:srgbClr val="E95E0F"/>
              </a:buClr>
              <a:defRPr/>
            </a:pPr>
            <a:r>
              <a:rPr lang="it-IT" altLang="it-IT" sz="1400" b="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>
                <a:srgbClr val="E95E0F"/>
              </a:buClr>
              <a:buFont typeface="Wingdings" panose="05000000000000000000" pitchFamily="2" charset="2"/>
              <a:buChar char="q"/>
              <a:defRPr/>
            </a:pPr>
            <a:r>
              <a:rPr lang="it-IT" altLang="it-IT" sz="140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Il 61% degli </a:t>
            </a:r>
            <a:r>
              <a:rPr lang="it-IT" altLang="it-IT" sz="1400" i="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imprenditori minacciati </a:t>
            </a:r>
            <a:r>
              <a:rPr lang="it-IT" altLang="it-IT" sz="140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cede alla </a:t>
            </a:r>
            <a:r>
              <a:rPr lang="it-IT" altLang="it-IT" sz="1400" i="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richiesta </a:t>
            </a:r>
            <a:r>
              <a:rPr lang="it-IT" altLang="it-IT" sz="140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estorsiva, </a:t>
            </a:r>
            <a:r>
              <a:rPr lang="it-IT" altLang="it-IT" sz="1400" b="0" i="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 un’accentuazione a</a:t>
            </a:r>
            <a:r>
              <a:rPr lang="it-IT" altLang="it-IT" sz="1400" b="0" i="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l Sud.</a:t>
            </a:r>
            <a:endParaRPr lang="it-IT" altLang="it-IT" sz="1400" b="0" i="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it-IT" altLang="it-IT" sz="1600" b="0" i="0" dirty="0" smtClean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6335713" cy="647700"/>
          </a:xfrm>
        </p:spPr>
        <p:txBody>
          <a:bodyPr/>
          <a:lstStyle/>
          <a:p>
            <a:pPr eaLnBrk="1" hangingPunct="1"/>
            <a:r>
              <a:rPr lang="it-IT" altLang="it-IT" sz="2200" smtClean="0">
                <a:solidFill>
                  <a:schemeClr val="tx2"/>
                </a:solidFill>
                <a:latin typeface="Century Gothic" panose="020B0502020202020204" pitchFamily="34" charset="0"/>
              </a:rPr>
              <a:t>Le azioni a protezione della propria impresa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17500" y="1196975"/>
            <a:ext cx="8424863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Insight screen"/>
              </a:defRPr>
            </a:lvl1pPr>
            <a:lvl2pPr marL="877888" indent="-34290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Quattro imprenditori </a:t>
            </a:r>
            <a:r>
              <a:rPr lang="it-IT" altLang="it-IT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su </a:t>
            </a: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cinque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hanno adottato </a:t>
            </a:r>
            <a:r>
              <a:rPr lang="it-IT" altLang="it-IT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almeno una misura di sicurezza per proteggersi dalla </a:t>
            </a:r>
            <a:r>
              <a:rPr lang="it-IT" altLang="it-IT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criminalità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Le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principali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misure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riguardano l’utilizzo di telecamere/impianti di allarme (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52%),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la stipula di un’assicurazione (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34%),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le denunce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 la </a:t>
            </a: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vigilanza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privata (25%), queste ultime entrambe in aumento rispetto al 2015.</a:t>
            </a:r>
            <a:endParaRPr lang="it-IT" altLang="it-IT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Titolo 1"/>
          <p:cNvSpPr txBox="1">
            <a:spLocks/>
          </p:cNvSpPr>
          <p:nvPr/>
        </p:nvSpPr>
        <p:spPr bwMode="gray">
          <a:xfrm>
            <a:off x="323850" y="2176513"/>
            <a:ext cx="6335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dirty="0">
                <a:latin typeface="Century Gothic" panose="020B0502020202020204" pitchFamily="34" charset="0"/>
              </a:rPr>
              <a:t>La sicurezza della propria attività</a:t>
            </a:r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317500" y="2959151"/>
            <a:ext cx="8424863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Insight screen"/>
              </a:defRPr>
            </a:lvl1pPr>
            <a:lvl2pPr marL="877888" indent="-34290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Tra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iniziative ritenute più efficaci per la sicurezza delle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imprese si conferma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 richiesta di certezza della pena che risulta comunque in aumento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rispetto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 2015 (78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% contro il 73%); mentre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 riduce la 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domanda di maggiore protezione da parte delle forze dell’ordine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(54%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contro il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62%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dell’anno scorso).</a:t>
            </a:r>
          </a:p>
        </p:txBody>
      </p:sp>
      <p:sp>
        <p:nvSpPr>
          <p:cNvPr id="10246" name="Titolo 1"/>
          <p:cNvSpPr txBox="1">
            <a:spLocks/>
          </p:cNvSpPr>
          <p:nvPr/>
        </p:nvSpPr>
        <p:spPr bwMode="gray">
          <a:xfrm>
            <a:off x="403225" y="3889541"/>
            <a:ext cx="76977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La percezione delle leggi contro i fenomeni criminali</a:t>
            </a:r>
          </a:p>
        </p:txBody>
      </p:sp>
      <p:sp>
        <p:nvSpPr>
          <p:cNvPr id="10247" name="Text Box 2"/>
          <p:cNvSpPr txBox="1">
            <a:spLocks noChangeArrowheads="1"/>
          </p:cNvSpPr>
          <p:nvPr/>
        </p:nvSpPr>
        <p:spPr bwMode="auto">
          <a:xfrm>
            <a:off x="395288" y="4627729"/>
            <a:ext cx="8424862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Insight screen"/>
              </a:defRPr>
            </a:lvl1pPr>
            <a:lvl2pPr marL="877888" indent="-34290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l’86%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degli imprenditori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leggi che contrastano i fenomeni criminali sono inefficaci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Quasi tutte le imprese (89%) sono favorevoli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all’inasprimento delle pene </a:t>
            </a:r>
            <a:r>
              <a:rPr lang="it-IT" altLang="it-IT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 </a:t>
            </a:r>
            <a:r>
              <a:rPr lang="it-IT" altLang="it-IT" sz="1400" b="1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l’85% ritiene </a:t>
            </a:r>
            <a:r>
              <a:rPr lang="it-IT" altLang="it-IT" sz="14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che non si scontino realmente le pene </a:t>
            </a:r>
            <a:r>
              <a:rPr lang="it-IT" altLang="it-IT" sz="14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 i reati commessi.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>
                <a:srgbClr val="E95E0F"/>
              </a:buClr>
              <a:buFont typeface="Wingdings" panose="05000000000000000000" pitchFamily="2" charset="2"/>
              <a:buChar char="q"/>
            </a:pPr>
            <a:r>
              <a:rPr lang="it-IT" altLang="it-IT" sz="1400" dirty="0">
                <a:latin typeface="Century Gothic" panose="020B0502020202020204" pitchFamily="34" charset="0"/>
                <a:cs typeface="Arial" panose="020B0604020202020204" pitchFamily="34" charset="0"/>
              </a:rPr>
              <a:t>Queste valutazioni negative sono più accentuate </a:t>
            </a:r>
            <a:r>
              <a:rPr lang="it-IT" altLang="it-IT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 Nord, in particolare al Nord Est, tra tabaccai e pubblici esercizi.</a:t>
            </a:r>
            <a:endParaRPr lang="it-IT" altLang="it-IT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496300" cy="1584325"/>
          </a:xfrm>
        </p:spPr>
        <p:txBody>
          <a:bodyPr/>
          <a:lstStyle/>
          <a:p>
            <a:pPr eaLnBrk="1" hangingPunct="1"/>
            <a:r>
              <a:rPr lang="it-IT" altLang="it-IT">
                <a:latin typeface="Century Gothic" panose="020B0502020202020204" pitchFamily="34" charset="0"/>
              </a:rPr>
              <a:t>Le percezioni sulla criminalità</a:t>
            </a:r>
          </a:p>
        </p:txBody>
      </p:sp>
      <p:grpSp>
        <p:nvGrpSpPr>
          <p:cNvPr id="11267" name="Gruppo 3"/>
          <p:cNvGrpSpPr>
            <a:grpSpLocks/>
          </p:cNvGrpSpPr>
          <p:nvPr/>
        </p:nvGrpSpPr>
        <p:grpSpPr bwMode="auto">
          <a:xfrm>
            <a:off x="-17463" y="5381625"/>
            <a:ext cx="9178926" cy="1476375"/>
            <a:chOff x="-15129" y="1545126"/>
            <a:chExt cx="14893201" cy="1476249"/>
          </a:xfrm>
        </p:grpSpPr>
        <p:pic>
          <p:nvPicPr>
            <p:cNvPr id="11269" name="Immagine 4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129" y="1552575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Immagine 5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1321" y="1545127"/>
              <a:ext cx="2482751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Immagine 6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7" b="12367"/>
            <a:stretch>
              <a:fillRect/>
            </a:stretch>
          </p:blipFill>
          <p:spPr bwMode="auto">
            <a:xfrm>
              <a:off x="4942072" y="1545126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Immagine 7"/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4072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3" name="Immagine 8"/>
            <p:cNvPicPr preferRelativeResize="0"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47" b="4813"/>
            <a:stretch>
              <a:fillRect/>
            </a:stretch>
          </p:blipFill>
          <p:spPr bwMode="auto">
            <a:xfrm>
              <a:off x="7426072" y="1545127"/>
              <a:ext cx="2484000" cy="146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Immagine 9"/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1" y="1545127"/>
              <a:ext cx="248400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Rectangle 86"/>
          <p:cNvSpPr>
            <a:spLocks noChangeArrowheads="1"/>
          </p:cNvSpPr>
          <p:nvPr/>
        </p:nvSpPr>
        <p:spPr bwMode="gray">
          <a:xfrm>
            <a:off x="7812088" y="6669088"/>
            <a:ext cx="1223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r" eaLnBrk="1" hangingPunct="1"/>
            <a:r>
              <a:rPr lang="en-US" altLang="it-IT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it-IT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895713"/>
              </p:ext>
            </p:extLst>
          </p:nvPr>
        </p:nvGraphicFramePr>
        <p:xfrm>
          <a:off x="1965325" y="2976563"/>
          <a:ext cx="5895975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0" name="Rectangle 2"/>
          <p:cNvSpPr txBox="1">
            <a:spLocks/>
          </p:cNvSpPr>
          <p:nvPr/>
        </p:nvSpPr>
        <p:spPr bwMode="auto">
          <a:xfrm>
            <a:off x="323850" y="260350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>
                <a:latin typeface="Century Gothic" panose="020B0502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533775" y="2578100"/>
            <a:ext cx="35877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%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1813719" y="1844675"/>
            <a:ext cx="5062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6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323850" y="1138238"/>
            <a:ext cx="84994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Pensando alla criminalità, in particolare a furti, rapine, estorsioni e usura, Lei direbbe che rispetto all’anno scorso i livelli di sicurezza per la sua attività sono;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(base = totale campione, n= 9</a:t>
            </a: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00)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Rettangolo 11"/>
          <p:cNvSpPr/>
          <p:nvPr/>
        </p:nvSpPr>
        <p:spPr bwMode="gray">
          <a:xfrm>
            <a:off x="845978" y="2204864"/>
            <a:ext cx="1648941" cy="50440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000" b="1" dirty="0">
              <a:solidFill>
                <a:srgbClr val="E95E0F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895602" y="4019203"/>
            <a:ext cx="2636838" cy="15696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6600"/>
                </a:solidFill>
              </a:rPr>
              <a:t>Più di un imprenditore su quattro percepisce un peggioramento nella sicurezza  per la propria attività rispetto ad un anno fa</a:t>
            </a:r>
            <a:endParaRPr lang="it-IT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8868</TotalTime>
  <Words>2300</Words>
  <Application>Microsoft Office PowerPoint</Application>
  <PresentationFormat>Presentazione su schermo (4:3)</PresentationFormat>
  <Paragraphs>544</Paragraphs>
  <Slides>31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Nuovo Format - Presentazione - 4_3 (italiano)</vt:lpstr>
      <vt:lpstr>Indagine Confcommercio – GfK Eurisko sui fenomeni criminali  Roma, 22 novembre 2016   </vt:lpstr>
      <vt:lpstr>Presentazione standard di PowerPoint</vt:lpstr>
      <vt:lpstr>Presentazione standard di PowerPoint</vt:lpstr>
      <vt:lpstr>Sintesi dei principali risultati</vt:lpstr>
      <vt:lpstr>Le percezioni sulla criminalità</vt:lpstr>
      <vt:lpstr>L’esperienza concreta di criminalità </vt:lpstr>
      <vt:lpstr>Le azioni a protezione della propria impresa</vt:lpstr>
      <vt:lpstr>Le percezioni sulla criminalità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L’esperienza di criminalità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risposte alle richieste estorsive</vt:lpstr>
      <vt:lpstr>Presentazione standard di PowerPoint</vt:lpstr>
      <vt:lpstr>Presentazione standard di PowerPoint</vt:lpstr>
      <vt:lpstr>Presentazione standard di PowerPoint</vt:lpstr>
      <vt:lpstr>Le leggi che contrastano i fenomeni criminali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Metodologia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Castellucci</cp:lastModifiedBy>
  <cp:revision>1265</cp:revision>
  <cp:lastPrinted>2016-11-15T17:46:52Z</cp:lastPrinted>
  <dcterms:created xsi:type="dcterms:W3CDTF">2014-08-26T08:22:23Z</dcterms:created>
  <dcterms:modified xsi:type="dcterms:W3CDTF">2016-11-16T15:47:29Z</dcterms:modified>
</cp:coreProperties>
</file>