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300" r:id="rId2"/>
    <p:sldId id="289" r:id="rId3"/>
    <p:sldId id="290" r:id="rId4"/>
    <p:sldId id="257" r:id="rId5"/>
    <p:sldId id="288" r:id="rId6"/>
    <p:sldId id="269" r:id="rId7"/>
    <p:sldId id="258" r:id="rId8"/>
    <p:sldId id="259" r:id="rId9"/>
    <p:sldId id="260" r:id="rId10"/>
    <p:sldId id="261" r:id="rId11"/>
    <p:sldId id="292" r:id="rId12"/>
    <p:sldId id="293" r:id="rId13"/>
    <p:sldId id="294" r:id="rId14"/>
    <p:sldId id="295" r:id="rId15"/>
    <p:sldId id="297" r:id="rId16"/>
    <p:sldId id="262" r:id="rId17"/>
    <p:sldId id="263" r:id="rId18"/>
    <p:sldId id="299" r:id="rId1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9" autoAdjust="0"/>
  </p:normalViewPr>
  <p:slideViewPr>
    <p:cSldViewPr>
      <p:cViewPr>
        <p:scale>
          <a:sx n="115" d="100"/>
          <a:sy n="115" d="100"/>
        </p:scale>
        <p:origin x="-29" y="6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Incidenza % delle imprese femminili sul totale 2015</a:t>
            </a:r>
            <a:endParaRPr lang="it-IT" i="1" dirty="0"/>
          </a:p>
        </c:rich>
      </c:tx>
      <c:layout>
        <c:manualLayout>
          <c:xMode val="edge"/>
          <c:yMode val="edge"/>
          <c:x val="0.136800891854928"/>
          <c:y val="5.3488372093023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400840519635744E-2"/>
          <c:y val="0.21215125434902032"/>
          <c:w val="0.78627099383593391"/>
          <c:h val="0.59493389489104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e isole</c:v>
                </c:pt>
                <c:pt idx="4">
                  <c:v>Totale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30.356878850891189</c:v>
                </c:pt>
                <c:pt idx="1">
                  <c:v>29.467704593645834</c:v>
                </c:pt>
                <c:pt idx="2">
                  <c:v>31.279433750700804</c:v>
                </c:pt>
                <c:pt idx="3">
                  <c:v>30.107984650876475</c:v>
                </c:pt>
                <c:pt idx="4">
                  <c:v>30.271070900861314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33557504"/>
        <c:axId val="33230784"/>
      </c:barChart>
      <c:catAx>
        <c:axId val="33557504"/>
        <c:scaling>
          <c:orientation val="minMax"/>
        </c:scaling>
        <c:delete val="0"/>
        <c:axPos val="b"/>
        <c:majorTickMark val="out"/>
        <c:minorTickMark val="none"/>
        <c:tickLblPos val="nextTo"/>
        <c:crossAx val="33230784"/>
        <c:crosses val="autoZero"/>
        <c:auto val="1"/>
        <c:lblAlgn val="ctr"/>
        <c:lblOffset val="100"/>
        <c:noMultiLvlLbl val="0"/>
      </c:catAx>
      <c:valAx>
        <c:axId val="3323078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33557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i="1"/>
            </a:pPr>
            <a:r>
              <a:rPr lang="it-IT" sz="1800" i="1" dirty="0" smtClean="0"/>
              <a:t>Dove è più diffusa </a:t>
            </a:r>
          </a:p>
          <a:p>
            <a:pPr>
              <a:defRPr sz="1800" i="1"/>
            </a:pPr>
            <a:r>
              <a:rPr lang="it-IT" sz="1800" i="1" dirty="0" smtClean="0"/>
              <a:t>Incidenza</a:t>
            </a:r>
            <a:r>
              <a:rPr lang="it-IT" sz="1800" i="1" baseline="0" dirty="0" smtClean="0"/>
              <a:t> % su totale imprenditrici</a:t>
            </a:r>
            <a:endParaRPr lang="it-IT" sz="1800" i="1" dirty="0"/>
          </a:p>
        </c:rich>
      </c:tx>
      <c:layout>
        <c:manualLayout>
          <c:xMode val="edge"/>
          <c:yMode val="edge"/>
          <c:x val="0.1490052984308933"/>
          <c:y val="5.18777640690995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080169482272516"/>
          <c:y val="0.2772604107675567"/>
          <c:w val="0.68196908674343626"/>
          <c:h val="0.694897621204223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Emilia Romagna       </c:v>
                </c:pt>
                <c:pt idx="1">
                  <c:v>Lazio                </c:v>
                </c:pt>
                <c:pt idx="2">
                  <c:v>Veneto               </c:v>
                </c:pt>
                <c:pt idx="3">
                  <c:v>Toscana              </c:v>
                </c:pt>
                <c:pt idx="4">
                  <c:v>Lombardia            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8.2971443611001447</c:v>
                </c:pt>
                <c:pt idx="1">
                  <c:v>9.6657454928280035</c:v>
                </c:pt>
                <c:pt idx="2">
                  <c:v>9.8335307277273323</c:v>
                </c:pt>
                <c:pt idx="3">
                  <c:v>10.888768258981445</c:v>
                </c:pt>
                <c:pt idx="4">
                  <c:v>16.114784840110541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34063360"/>
        <c:axId val="81225408"/>
      </c:barChart>
      <c:catAx>
        <c:axId val="34063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81225408"/>
        <c:crosses val="autoZero"/>
        <c:auto val="1"/>
        <c:lblAlgn val="ctr"/>
        <c:lblOffset val="100"/>
        <c:noMultiLvlLbl val="0"/>
      </c:catAx>
      <c:valAx>
        <c:axId val="81225408"/>
        <c:scaling>
          <c:orientation val="minMax"/>
          <c:min val="6"/>
        </c:scaling>
        <c:delete val="1"/>
        <c:axPos val="b"/>
        <c:numFmt formatCode="0.0" sourceLinked="1"/>
        <c:majorTickMark val="out"/>
        <c:minorTickMark val="none"/>
        <c:tickLblPos val="nextTo"/>
        <c:crossAx val="34063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i="1"/>
            </a:pPr>
            <a:r>
              <a:rPr lang="it-IT" sz="1800" i="1" dirty="0" smtClean="0"/>
              <a:t>Dove cresce di più</a:t>
            </a:r>
          </a:p>
          <a:p>
            <a:pPr>
              <a:defRPr sz="1800" i="1"/>
            </a:pPr>
            <a:r>
              <a:rPr lang="it-IT" sz="1800" i="1" dirty="0" err="1" smtClean="0"/>
              <a:t>Var</a:t>
            </a:r>
            <a:r>
              <a:rPr lang="it-IT" sz="1800" i="1" dirty="0" smtClean="0"/>
              <a:t>. % 2010-2015</a:t>
            </a:r>
            <a:endParaRPr lang="it-IT" sz="1800" i="1" dirty="0"/>
          </a:p>
        </c:rich>
      </c:tx>
      <c:layout>
        <c:manualLayout>
          <c:xMode val="edge"/>
          <c:yMode val="edge"/>
          <c:x val="0.36509260408974165"/>
          <c:y val="5.18777640690995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080169482272516"/>
          <c:y val="0.2772604107675567"/>
          <c:w val="0.68196908674343626"/>
          <c:h val="0.694897621204223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Reggio di Calabria  </c:v>
                </c:pt>
                <c:pt idx="1">
                  <c:v>Ferrara             </c:v>
                </c:pt>
                <c:pt idx="2">
                  <c:v>Napoli              </c:v>
                </c:pt>
                <c:pt idx="3">
                  <c:v>Pistoia             </c:v>
                </c:pt>
                <c:pt idx="4">
                  <c:v>Lodi                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51.273885350318473</c:v>
                </c:pt>
                <c:pt idx="1">
                  <c:v>43.544857768052516</c:v>
                </c:pt>
                <c:pt idx="2">
                  <c:v>42.31222965001966</c:v>
                </c:pt>
                <c:pt idx="3">
                  <c:v>39.37823834196891</c:v>
                </c:pt>
                <c:pt idx="4">
                  <c:v>39.252336448598129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34063872"/>
        <c:axId val="81227136"/>
      </c:barChart>
      <c:catAx>
        <c:axId val="340638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it-IT"/>
          </a:p>
        </c:txPr>
        <c:crossAx val="81227136"/>
        <c:crosses val="autoZero"/>
        <c:auto val="1"/>
        <c:lblAlgn val="ctr"/>
        <c:lblOffset val="100"/>
        <c:noMultiLvlLbl val="0"/>
      </c:catAx>
      <c:valAx>
        <c:axId val="81227136"/>
        <c:scaling>
          <c:orientation val="minMax"/>
          <c:min val="30"/>
        </c:scaling>
        <c:delete val="1"/>
        <c:axPos val="t"/>
        <c:numFmt formatCode="0.0" sourceLinked="1"/>
        <c:majorTickMark val="out"/>
        <c:minorTickMark val="none"/>
        <c:tickLblPos val="nextTo"/>
        <c:crossAx val="34063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Incidenza % delle imprenditrici</a:t>
            </a:r>
            <a:r>
              <a:rPr lang="it-IT" i="1" baseline="0" dirty="0" smtClean="0"/>
              <a:t> donne</a:t>
            </a:r>
            <a:r>
              <a:rPr lang="it-IT" i="1" dirty="0" smtClean="0"/>
              <a:t> sul totale, 2010-2015</a:t>
            </a:r>
            <a:endParaRPr lang="it-IT" i="1" dirty="0"/>
          </a:p>
        </c:rich>
      </c:tx>
      <c:layout>
        <c:manualLayout>
          <c:xMode val="edge"/>
          <c:yMode val="edge"/>
          <c:x val="0.136800891854928"/>
          <c:y val="5.348837209302325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6400840519635744E-2"/>
          <c:y val="0.21215125434902032"/>
          <c:w val="0.78627099383593391"/>
          <c:h val="0.59493389489104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e isole</c:v>
                </c:pt>
                <c:pt idx="4">
                  <c:v>Totale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29.9</c:v>
                </c:pt>
                <c:pt idx="1">
                  <c:v>28.5</c:v>
                </c:pt>
                <c:pt idx="2">
                  <c:v>31</c:v>
                </c:pt>
                <c:pt idx="3">
                  <c:v>30.1</c:v>
                </c:pt>
                <c:pt idx="4">
                  <c:v>29.9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Nord Ovest</c:v>
                </c:pt>
                <c:pt idx="1">
                  <c:v>Nord Est</c:v>
                </c:pt>
                <c:pt idx="2">
                  <c:v>Centro</c:v>
                </c:pt>
                <c:pt idx="3">
                  <c:v>Sud e isole</c:v>
                </c:pt>
                <c:pt idx="4">
                  <c:v>Totale</c:v>
                </c:pt>
              </c:strCache>
            </c:strRef>
          </c:cat>
          <c:val>
            <c:numRef>
              <c:f>Foglio1!$C$2:$C$6</c:f>
              <c:numCache>
                <c:formatCode>0.0</c:formatCode>
                <c:ptCount val="5"/>
                <c:pt idx="0">
                  <c:v>30.4</c:v>
                </c:pt>
                <c:pt idx="1">
                  <c:v>29.5</c:v>
                </c:pt>
                <c:pt idx="2">
                  <c:v>31.3</c:v>
                </c:pt>
                <c:pt idx="3">
                  <c:v>30.1</c:v>
                </c:pt>
                <c:pt idx="4">
                  <c:v>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33558016"/>
        <c:axId val="33233088"/>
      </c:barChart>
      <c:catAx>
        <c:axId val="33558016"/>
        <c:scaling>
          <c:orientation val="minMax"/>
        </c:scaling>
        <c:delete val="0"/>
        <c:axPos val="b"/>
        <c:majorTickMark val="out"/>
        <c:minorTickMark val="none"/>
        <c:tickLblPos val="nextTo"/>
        <c:crossAx val="33233088"/>
        <c:crosses val="autoZero"/>
        <c:auto val="1"/>
        <c:lblAlgn val="ctr"/>
        <c:lblOffset val="100"/>
        <c:noMultiLvlLbl val="0"/>
      </c:catAx>
      <c:valAx>
        <c:axId val="3323308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335580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i="1" dirty="0" err="1" smtClean="0"/>
              <a:t>Incidenza</a:t>
            </a:r>
            <a:r>
              <a:rPr lang="en-US" i="1" dirty="0" smtClean="0"/>
              <a:t> % </a:t>
            </a:r>
            <a:r>
              <a:rPr lang="en-US" i="1" dirty="0" err="1" smtClean="0"/>
              <a:t>delle</a:t>
            </a:r>
            <a:r>
              <a:rPr lang="en-US" i="1" dirty="0" smtClean="0"/>
              <a:t> </a:t>
            </a:r>
            <a:r>
              <a:rPr lang="en-US" i="1" dirty="0" err="1" smtClean="0"/>
              <a:t>imprenditrici</a:t>
            </a:r>
            <a:r>
              <a:rPr lang="en-US" i="1" dirty="0" smtClean="0"/>
              <a:t> </a:t>
            </a:r>
            <a:r>
              <a:rPr lang="en-US" i="1" dirty="0" err="1" smtClean="0"/>
              <a:t>donne</a:t>
            </a:r>
            <a:r>
              <a:rPr lang="en-US" i="1" dirty="0" smtClean="0"/>
              <a:t>,</a:t>
            </a:r>
            <a:r>
              <a:rPr lang="en-US" i="1" baseline="0" dirty="0" smtClean="0"/>
              <a:t> 2015</a:t>
            </a:r>
            <a:endParaRPr lang="en-US" i="1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Foglio1!$A$2:$A$8</c:f>
              <c:strCache>
                <c:ptCount val="7"/>
                <c:pt idx="0">
                  <c:v>Avellino</c:v>
                </c:pt>
                <c:pt idx="1">
                  <c:v>Benevento</c:v>
                </c:pt>
                <c:pt idx="2">
                  <c:v>Frosinone</c:v>
                </c:pt>
                <c:pt idx="3">
                  <c:v>Grosseto</c:v>
                </c:pt>
                <c:pt idx="4">
                  <c:v>Isernia</c:v>
                </c:pt>
                <c:pt idx="5">
                  <c:v>La Spezia</c:v>
                </c:pt>
                <c:pt idx="6">
                  <c:v>Chieti</c:v>
                </c:pt>
              </c:strCache>
            </c:strRef>
          </c:cat>
          <c:val>
            <c:numRef>
              <c:f>Foglio1!$B$2:$B$8</c:f>
              <c:numCache>
                <c:formatCode>0.0</c:formatCode>
                <c:ptCount val="7"/>
                <c:pt idx="0">
                  <c:v>38.274023638232272</c:v>
                </c:pt>
                <c:pt idx="1">
                  <c:v>37.196123521681997</c:v>
                </c:pt>
                <c:pt idx="2">
                  <c:v>37.057556171129576</c:v>
                </c:pt>
                <c:pt idx="3">
                  <c:v>36.36699507389163</c:v>
                </c:pt>
                <c:pt idx="4">
                  <c:v>36.166103331723804</c:v>
                </c:pt>
                <c:pt idx="5">
                  <c:v>35.110043498019863</c:v>
                </c:pt>
                <c:pt idx="6">
                  <c:v>35.01487966253503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82944"/>
        <c:axId val="75884800"/>
      </c:barChart>
      <c:catAx>
        <c:axId val="33682944"/>
        <c:scaling>
          <c:orientation val="maxMin"/>
        </c:scaling>
        <c:delete val="0"/>
        <c:axPos val="l"/>
        <c:majorTickMark val="none"/>
        <c:minorTickMark val="none"/>
        <c:tickLblPos val="nextTo"/>
        <c:crossAx val="75884800"/>
        <c:crosses val="autoZero"/>
        <c:auto val="1"/>
        <c:lblAlgn val="ctr"/>
        <c:lblOffset val="100"/>
        <c:noMultiLvlLbl val="0"/>
      </c:catAx>
      <c:valAx>
        <c:axId val="75884800"/>
        <c:scaling>
          <c:orientation val="minMax"/>
        </c:scaling>
        <c:delete val="1"/>
        <c:axPos val="t"/>
        <c:numFmt formatCode="0.0" sourceLinked="1"/>
        <c:majorTickMark val="none"/>
        <c:minorTickMark val="none"/>
        <c:tickLblPos val="nextTo"/>
        <c:crossAx val="33682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Imprenditrici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597375907064139"/>
          <c:y val="0.14547200516815004"/>
          <c:w val="0.51174538092739408"/>
          <c:h val="0.730568517078349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Costruzioni</c:v>
                </c:pt>
                <c:pt idx="1">
                  <c:v>Industria in senso stretto</c:v>
                </c:pt>
                <c:pt idx="2">
                  <c:v>Agricoltura</c:v>
                </c:pt>
                <c:pt idx="3">
                  <c:v>Servizi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49000</c:v>
                </c:pt>
                <c:pt idx="1">
                  <c:v>107000</c:v>
                </c:pt>
                <c:pt idx="2">
                  <c:v>233000</c:v>
                </c:pt>
                <c:pt idx="3">
                  <c:v>879000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684992"/>
        <c:axId val="75885952"/>
      </c:barChart>
      <c:catAx>
        <c:axId val="33684992"/>
        <c:scaling>
          <c:orientation val="minMax"/>
        </c:scaling>
        <c:delete val="0"/>
        <c:axPos val="l"/>
        <c:majorTickMark val="out"/>
        <c:minorTickMark val="none"/>
        <c:tickLblPos val="nextTo"/>
        <c:crossAx val="75885952"/>
        <c:crosses val="autoZero"/>
        <c:auto val="1"/>
        <c:lblAlgn val="ctr"/>
        <c:lblOffset val="100"/>
        <c:noMultiLvlLbl val="0"/>
      </c:catAx>
      <c:valAx>
        <c:axId val="7588595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3368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Incidenza</a:t>
            </a:r>
            <a:r>
              <a:rPr lang="en-US" dirty="0" smtClean="0"/>
              <a:t> %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imprenditrici</a:t>
            </a:r>
            <a:r>
              <a:rPr lang="en-US" dirty="0" smtClean="0"/>
              <a:t> </a:t>
            </a:r>
            <a:r>
              <a:rPr lang="en-US" dirty="0" err="1" smtClean="0"/>
              <a:t>donne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totale</a:t>
            </a:r>
            <a:r>
              <a:rPr lang="en-US" dirty="0" smtClean="0"/>
              <a:t>, 2015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Agricoltura</c:v>
                </c:pt>
                <c:pt idx="1">
                  <c:v>Industria in senso stretto</c:v>
                </c:pt>
                <c:pt idx="2">
                  <c:v>costruzioni</c:v>
                </c:pt>
                <c:pt idx="3">
                  <c:v>Servizi</c:v>
                </c:pt>
                <c:pt idx="4">
                  <c:v>Totale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31.332926540793942</c:v>
                </c:pt>
                <c:pt idx="1">
                  <c:v>28.211697455706879</c:v>
                </c:pt>
                <c:pt idx="2">
                  <c:v>8.296219697058719</c:v>
                </c:pt>
                <c:pt idx="3">
                  <c:v>35.558228523379867</c:v>
                </c:pt>
                <c:pt idx="4">
                  <c:v>30.271070900861314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80192"/>
        <c:axId val="75887680"/>
      </c:barChart>
      <c:catAx>
        <c:axId val="41480192"/>
        <c:scaling>
          <c:orientation val="minMax"/>
        </c:scaling>
        <c:delete val="0"/>
        <c:axPos val="b"/>
        <c:majorTickMark val="out"/>
        <c:minorTickMark val="none"/>
        <c:tickLblPos val="nextTo"/>
        <c:crossAx val="75887680"/>
        <c:crosses val="autoZero"/>
        <c:auto val="1"/>
        <c:lblAlgn val="ctr"/>
        <c:lblOffset val="100"/>
        <c:noMultiLvlLbl val="0"/>
      </c:catAx>
      <c:valAx>
        <c:axId val="758876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41480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/>
              <a:t>% di imprenditori</a:t>
            </a:r>
            <a:r>
              <a:rPr lang="it-IT" i="1" baseline="0" dirty="0" smtClean="0"/>
              <a:t> del terziario sul totale, 2010-2015</a:t>
            </a:r>
            <a:endParaRPr lang="it-IT" i="1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029965579767386E-2"/>
          <c:y val="0.18951819099732917"/>
          <c:w val="0.71876876065758244"/>
          <c:h val="0.71235953683799103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Donne</c:v>
                </c:pt>
              </c:strCache>
            </c:strRef>
          </c:tx>
          <c:spPr>
            <a:ln w="66675"/>
          </c:spPr>
          <c:dLbls>
            <c:dLbl>
              <c:idx val="0"/>
              <c:layout>
                <c:manualLayout>
                  <c:x val="-5.0160073957124032E-2"/>
                  <c:y val="-3.6194710442316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069739447910474E-2"/>
                  <c:y val="-5.429206566347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778140858966738E-2"/>
                  <c:y val="-4.653605628297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1778140858966683E-2"/>
                  <c:y val="-4.653605628297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778140858966738E-2"/>
                  <c:y val="-4.1365383362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7798735920269818E-2"/>
                  <c:y val="-5.68774021236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Foglio1!$B$2:$B$7</c:f>
              <c:numCache>
                <c:formatCode>0.0</c:formatCode>
                <c:ptCount val="6"/>
                <c:pt idx="0">
                  <c:v>67.273208387184056</c:v>
                </c:pt>
                <c:pt idx="1">
                  <c:v>67.758713830624473</c:v>
                </c:pt>
                <c:pt idx="2">
                  <c:v>68.146137285548349</c:v>
                </c:pt>
                <c:pt idx="3">
                  <c:v>68.889118310321422</c:v>
                </c:pt>
                <c:pt idx="4">
                  <c:v>69.160419121827317</c:v>
                </c:pt>
                <c:pt idx="5">
                  <c:v>69.283417116315576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Uomini</c:v>
                </c:pt>
              </c:strCache>
            </c:strRef>
          </c:tx>
          <c:spPr>
            <a:ln w="66675"/>
          </c:spPr>
          <c:dLbls>
            <c:dLbl>
              <c:idx val="0"/>
              <c:layout>
                <c:manualLayout>
                  <c:x val="-4.0451672546067768E-2"/>
                  <c:y val="5.170652563350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160073957124032E-2"/>
                  <c:y val="4.653605628297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069739447910474E-2"/>
                  <c:y val="4.395071982281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069739447910419E-2"/>
                  <c:y val="4.9121392743143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979404938696924E-2"/>
                  <c:y val="4.395071982281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979404938696924E-2"/>
                  <c:y val="5.429206566347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Foglio1!$C$2:$C$7</c:f>
              <c:numCache>
                <c:formatCode>0.0</c:formatCode>
                <c:ptCount val="6"/>
                <c:pt idx="0">
                  <c:v>51.360322743395351</c:v>
                </c:pt>
                <c:pt idx="1">
                  <c:v>51.863826917210588</c:v>
                </c:pt>
                <c:pt idx="2">
                  <c:v>52.534029316360431</c:v>
                </c:pt>
                <c:pt idx="3">
                  <c:v>53.492093548601424</c:v>
                </c:pt>
                <c:pt idx="4">
                  <c:v>54.027997869095387</c:v>
                </c:pt>
                <c:pt idx="5">
                  <c:v>54.509405192518813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Totale</c:v>
                </c:pt>
              </c:strCache>
            </c:strRef>
          </c:tx>
          <c:spPr>
            <a:ln w="66675"/>
          </c:spPr>
          <c:dLbls>
            <c:dLbl>
              <c:idx val="0"/>
              <c:layout>
                <c:manualLayout>
                  <c:x val="-5.0160073957124032E-2"/>
                  <c:y val="-4.1365383362647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069739447910474E-2"/>
                  <c:y val="-4.9121392743143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778140858966738E-2"/>
                  <c:y val="-4.9121392743143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2069739447910419E-2"/>
                  <c:y val="-4.653605628297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687806349753187E-2"/>
                  <c:y val="-4.91213927431437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3687806349753187E-2"/>
                  <c:y val="-5.68774021236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Foglio1!$D$2:$D$7</c:f>
              <c:numCache>
                <c:formatCode>0.0</c:formatCode>
                <c:ptCount val="6"/>
                <c:pt idx="0">
                  <c:v>56.117056694769907</c:v>
                </c:pt>
                <c:pt idx="1">
                  <c:v>56.625336448501237</c:v>
                </c:pt>
                <c:pt idx="2">
                  <c:v>57.21563709273412</c:v>
                </c:pt>
                <c:pt idx="3">
                  <c:v>58.124968522177447</c:v>
                </c:pt>
                <c:pt idx="4">
                  <c:v>58.594966365260312</c:v>
                </c:pt>
                <c:pt idx="5">
                  <c:v>58.981656816873041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87264"/>
        <c:axId val="75889984"/>
      </c:lineChart>
      <c:catAx>
        <c:axId val="3578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889984"/>
        <c:crosses val="autoZero"/>
        <c:auto val="1"/>
        <c:lblAlgn val="ctr"/>
        <c:lblOffset val="100"/>
        <c:noMultiLvlLbl val="0"/>
      </c:catAx>
      <c:valAx>
        <c:axId val="75889984"/>
        <c:scaling>
          <c:orientation val="minMax"/>
          <c:min val="40"/>
        </c:scaling>
        <c:delete val="0"/>
        <c:axPos val="l"/>
        <c:numFmt formatCode="0.0" sourceLinked="1"/>
        <c:majorTickMark val="out"/>
        <c:minorTickMark val="none"/>
        <c:tickLblPos val="nextTo"/>
        <c:crossAx val="3578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28395519763864"/>
          <c:y val="0.47329795290209109"/>
          <c:w val="0.14620890747103532"/>
          <c:h val="0.203560435802227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1"/>
            </a:pPr>
            <a:r>
              <a:rPr lang="it-IT" i="1" dirty="0" smtClean="0">
                <a:solidFill>
                  <a:srgbClr val="FF0000"/>
                </a:solidFill>
              </a:rPr>
              <a:t>Val. % imprese femminili</a:t>
            </a:r>
            <a:r>
              <a:rPr lang="it-IT" i="1" baseline="0" dirty="0" smtClean="0">
                <a:solidFill>
                  <a:srgbClr val="FF0000"/>
                </a:solidFill>
              </a:rPr>
              <a:t> su totale</a:t>
            </a:r>
            <a:endParaRPr lang="it-IT" i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5270122484689415"/>
          <c:y val="9.534883720930233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182895888013997"/>
          <c:y val="0.18656985900018314"/>
          <c:w val="0.48522685697757723"/>
          <c:h val="0.764701336751510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Foglio1!$A$2:$A$15</c:f>
              <c:strCache>
                <c:ptCount val="14"/>
                <c:pt idx="0">
                  <c:v>MEDIA</c:v>
                </c:pt>
                <c:pt idx="2">
                  <c:v>Sanità e assistenza sociale  </c:v>
                </c:pt>
                <c:pt idx="3">
                  <c:v>Altre attività di servizi</c:v>
                </c:pt>
                <c:pt idx="4">
                  <c:v>Attività immobiliari</c:v>
                </c:pt>
                <c:pt idx="5">
                  <c:v>Istruzione</c:v>
                </c:pt>
                <c:pt idx="6">
                  <c:v>Alloggio e di ristorazione </c:v>
                </c:pt>
                <c:pt idx="7">
                  <c:v>Attività artistiche, sportive, di intrattenimento e diver...</c:v>
                </c:pt>
                <c:pt idx="8">
                  <c:v>Servizi di supporto alle imprese</c:v>
                </c:pt>
                <c:pt idx="9">
                  <c:v>Attività professionali, scientifiche e tecniche</c:v>
                </c:pt>
                <c:pt idx="10">
                  <c:v>Servizi di informazione e comunicazione</c:v>
                </c:pt>
                <c:pt idx="11">
                  <c:v>Commercio</c:v>
                </c:pt>
                <c:pt idx="12">
                  <c:v>Finanza e assicurazione</c:v>
                </c:pt>
                <c:pt idx="13">
                  <c:v>Trasporto e magazzinaggio </c:v>
                </c:pt>
              </c:strCache>
            </c:strRef>
          </c:cat>
          <c:val>
            <c:numRef>
              <c:f>Foglio1!$B$2:$B$15</c:f>
              <c:numCache>
                <c:formatCode>General</c:formatCode>
                <c:ptCount val="14"/>
                <c:pt idx="0" formatCode="0.0">
                  <c:v>58.981656816873041</c:v>
                </c:pt>
                <c:pt idx="2" formatCode="0.0">
                  <c:v>58.261272390364425</c:v>
                </c:pt>
                <c:pt idx="3" formatCode="0.0">
                  <c:v>55.125409203544919</c:v>
                </c:pt>
                <c:pt idx="4" formatCode="0.0">
                  <c:v>44.780553760029413</c:v>
                </c:pt>
                <c:pt idx="5" formatCode="0.0">
                  <c:v>43.961757799396182</c:v>
                </c:pt>
                <c:pt idx="6" formatCode="0.0">
                  <c:v>42.830813915922327</c:v>
                </c:pt>
                <c:pt idx="7" formatCode="0.0">
                  <c:v>38.39312026147293</c:v>
                </c:pt>
                <c:pt idx="8" formatCode="0.0">
                  <c:v>34.927792334409844</c:v>
                </c:pt>
                <c:pt idx="9" formatCode="0.0">
                  <c:v>33.929126837663546</c:v>
                </c:pt>
                <c:pt idx="10" formatCode="0.0">
                  <c:v>33.023872679045091</c:v>
                </c:pt>
                <c:pt idx="11" formatCode="0.0">
                  <c:v>31.489559752358133</c:v>
                </c:pt>
                <c:pt idx="12" formatCode="0.0">
                  <c:v>29.993562297544475</c:v>
                </c:pt>
                <c:pt idx="13" formatCode="0.0">
                  <c:v>13.242403020002392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35890688"/>
        <c:axId val="77858496"/>
      </c:barChart>
      <c:catAx>
        <c:axId val="35890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77858496"/>
        <c:crosses val="autoZero"/>
        <c:auto val="1"/>
        <c:lblAlgn val="ctr"/>
        <c:lblOffset val="100"/>
        <c:noMultiLvlLbl val="0"/>
      </c:catAx>
      <c:valAx>
        <c:axId val="77858496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35890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% imprenditrici straniere su </a:t>
            </a:r>
            <a:r>
              <a:rPr lang="it-IT" dirty="0" smtClean="0"/>
              <a:t>totale, 2015</a:t>
            </a:r>
            <a:endParaRPr lang="it-IT" dirty="0"/>
          </a:p>
        </c:rich>
      </c:tx>
      <c:layout>
        <c:manualLayout>
          <c:xMode val="edge"/>
          <c:yMode val="edge"/>
          <c:x val="0.11149648742985906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703983771744019E-2"/>
          <c:y val="0.14132824803149607"/>
          <c:w val="0.77699370518321764"/>
          <c:h val="0.525249972225308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Foglio1!$A$2:$A$8</c:f>
              <c:strCache>
                <c:ptCount val="7"/>
                <c:pt idx="0">
                  <c:v>Donne</c:v>
                </c:pt>
                <c:pt idx="1">
                  <c:v>Uomini</c:v>
                </c:pt>
                <c:pt idx="2">
                  <c:v>Totale</c:v>
                </c:pt>
                <c:pt idx="4">
                  <c:v>Donne</c:v>
                </c:pt>
                <c:pt idx="5">
                  <c:v>Uomini</c:v>
                </c:pt>
                <c:pt idx="6">
                  <c:v>Totale</c:v>
                </c:pt>
              </c:strCache>
            </c:strRef>
          </c:cat>
          <c:val>
            <c:numRef>
              <c:f>Foglio1!$B$2:$B$8</c:f>
              <c:numCache>
                <c:formatCode>0.0</c:formatCode>
                <c:ptCount val="7"/>
                <c:pt idx="0">
                  <c:v>9.5814423386839387</c:v>
                </c:pt>
                <c:pt idx="1">
                  <c:v>12.215135546779983</c:v>
                </c:pt>
                <c:pt idx="2">
                  <c:v>11.417888408446061</c:v>
                </c:pt>
                <c:pt idx="4">
                  <c:v>10.614167388935524</c:v>
                </c:pt>
                <c:pt idx="5">
                  <c:v>13.304508770068981</c:v>
                </c:pt>
                <c:pt idx="6">
                  <c:v>12.347871033706493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3964032"/>
        <c:axId val="42226752"/>
      </c:barChart>
      <c:catAx>
        <c:axId val="33964032"/>
        <c:scaling>
          <c:orientation val="minMax"/>
        </c:scaling>
        <c:delete val="0"/>
        <c:axPos val="b"/>
        <c:majorTickMark val="out"/>
        <c:minorTickMark val="none"/>
        <c:tickLblPos val="nextTo"/>
        <c:crossAx val="42226752"/>
        <c:crosses val="autoZero"/>
        <c:auto val="1"/>
        <c:lblAlgn val="ctr"/>
        <c:lblOffset val="100"/>
        <c:noMultiLvlLbl val="0"/>
      </c:catAx>
      <c:valAx>
        <c:axId val="4222675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3396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i="1"/>
            </a:pPr>
            <a:r>
              <a:rPr lang="en-US" sz="1800" i="1" dirty="0" smtClean="0"/>
              <a:t>Prime </a:t>
            </a:r>
            <a:r>
              <a:rPr lang="en-US" sz="1800" i="1" dirty="0" err="1" smtClean="0"/>
              <a:t>cinque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nazionalità</a:t>
            </a:r>
            <a:r>
              <a:rPr lang="en-US" sz="1800" i="1" dirty="0" smtClean="0"/>
              <a:t> di </a:t>
            </a:r>
            <a:r>
              <a:rPr lang="en-US" sz="1800" i="1" dirty="0" err="1" smtClean="0"/>
              <a:t>origine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delle</a:t>
            </a:r>
            <a:r>
              <a:rPr lang="en-US" sz="1800" i="1" baseline="0" dirty="0" smtClean="0"/>
              <a:t> </a:t>
            </a:r>
            <a:r>
              <a:rPr lang="en-US" sz="1800" i="1" baseline="0" dirty="0" err="1" smtClean="0"/>
              <a:t>imprenditrici</a:t>
            </a:r>
            <a:r>
              <a:rPr lang="en-US" sz="1800" i="1" baseline="0" dirty="0" smtClean="0"/>
              <a:t> </a:t>
            </a:r>
            <a:r>
              <a:rPr lang="en-US" sz="1800" i="1" baseline="0" dirty="0" err="1" smtClean="0"/>
              <a:t>straniere</a:t>
            </a:r>
            <a:r>
              <a:rPr lang="en-US" sz="1800" i="1" baseline="0" dirty="0" smtClean="0"/>
              <a:t> (val.% </a:t>
            </a:r>
            <a:r>
              <a:rPr lang="en-US" sz="1800" i="1" baseline="0" dirty="0" err="1" smtClean="0"/>
              <a:t>su</a:t>
            </a:r>
            <a:r>
              <a:rPr lang="en-US" sz="1800" i="1" baseline="0" dirty="0" smtClean="0"/>
              <a:t> </a:t>
            </a:r>
            <a:r>
              <a:rPr lang="en-US" sz="1800" i="1" baseline="0" dirty="0" err="1" smtClean="0"/>
              <a:t>totale</a:t>
            </a:r>
            <a:r>
              <a:rPr lang="en-US" sz="1800" i="1" baseline="0" dirty="0" smtClean="0"/>
              <a:t>) </a:t>
            </a:r>
            <a:endParaRPr lang="en-US" sz="1800" i="1" dirty="0"/>
          </a:p>
        </c:rich>
      </c:tx>
      <c:layout>
        <c:manualLayout>
          <c:xMode val="edge"/>
          <c:yMode val="edge"/>
          <c:x val="0.12411084662016607"/>
          <c:y val="4.283254241592204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770861194974094"/>
          <c:y val="0.29907192851587916"/>
          <c:w val="0.60968368862764566"/>
          <c:h val="0.605302188645706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20,3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9,9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6,8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5,1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Foglio1!$A$2:$A$6</c:f>
              <c:strCache>
                <c:ptCount val="5"/>
                <c:pt idx="0">
                  <c:v>Cina</c:v>
                </c:pt>
                <c:pt idx="1">
                  <c:v>Romania</c:v>
                </c:pt>
                <c:pt idx="2">
                  <c:v>Marocco</c:v>
                </c:pt>
                <c:pt idx="3">
                  <c:v>Svizzera</c:v>
                </c:pt>
                <c:pt idx="4">
                  <c:v>Germania</c:v>
                </c:pt>
              </c:strCache>
            </c:strRef>
          </c:cat>
          <c:val>
            <c:numRef>
              <c:f>Foglio1!$B$2:$B$6</c:f>
              <c:numCache>
                <c:formatCode>0.0</c:formatCode>
                <c:ptCount val="5"/>
                <c:pt idx="0">
                  <c:v>20.187528821027822</c:v>
                </c:pt>
                <c:pt idx="1">
                  <c:v>9.5788287134293171</c:v>
                </c:pt>
                <c:pt idx="2">
                  <c:v>6.5302044371573498</c:v>
                </c:pt>
                <c:pt idx="3">
                  <c:v>6.1220132875612707</c:v>
                </c:pt>
                <c:pt idx="4">
                  <c:v>5.3756554115215796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axId val="33964544"/>
        <c:axId val="42228480"/>
      </c:barChart>
      <c:catAx>
        <c:axId val="33964544"/>
        <c:scaling>
          <c:orientation val="maxMin"/>
        </c:scaling>
        <c:delete val="0"/>
        <c:axPos val="l"/>
        <c:majorTickMark val="out"/>
        <c:minorTickMark val="none"/>
        <c:tickLblPos val="nextTo"/>
        <c:crossAx val="42228480"/>
        <c:crosses val="autoZero"/>
        <c:auto val="1"/>
        <c:lblAlgn val="ctr"/>
        <c:lblOffset val="100"/>
        <c:noMultiLvlLbl val="0"/>
      </c:catAx>
      <c:valAx>
        <c:axId val="42228480"/>
        <c:scaling>
          <c:orientation val="minMax"/>
        </c:scaling>
        <c:delete val="1"/>
        <c:axPos val="t"/>
        <c:numFmt formatCode="0.0" sourceLinked="1"/>
        <c:majorTickMark val="out"/>
        <c:minorTickMark val="none"/>
        <c:tickLblPos val="nextTo"/>
        <c:crossAx val="339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0.64655</cdr:x>
      <cdr:y>0.88345</cdr:y>
    </cdr:from>
    <cdr:to>
      <cdr:x>0.97414</cdr:x>
      <cdr:y>0.92301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5400600" y="4824536"/>
          <a:ext cx="2736304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100" dirty="0" smtClean="0"/>
            <a:t>Elaborazione </a:t>
          </a:r>
          <a:r>
            <a:rPr lang="it-IT" sz="1100" dirty="0" err="1"/>
            <a:t>C</a:t>
          </a:r>
          <a:r>
            <a:rPr lang="it-IT" sz="1100" dirty="0" err="1" smtClean="0"/>
            <a:t>ensis</a:t>
          </a:r>
          <a:r>
            <a:rPr lang="it-IT" sz="1100" dirty="0" smtClean="0"/>
            <a:t> su dati Istat</a:t>
          </a:r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0.65138</cdr:x>
      <cdr:y>0.79157</cdr:y>
    </cdr:from>
    <cdr:to>
      <cdr:x>1</cdr:x>
      <cdr:y>0.83554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5112568" y="3888432"/>
          <a:ext cx="2736304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100" dirty="0" smtClean="0"/>
            <a:t>Elaborazione </a:t>
          </a:r>
          <a:r>
            <a:rPr lang="it-IT" sz="1100" dirty="0" err="1"/>
            <a:t>C</a:t>
          </a:r>
          <a:r>
            <a:rPr lang="it-IT" sz="1100" dirty="0" err="1" smtClean="0"/>
            <a:t>ensis</a:t>
          </a:r>
          <a:r>
            <a:rPr lang="it-IT" sz="1100" dirty="0" smtClean="0"/>
            <a:t> su dati Istat</a:t>
          </a:r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0.78749</cdr:x>
      <cdr:y>0.68855</cdr:y>
    </cdr:from>
    <cdr:to>
      <cdr:x>0.9599</cdr:x>
      <cdr:y>0.88634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77844" y="3760192"/>
          <a:ext cx="144016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0.70763</cdr:x>
      <cdr:y>0.50395</cdr:y>
    </cdr:from>
    <cdr:to>
      <cdr:x>1</cdr:x>
      <cdr:y>1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470569" y="2752071"/>
          <a:ext cx="2673431" cy="2708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b="1" u="sng" dirty="0" smtClean="0">
              <a:solidFill>
                <a:srgbClr val="FF0000"/>
              </a:solidFill>
            </a:rPr>
            <a:t>Settori più in crescita (2010-2015)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Finanza e assicurazioni (+7,6%)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Servizi di supporto alle imprese (5,7%)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Attività immobiliare (+3,5%)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Sanità e assistenza sociale(+3,0%)</a:t>
          </a:r>
          <a:endParaRPr lang="it-IT" sz="1600" b="1" dirty="0">
            <a:solidFill>
              <a:schemeClr val="accent1">
                <a:lumMod val="20000"/>
                <a:lumOff val="8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0.51076</cdr:x>
      <cdr:y>0.96044</cdr:y>
    </cdr:from>
    <cdr:to>
      <cdr:x>0.81</cdr:x>
      <cdr:y>1</cdr:y>
    </cdr:to>
    <cdr:sp macro="" textlink="">
      <cdr:nvSpPr>
        <cdr:cNvPr id="4" name="Rettangolo 3"/>
        <cdr:cNvSpPr/>
      </cdr:nvSpPr>
      <cdr:spPr>
        <a:xfrm xmlns:a="http://schemas.openxmlformats.org/drawingml/2006/main">
          <a:off x="4670358" y="5244976"/>
          <a:ext cx="2736304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100" dirty="0" smtClean="0"/>
            <a:t>Elaborazione </a:t>
          </a:r>
          <a:r>
            <a:rPr lang="it-IT" sz="1100" dirty="0" err="1"/>
            <a:t>C</a:t>
          </a:r>
          <a:r>
            <a:rPr lang="it-IT" sz="1100" dirty="0" err="1" smtClean="0"/>
            <a:t>ensis</a:t>
          </a:r>
          <a:r>
            <a:rPr lang="it-IT" sz="1100" dirty="0" smtClean="0"/>
            <a:t> su dati Istat</a:t>
          </a:r>
          <a:endParaRPr lang="it-IT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0.16952</cdr:x>
      <cdr:y>0.78333</cdr:y>
    </cdr:from>
    <cdr:to>
      <cdr:x>0.32158</cdr:x>
      <cdr:y>0.85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43608" y="3384376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b="1" dirty="0" smtClean="0"/>
            <a:t>TOTALE</a:t>
          </a:r>
          <a:endParaRPr lang="it-IT" sz="1100" b="1" dirty="0"/>
        </a:p>
      </cdr:txBody>
    </cdr:sp>
  </cdr:relSizeAnchor>
  <cdr:relSizeAnchor xmlns:cdr="http://schemas.openxmlformats.org/drawingml/2006/chartDrawing">
    <cdr:from>
      <cdr:x>0.57891</cdr:x>
      <cdr:y>0.78333</cdr:y>
    </cdr:from>
    <cdr:to>
      <cdr:x>0.73097</cdr:x>
      <cdr:y>0.85</cdr:y>
    </cdr:to>
    <cdr:sp macro="" textlink="">
      <cdr:nvSpPr>
        <cdr:cNvPr id="3" name="CasellaDiTesto 1"/>
        <cdr:cNvSpPr txBox="1"/>
      </cdr:nvSpPr>
      <cdr:spPr>
        <a:xfrm xmlns:a="http://schemas.openxmlformats.org/drawingml/2006/main">
          <a:off x="3563888" y="3384376"/>
          <a:ext cx="936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b="1" dirty="0" smtClean="0"/>
            <a:t>SERVIZI</a:t>
          </a:r>
          <a:endParaRPr lang="it-IT" sz="11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0.31523</cdr:x>
      <cdr:y>0.95588</cdr:y>
    </cdr:from>
    <cdr:to>
      <cdr:x>1</cdr:x>
      <cdr:y>1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5126856" y="6432128"/>
          <a:ext cx="2736304" cy="2160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100" dirty="0" smtClean="0"/>
            <a:t>Elaborazione </a:t>
          </a:r>
          <a:r>
            <a:rPr lang="it-IT" sz="1100" dirty="0" err="1"/>
            <a:t>C</a:t>
          </a:r>
          <a:r>
            <a:rPr lang="it-IT" sz="1100" dirty="0" err="1" smtClean="0"/>
            <a:t>ensis</a:t>
          </a:r>
          <a:r>
            <a:rPr lang="it-IT" sz="1100" dirty="0" smtClean="0"/>
            <a:t> su dati Istat</a:t>
          </a:r>
          <a:endParaRPr lang="it-IT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0.78749</cdr:x>
      <cdr:y>0.68855</cdr:y>
    </cdr:from>
    <cdr:to>
      <cdr:x>0.9599</cdr:x>
      <cdr:y>0.88634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77844" y="3760192"/>
          <a:ext cx="144016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0.78749</cdr:x>
      <cdr:y>0.68855</cdr:y>
    </cdr:from>
    <cdr:to>
      <cdr:x>0.9599</cdr:x>
      <cdr:y>0.88634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77844" y="3760192"/>
          <a:ext cx="144016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CE07C-FB81-4F12-913F-DD12303A24F0}" type="datetimeFigureOut">
              <a:rPr lang="it-IT" smtClean="0"/>
              <a:t>27/06/2016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7A8A7-4457-4691-8476-13D2780C90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73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0165895-7C02-4924-A455-DE2465AFE473}" type="datetime1">
              <a:rPr lang="it-IT" smtClean="0"/>
              <a:t>27/06/2016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89EEC-7EA0-4D24-AB7B-D3785BBB6E43}" type="datetime1">
              <a:rPr lang="it-IT" smtClean="0"/>
              <a:t>27/06/2016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D0BCE-B01A-4C2B-BAAB-2CBEA5018B83}" type="datetime1">
              <a:rPr lang="it-IT" smtClean="0"/>
              <a:t>27/06/2016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18E1133-6503-452C-AE63-FF12925FBDC3}" type="datetime1">
              <a:rPr lang="it-IT" smtClean="0"/>
              <a:t>27/06/2016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B07A50-3C79-493B-91E1-056EF7DDCE6A}" type="datetime1">
              <a:rPr lang="it-IT" smtClean="0"/>
              <a:t>27/06/2016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B5F35A-7FF9-42B1-BD7F-FC832ED2BDEC}" type="datetime1">
              <a:rPr lang="it-IT" smtClean="0"/>
              <a:t>27/06/2016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196CFF-AC53-40E5-8520-3D639F55BC01}" type="datetime1">
              <a:rPr lang="it-IT" smtClean="0"/>
              <a:t>27/06/2016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3122-8426-402C-9098-9AA1E469E788}" type="datetime1">
              <a:rPr lang="it-IT" smtClean="0"/>
              <a:t>27/06/2016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76F2DD-D8D7-4749-9EB0-E4AD8CE7A655}" type="datetime1">
              <a:rPr lang="it-IT" smtClean="0"/>
              <a:t>27/06/2016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9CE0A36-AF77-456F-88C1-64CC522D5680}" type="datetime1">
              <a:rPr lang="it-IT" smtClean="0"/>
              <a:t>27/06/2016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2BA752-2D4A-440F-88B0-5C2615BF00A7}" type="datetime1">
              <a:rPr lang="it-IT" smtClean="0"/>
              <a:t>27/06/2016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5D74E8-471C-4312-AE79-35290FC63B07}" type="datetime1">
              <a:rPr lang="it-IT" smtClean="0"/>
              <a:t>27/06/2016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B36FB3-B809-4A16-86FD-6817D5FE88DA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sis.i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908721"/>
            <a:ext cx="8424936" cy="208823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it-IT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it-IT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it-IT" sz="67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Imprenditoria femminile e terziario</a:t>
            </a:r>
            <a:endParaRPr lang="it-IT" sz="67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995120" cy="1752600"/>
          </a:xfrm>
        </p:spPr>
        <p:txBody>
          <a:bodyPr>
            <a:noAutofit/>
          </a:bodyPr>
          <a:lstStyle/>
          <a:p>
            <a:endParaRPr lang="it-IT" b="1" dirty="0"/>
          </a:p>
          <a:p>
            <a:r>
              <a:rPr lang="it-IT" b="1" dirty="0"/>
              <a:t>3</a:t>
            </a:r>
            <a:r>
              <a:rPr lang="it-IT" b="1" dirty="0" smtClean="0"/>
              <a:t>° Forum Terziario Donna</a:t>
            </a:r>
          </a:p>
          <a:p>
            <a:r>
              <a:rPr lang="it-IT" b="1" dirty="0" smtClean="0"/>
              <a:t>Roma, 30 giugno 2016 </a:t>
            </a:r>
          </a:p>
          <a:p>
            <a:endParaRPr lang="it-IT" sz="1600" b="1" dirty="0" smtClean="0"/>
          </a:p>
          <a:p>
            <a:r>
              <a:rPr lang="it-IT" sz="1600" b="1" dirty="0" smtClean="0"/>
              <a:t>Carla Collicelli – Fondazione CENSIS</a:t>
            </a:r>
            <a:endParaRPr lang="it-IT" sz="1600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95536" y="6237312"/>
            <a:ext cx="5791200" cy="3651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1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Comparti del terziario a maggiore incidenza di imprese femminili</a:t>
            </a:r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79839421"/>
              </p:ext>
            </p:extLst>
          </p:nvPr>
        </p:nvGraphicFramePr>
        <p:xfrm>
          <a:off x="-26350" y="1393062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Censis</a:t>
            </a:r>
            <a:endParaRPr lang="it-IT" b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05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Il BES dell’ISTAT (2 12 2015)</a:t>
            </a:r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Netto vantaggio delle donne in istruzione e formazione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- con diploma superiore </a:t>
            </a:r>
            <a:r>
              <a:rPr lang="it-IT" b="1" dirty="0" smtClean="0">
                <a:solidFill>
                  <a:srgbClr val="00B050"/>
                </a:solidFill>
              </a:rPr>
              <a:t>M 57,6%  </a:t>
            </a:r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 61%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- 30-34 anni con laurea  </a:t>
            </a:r>
            <a:r>
              <a:rPr lang="it-IT" b="1" dirty="0" smtClean="0">
                <a:solidFill>
                  <a:srgbClr val="00B050"/>
                </a:solidFill>
              </a:rPr>
              <a:t>M 18,8%  </a:t>
            </a:r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 29,1%</a:t>
            </a:r>
          </a:p>
          <a:p>
            <a:pPr>
              <a:buFont typeface="Wingdings" pitchFamily="2" charset="2"/>
              <a:buChar char="v"/>
            </a:pPr>
            <a:r>
              <a:rPr lang="it-IT" dirty="0" smtClean="0"/>
              <a:t>- Formazione continua    </a:t>
            </a:r>
            <a:r>
              <a:rPr lang="it-IT" b="1" dirty="0" smtClean="0">
                <a:solidFill>
                  <a:srgbClr val="00B050"/>
                </a:solidFill>
              </a:rPr>
              <a:t>M  7,7%   </a:t>
            </a:r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 8,3%</a:t>
            </a:r>
          </a:p>
          <a:p>
            <a:pPr>
              <a:buFont typeface="Wingdings" pitchFamily="2" charset="2"/>
              <a:buChar char="v"/>
            </a:pPr>
            <a:endParaRPr lang="it-IT" dirty="0" smtClean="0"/>
          </a:p>
          <a:p>
            <a:pPr>
              <a:buFont typeface="Courier New" pitchFamily="49" charset="0"/>
              <a:buChar char="o"/>
            </a:pP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Buona presenza nelle istituzioni</a:t>
            </a:r>
          </a:p>
          <a:p>
            <a:pPr marL="64008" indent="0">
              <a:buNone/>
            </a:pP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54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genere.it/sites/default/files/articoli/di_tulli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67702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619672" y="2348880"/>
            <a:ext cx="6448572" cy="482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prstClr val="white"/>
                </a:solidFill>
              </a:rPr>
              <a:t>Enti pubblici di ricerca ITALIA</a:t>
            </a:r>
          </a:p>
        </p:txBody>
      </p:sp>
      <p:sp>
        <p:nvSpPr>
          <p:cNvPr id="3" name="Rettangolo 2"/>
          <p:cNvSpPr/>
          <p:nvPr/>
        </p:nvSpPr>
        <p:spPr>
          <a:xfrm>
            <a:off x="611560" y="188640"/>
            <a:ext cx="8136904" cy="12492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confronto internazionale dell’ISFOL (2015)</a:t>
            </a:r>
            <a:endParaRPr lang="it-IT" sz="40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ingenere.it/sites/default/files/articoli/gualtieri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632848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413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ngenere.it/sites/default/files/articoli/gualtieri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56" y="594593"/>
            <a:ext cx="7671976" cy="477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835696" y="5445224"/>
            <a:ext cx="65527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i="1" dirty="0" smtClean="0">
                <a:effectLst/>
              </a:rPr>
              <a:t>Fonte: elaborazioni Isfol su dati Eurostat-Database, anno 2014</a:t>
            </a:r>
            <a:endParaRPr lang="it-IT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599" y="22065"/>
            <a:ext cx="13223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72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ingenere.it/sites/default/files/articoli/gualtieri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2" y="908720"/>
            <a:ext cx="8063915" cy="479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549720" y="5733256"/>
            <a:ext cx="63367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i="1" dirty="0" smtClean="0">
                <a:effectLst/>
              </a:rPr>
              <a:t>Fonte: elaborazioni Isfol su dati Eurostat-Database, anno 2014</a:t>
            </a:r>
            <a:endParaRPr lang="it-IT" sz="1400" dirty="0"/>
          </a:p>
        </p:txBody>
      </p:sp>
      <p:sp>
        <p:nvSpPr>
          <p:cNvPr id="3" name="Rettangolo 2"/>
          <p:cNvSpPr/>
          <p:nvPr/>
        </p:nvSpPr>
        <p:spPr>
          <a:xfrm>
            <a:off x="683568" y="476672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Isfol 2015</a:t>
            </a:r>
          </a:p>
        </p:txBody>
      </p:sp>
    </p:spTree>
    <p:extLst>
      <p:ext uri="{BB962C8B-B14F-4D97-AF65-F5344CB8AC3E}">
        <p14:creationId xmlns:p14="http://schemas.microsoft.com/office/powerpoint/2010/main" val="1922294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ngenere.it/sites/default/files/articoli/gualtier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971600" y="5157192"/>
            <a:ext cx="691276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i="1" dirty="0" smtClean="0">
                <a:effectLst/>
              </a:rPr>
              <a:t>Dirigenti, imprenditori, liberi professionisti con dipendenti o lavoratori in proprio con dipendenti.</a:t>
            </a:r>
          </a:p>
          <a:p>
            <a:r>
              <a:rPr lang="it-IT" sz="1400" i="1" dirty="0" smtClean="0">
                <a:effectLst/>
              </a:rPr>
              <a:t>Fonte: elaborazioni Isfol su dati Istat – </a:t>
            </a:r>
            <a:r>
              <a:rPr lang="it-IT" sz="1400" i="1" dirty="0" err="1" smtClean="0">
                <a:effectLst/>
              </a:rPr>
              <a:t>RCFL</a:t>
            </a:r>
            <a:r>
              <a:rPr lang="it-IT" sz="1400" i="1" dirty="0" smtClean="0">
                <a:effectLst/>
              </a:rPr>
              <a:t> 2014</a:t>
            </a:r>
            <a:endParaRPr lang="it-IT" sz="1400" dirty="0"/>
          </a:p>
        </p:txBody>
      </p:sp>
      <p:sp>
        <p:nvSpPr>
          <p:cNvPr id="3" name="Callout con freccia in giù 2"/>
          <p:cNvSpPr/>
          <p:nvPr/>
        </p:nvSpPr>
        <p:spPr>
          <a:xfrm>
            <a:off x="1259632" y="404664"/>
            <a:ext cx="914400" cy="914400"/>
          </a:xfrm>
          <a:prstGeom prst="downArrowCallou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Isfol 2015</a:t>
            </a:r>
            <a:endParaRPr lang="it-IT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655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L’apporto dell’imprenditoria straniera</a:t>
            </a:r>
            <a:endParaRPr lang="it-IT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812415858"/>
              </p:ext>
            </p:extLst>
          </p:nvPr>
        </p:nvGraphicFramePr>
        <p:xfrm>
          <a:off x="0" y="2348880"/>
          <a:ext cx="615617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046953629"/>
              </p:ext>
            </p:extLst>
          </p:nvPr>
        </p:nvGraphicFramePr>
        <p:xfrm>
          <a:off x="5148064" y="1844824"/>
          <a:ext cx="3995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</a:t>
            </a:r>
            <a:r>
              <a:rPr lang="it-IT" dirty="0" smtClean="0"/>
              <a:t>nsis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2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548680"/>
            <a:ext cx="9001000" cy="136815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Diffusione e dinamica dell’imprenditoria femminile di origine straniera</a:t>
            </a:r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07276412"/>
              </p:ext>
            </p:extLst>
          </p:nvPr>
        </p:nvGraphicFramePr>
        <p:xfrm>
          <a:off x="251520" y="1916832"/>
          <a:ext cx="44644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3203590067"/>
              </p:ext>
            </p:extLst>
          </p:nvPr>
        </p:nvGraphicFramePr>
        <p:xfrm>
          <a:off x="4283968" y="1988840"/>
          <a:ext cx="46805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Censis</a:t>
            </a:r>
            <a:endParaRPr lang="it-IT" b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17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076056" y="6381328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Elaborazione </a:t>
            </a:r>
            <a:r>
              <a:rPr lang="it-IT" sz="1100" dirty="0" err="1"/>
              <a:t>C</a:t>
            </a:r>
            <a:r>
              <a:rPr lang="it-IT" sz="1100" dirty="0" err="1" smtClean="0"/>
              <a:t>ensis</a:t>
            </a:r>
            <a:r>
              <a:rPr lang="it-IT" sz="1100" dirty="0" smtClean="0"/>
              <a:t> su dati Istat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40460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egnaposto contenuto 2"/>
          <p:cNvSpPr txBox="1">
            <a:spLocks/>
          </p:cNvSpPr>
          <p:nvPr/>
        </p:nvSpPr>
        <p:spPr bwMode="auto">
          <a:xfrm>
            <a:off x="4067175" y="4651375"/>
            <a:ext cx="4746625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it-IT" altLang="it-IT" sz="3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itchFamily="34" charset="0"/>
                <a:cs typeface="Arial" pitchFamily="34" charset="0"/>
                <a:hlinkClick r:id="rId2"/>
              </a:rPr>
              <a:t>www.censis.it</a:t>
            </a:r>
            <a:endParaRPr lang="it-IT" altLang="it-IT" sz="3000" dirty="0">
              <a:solidFill>
                <a:schemeClr val="accent1">
                  <a:lumMod val="20000"/>
                  <a:lumOff val="80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Nuvola 4"/>
          <p:cNvSpPr/>
          <p:nvPr/>
        </p:nvSpPr>
        <p:spPr>
          <a:xfrm>
            <a:off x="1979712" y="2852936"/>
            <a:ext cx="6011862" cy="1490662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Grazie dell’attenzione!</a:t>
            </a:r>
          </a:p>
        </p:txBody>
      </p:sp>
      <p:sp>
        <p:nvSpPr>
          <p:cNvPr id="31749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2267744" y="6504781"/>
            <a:ext cx="4029074" cy="3000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Carla Collicelli Fondazione Censis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92877-5AA8-4C7D-B705-A8C9A067BE0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03485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voglia di protezione in una società diseguale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chemeClr val="accent1"/>
                </a:solidFill>
              </a:rPr>
              <a:t>Rapporto CENSIS 2015 (4 12 2015)</a:t>
            </a:r>
          </a:p>
          <a:p>
            <a:pPr>
              <a:buFontTx/>
              <a:buChar char="-"/>
            </a:pPr>
            <a:r>
              <a:rPr lang="it-IT" b="1" dirty="0" smtClean="0"/>
              <a:t>Una società </a:t>
            </a:r>
            <a:r>
              <a:rPr lang="it-IT" b="1" dirty="0"/>
              <a:t>sconnessa, fatta di solitudini e di “recinti </a:t>
            </a:r>
            <a:r>
              <a:rPr lang="it-IT" b="1" dirty="0" smtClean="0"/>
              <a:t>	securizzanti </a:t>
            </a:r>
          </a:p>
          <a:p>
            <a:pPr>
              <a:buFontTx/>
              <a:buChar char="-"/>
            </a:pPr>
            <a:r>
              <a:rPr lang="it-IT" b="1" dirty="0" smtClean="0"/>
              <a:t>Un </a:t>
            </a:r>
            <a:r>
              <a:rPr lang="it-IT" b="1" dirty="0"/>
              <a:t>“limbo italico”, una società “a </a:t>
            </a:r>
            <a:r>
              <a:rPr lang="it-IT" b="1" dirty="0" smtClean="0"/>
              <a:t>mezze tinte”</a:t>
            </a:r>
          </a:p>
          <a:p>
            <a:pPr>
              <a:buFontTx/>
              <a:buChar char="-"/>
            </a:pPr>
            <a:r>
              <a:rPr lang="it-IT" b="1" dirty="0" smtClean="0"/>
              <a:t>“Cash </a:t>
            </a:r>
            <a:r>
              <a:rPr lang="it-IT" b="1" dirty="0"/>
              <a:t>cautelativo</a:t>
            </a:r>
            <a:r>
              <a:rPr lang="it-IT" b="1" dirty="0" smtClean="0"/>
              <a:t>” </a:t>
            </a:r>
          </a:p>
          <a:p>
            <a:pPr>
              <a:buFontTx/>
              <a:buChar char="-"/>
            </a:pPr>
            <a:r>
              <a:rPr lang="it-IT" b="1" dirty="0" smtClean="0"/>
              <a:t>Nuovi </a:t>
            </a:r>
            <a:r>
              <a:rPr lang="it-IT" b="1" dirty="0"/>
              <a:t>stili di consumo digitali e </a:t>
            </a:r>
            <a:r>
              <a:rPr lang="it-IT" b="1" dirty="0" smtClean="0"/>
              <a:t>relazionali e “</a:t>
            </a:r>
            <a:r>
              <a:rPr lang="it-IT" b="1" i="1" dirty="0"/>
              <a:t>sharing economy</a:t>
            </a:r>
            <a:r>
              <a:rPr lang="it-IT" b="1" dirty="0" smtClean="0"/>
              <a:t>”</a:t>
            </a:r>
            <a:endParaRPr lang="it-IT" b="1" dirty="0" smtClean="0">
              <a:solidFill>
                <a:schemeClr val="accent1"/>
              </a:solidFill>
            </a:endParaRPr>
          </a:p>
          <a:p>
            <a:pPr>
              <a:buFontTx/>
              <a:buChar char="-"/>
            </a:pPr>
            <a:r>
              <a:rPr lang="it-IT" b="1" dirty="0"/>
              <a:t>D</a:t>
            </a:r>
            <a:r>
              <a:rPr lang="it-IT" b="1" dirty="0" smtClean="0"/>
              <a:t>ominio </a:t>
            </a:r>
            <a:r>
              <a:rPr lang="it-IT" b="1" dirty="0"/>
              <a:t>della </a:t>
            </a:r>
            <a:r>
              <a:rPr lang="it-IT" b="1" dirty="0" smtClean="0"/>
              <a:t>cronaca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63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Il lavoro nel rapporto CENSIS</a:t>
            </a:r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572000"/>
          </a:xfrm>
        </p:spPr>
        <p:txBody>
          <a:bodyPr/>
          <a:lstStyle/>
          <a:p>
            <a:r>
              <a:rPr lang="it-IT" dirty="0"/>
              <a:t>L’occupazione </a:t>
            </a:r>
            <a:r>
              <a:rPr lang="it-IT" dirty="0" smtClean="0"/>
              <a:t>femminile ha guadagnato </a:t>
            </a: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64.000 unità </a:t>
            </a:r>
            <a:r>
              <a:rPr lang="it-IT" dirty="0"/>
              <a:t>in sei anni, </a:t>
            </a:r>
            <a:r>
              <a:rPr lang="it-IT" dirty="0" smtClean="0"/>
              <a:t>mantenendo il </a:t>
            </a:r>
            <a:r>
              <a:rPr lang="it-IT" dirty="0"/>
              <a:t>tasso di occupazione sempre intorno al 47</a:t>
            </a:r>
            <a:r>
              <a:rPr lang="it-IT" dirty="0" smtClean="0"/>
              <a:t>%</a:t>
            </a:r>
          </a:p>
          <a:p>
            <a:endParaRPr lang="it-IT" dirty="0" smtClean="0"/>
          </a:p>
          <a:p>
            <a:r>
              <a:rPr lang="it-IT" dirty="0" smtClean="0"/>
              <a:t>Nel </a:t>
            </a:r>
            <a:r>
              <a:rPr lang="it-IT" dirty="0"/>
              <a:t>corso </a:t>
            </a:r>
            <a:r>
              <a:rPr lang="it-IT" dirty="0" smtClean="0"/>
              <a:t>del 2015 si </a:t>
            </a:r>
            <a:r>
              <a:rPr lang="it-IT" dirty="0"/>
              <a:t>registra un </a:t>
            </a:r>
            <a:r>
              <a:rPr lang="it-IT" dirty="0" smtClean="0"/>
              <a:t>incremento </a:t>
            </a:r>
            <a:r>
              <a:rPr lang="it-IT" dirty="0"/>
              <a:t>tra il primo e il terzo trimestre </a:t>
            </a:r>
            <a:r>
              <a:rPr lang="it-IT" dirty="0" smtClean="0"/>
              <a:t>di </a:t>
            </a: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35.000 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unità</a:t>
            </a:r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Collicelli Fondazione Censis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30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224136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La consistenza delle imprese femminili</a:t>
            </a:r>
            <a:endParaRPr lang="it-IT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3937141358"/>
              </p:ext>
            </p:extLst>
          </p:nvPr>
        </p:nvGraphicFramePr>
        <p:xfrm>
          <a:off x="467544" y="1410992"/>
          <a:ext cx="8352928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Censis</a:t>
            </a:r>
            <a:endParaRPr lang="it-IT" b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4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076056" y="6381328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Elaborazione </a:t>
            </a:r>
            <a:r>
              <a:rPr lang="it-IT" sz="1100" dirty="0" err="1"/>
              <a:t>C</a:t>
            </a:r>
            <a:r>
              <a:rPr lang="it-IT" sz="1100" dirty="0" err="1" smtClean="0"/>
              <a:t>ensis</a:t>
            </a:r>
            <a:r>
              <a:rPr lang="it-IT" sz="1100" dirty="0" smtClean="0"/>
              <a:t> su dati Istat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5524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820472" cy="1224136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 imprese femminili resistono meglio alla crisi</a:t>
            </a:r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2462766689"/>
              </p:ext>
            </p:extLst>
          </p:nvPr>
        </p:nvGraphicFramePr>
        <p:xfrm>
          <a:off x="395536" y="1268760"/>
          <a:ext cx="8352928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47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Censis</a:t>
            </a:r>
            <a:endParaRPr lang="it-IT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6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335846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36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Si assottiglia la base imprenditoriale, ma le donne resistono meglio degli </a:t>
            </a:r>
            <a:r>
              <a:rPr lang="it-IT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uomini </a:t>
            </a:r>
          </a:p>
          <a:p>
            <a:pPr algn="just"/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just"/>
            <a:endParaRPr lang="it-IT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just"/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Dal 2010 titolari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 soci di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imprese passano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 4 milioni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475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mila a 4 milioni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192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mila del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2015,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registrando un’emorragia di oltre 205 mila unità (pari al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- 6,3%).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donne hanno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una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capacità di resistenza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maggiore e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tra le donne le perdite sono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inferiori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sia in termini assoluti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(-69mila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imprenditrici tra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2010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2015)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che relativi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(-5,1%).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Ciò determina anche una crescita del livello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di femminilizzazione della nostra imprenditoria: l’incidenza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è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infatti passata dal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29,9%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del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2010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al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30,3% </a:t>
            </a:r>
            <a:r>
              <a:rPr lang="it-IT" sz="2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del </a:t>
            </a:r>
            <a:r>
              <a:rPr lang="it-IT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2015. </a:t>
            </a:r>
            <a:endParaRPr lang="it-IT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827584" y="5733256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Elaborazione </a:t>
            </a:r>
            <a:r>
              <a:rPr lang="it-IT" sz="1100" dirty="0" err="1"/>
              <a:t>C</a:t>
            </a:r>
            <a:r>
              <a:rPr lang="it-IT" sz="1100" dirty="0" err="1" smtClean="0"/>
              <a:t>ensis</a:t>
            </a:r>
            <a:r>
              <a:rPr lang="it-IT" sz="1100" dirty="0" smtClean="0"/>
              <a:t> su dati Istat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50740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066800"/>
          </a:xfrm>
        </p:spPr>
        <p:txBody>
          <a:bodyPr>
            <a:noAutofit/>
          </a:bodyPr>
          <a:lstStyle/>
          <a:p>
            <a:r>
              <a:rPr lang="it-IT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Province con più imprese femminili</a:t>
            </a:r>
            <a:endParaRPr lang="it-IT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4274056970"/>
              </p:ext>
            </p:extLst>
          </p:nvPr>
        </p:nvGraphicFramePr>
        <p:xfrm>
          <a:off x="755576" y="1268760"/>
          <a:ext cx="7848872" cy="521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Censis</a:t>
            </a:r>
            <a:endParaRPr lang="it-IT" b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7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076056" y="6381328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Elaborazione </a:t>
            </a:r>
            <a:r>
              <a:rPr lang="it-IT" sz="1100" dirty="0" err="1"/>
              <a:t>C</a:t>
            </a:r>
            <a:r>
              <a:rPr lang="it-IT" sz="1100" dirty="0" err="1" smtClean="0"/>
              <a:t>ensis</a:t>
            </a:r>
            <a:r>
              <a:rPr lang="it-IT" sz="1100" dirty="0" smtClean="0"/>
              <a:t> su dati Istat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2771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/>
          </a:bodyPr>
          <a:lstStyle/>
          <a:p>
            <a:r>
              <a:rPr lang="it-IT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Il terziario è donna</a:t>
            </a:r>
            <a:endParaRPr lang="it-IT" sz="44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2112772727"/>
              </p:ext>
            </p:extLst>
          </p:nvPr>
        </p:nvGraphicFramePr>
        <p:xfrm>
          <a:off x="27285" y="1052736"/>
          <a:ext cx="5120779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3789258302"/>
              </p:ext>
            </p:extLst>
          </p:nvPr>
        </p:nvGraphicFramePr>
        <p:xfrm>
          <a:off x="2917047" y="2852936"/>
          <a:ext cx="6191751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Censis</a:t>
            </a:r>
            <a:endParaRPr lang="it-IT" b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8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076056" y="6381328"/>
            <a:ext cx="273630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Elaborazione </a:t>
            </a:r>
            <a:r>
              <a:rPr lang="it-IT" sz="1100" dirty="0" err="1"/>
              <a:t>C</a:t>
            </a:r>
            <a:r>
              <a:rPr lang="it-IT" sz="1100" dirty="0" err="1" smtClean="0"/>
              <a:t>ensis</a:t>
            </a:r>
            <a:r>
              <a:rPr lang="it-IT" sz="1100" dirty="0" smtClean="0"/>
              <a:t> su dati Istat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58871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668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Nel terziario il valore della competenza al femminile</a:t>
            </a:r>
            <a:endParaRPr lang="it-IT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942606579"/>
              </p:ext>
            </p:extLst>
          </p:nvPr>
        </p:nvGraphicFramePr>
        <p:xfrm>
          <a:off x="755576" y="1700808"/>
          <a:ext cx="7848872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b="1" dirty="0" smtClean="0"/>
              <a:t>Carla Collicelli Fondazione Censis</a:t>
            </a:r>
            <a:endParaRPr lang="it-IT" b="1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36FB3-B809-4A16-86FD-6817D5FE88D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2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1128</TotalTime>
  <Words>592</Words>
  <Application>Microsoft Office PowerPoint</Application>
  <PresentationFormat>Presentazione su schermo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Verve</vt:lpstr>
      <vt:lpstr>   Imprenditoria femminile e terziario</vt:lpstr>
      <vt:lpstr>La voglia di protezione in una società diseguale </vt:lpstr>
      <vt:lpstr>Il lavoro nel rapporto CENSIS</vt:lpstr>
      <vt:lpstr>La consistenza delle imprese femminili</vt:lpstr>
      <vt:lpstr>Le imprese femminili resistono meglio alla crisi</vt:lpstr>
      <vt:lpstr>Presentazione standard di PowerPoint</vt:lpstr>
      <vt:lpstr>Province con più imprese femminili</vt:lpstr>
      <vt:lpstr>Il terziario è donna</vt:lpstr>
      <vt:lpstr>Nel terziario il valore della competenza al femminile</vt:lpstr>
      <vt:lpstr>Comparti del terziario a maggiore incidenza di imprese femminili</vt:lpstr>
      <vt:lpstr>Il BES dell’ISTAT (2 12 2015)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L’apporto dell’imprenditoria straniera</vt:lpstr>
      <vt:lpstr>Diffusione e dinamica dell’imprenditoria femminile di origine straniera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ester</dc:creator>
  <cp:lastModifiedBy>Cutolo</cp:lastModifiedBy>
  <cp:revision>101</cp:revision>
  <dcterms:created xsi:type="dcterms:W3CDTF">2014-05-06T18:14:57Z</dcterms:created>
  <dcterms:modified xsi:type="dcterms:W3CDTF">2016-06-27T10:59:33Z</dcterms:modified>
</cp:coreProperties>
</file>