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797675" cy="98567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Stile con tema 2 - Color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36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nap1\economia\ESTRA\Francesco\Clima%20di%20fiducia%20Confcommercio\Indagini%202013\Risultati%20outlook%20italia%20aprile%20201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% Incerti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9460040838374282E-2"/>
          <c:y val="0.19699576591696807"/>
          <c:w val="0.88709061062180827"/>
          <c:h val="0.36695652010802565"/>
        </c:manualLayout>
      </c:layout>
      <c:lineChart>
        <c:grouping val="standard"/>
        <c:varyColors val="0"/>
        <c:ser>
          <c:idx val="0"/>
          <c:order val="0"/>
          <c:tx>
            <c:strRef>
              <c:f>'Grafici marzo 2013'!$M$193</c:f>
              <c:strCache>
                <c:ptCount val="1"/>
                <c:pt idx="0">
                  <c:v>Incerti</c:v>
                </c:pt>
              </c:strCache>
            </c:strRef>
          </c:tx>
          <c:marker>
            <c:symbol val="none"/>
          </c:marker>
          <c:trendline>
            <c:spPr>
              <a:ln w="22225"/>
            </c:spPr>
            <c:trendlineType val="linear"/>
            <c:dispRSqr val="0"/>
            <c:dispEq val="0"/>
          </c:trendline>
          <c:cat>
            <c:strRef>
              <c:f>'Grafici marzo 2013'!$N$192:$T$192</c:f>
              <c:strCache>
                <c:ptCount val="7"/>
                <c:pt idx="0">
                  <c:v>Gennaio 2010</c:v>
                </c:pt>
                <c:pt idx="1">
                  <c:v>Giugno 2010</c:v>
                </c:pt>
                <c:pt idx="2">
                  <c:v>Gennaio 2011</c:v>
                </c:pt>
                <c:pt idx="3">
                  <c:v>Giugno 2011</c:v>
                </c:pt>
                <c:pt idx="4">
                  <c:v>Marzo 2012</c:v>
                </c:pt>
                <c:pt idx="5">
                  <c:v>Settembre 2012</c:v>
                </c:pt>
                <c:pt idx="6">
                  <c:v>Marzo 2013</c:v>
                </c:pt>
              </c:strCache>
            </c:strRef>
          </c:cat>
          <c:val>
            <c:numRef>
              <c:f>'Grafici marzo 2013'!$N$193:$T$193</c:f>
              <c:numCache>
                <c:formatCode>General</c:formatCode>
                <c:ptCount val="7"/>
                <c:pt idx="0">
                  <c:v>13.2</c:v>
                </c:pt>
                <c:pt idx="1">
                  <c:v>15.5</c:v>
                </c:pt>
                <c:pt idx="2">
                  <c:v>13.7</c:v>
                </c:pt>
                <c:pt idx="3">
                  <c:v>21.8</c:v>
                </c:pt>
                <c:pt idx="4">
                  <c:v>20.3</c:v>
                </c:pt>
                <c:pt idx="5">
                  <c:v>16</c:v>
                </c:pt>
                <c:pt idx="6">
                  <c:v>30.8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812288"/>
        <c:axId val="78813824"/>
      </c:lineChart>
      <c:catAx>
        <c:axId val="7881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it-IT"/>
          </a:p>
        </c:txPr>
        <c:crossAx val="78813824"/>
        <c:crosses val="autoZero"/>
        <c:auto val="1"/>
        <c:lblAlgn val="ctr"/>
        <c:lblOffset val="100"/>
        <c:noMultiLvlLbl val="0"/>
      </c:catAx>
      <c:valAx>
        <c:axId val="78813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88122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958-A5AF-4924-8683-025E9A214411}" type="datetimeFigureOut">
              <a:rPr lang="it-IT" smtClean="0"/>
              <a:t>18/04/2013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7A9A-B043-4CEA-BE40-B6EA54F9E69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958-A5AF-4924-8683-025E9A214411}" type="datetimeFigureOut">
              <a:rPr lang="it-IT" smtClean="0"/>
              <a:t>18/04/2013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7A9A-B043-4CEA-BE40-B6EA54F9E69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958-A5AF-4924-8683-025E9A214411}" type="datetimeFigureOut">
              <a:rPr lang="it-IT" smtClean="0"/>
              <a:t>18/04/2013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7A9A-B043-4CEA-BE40-B6EA54F9E696}" type="slidenum">
              <a:rPr lang="it-IT" smtClean="0"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958-A5AF-4924-8683-025E9A214411}" type="datetimeFigureOut">
              <a:rPr lang="it-IT" smtClean="0"/>
              <a:t>18/04/2013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7A9A-B043-4CEA-BE40-B6EA54F9E696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958-A5AF-4924-8683-025E9A214411}" type="datetimeFigureOut">
              <a:rPr lang="it-IT" smtClean="0"/>
              <a:t>18/04/2013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7A9A-B043-4CEA-BE40-B6EA54F9E69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958-A5AF-4924-8683-025E9A214411}" type="datetimeFigureOut">
              <a:rPr lang="it-IT" smtClean="0"/>
              <a:t>18/04/2013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7A9A-B043-4CEA-BE40-B6EA54F9E696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958-A5AF-4924-8683-025E9A214411}" type="datetimeFigureOut">
              <a:rPr lang="it-IT" smtClean="0"/>
              <a:t>18/04/2013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7A9A-B043-4CEA-BE40-B6EA54F9E69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958-A5AF-4924-8683-025E9A214411}" type="datetimeFigureOut">
              <a:rPr lang="it-IT" smtClean="0"/>
              <a:t>18/04/2013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7A9A-B043-4CEA-BE40-B6EA54F9E69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958-A5AF-4924-8683-025E9A214411}" type="datetimeFigureOut">
              <a:rPr lang="it-IT" smtClean="0"/>
              <a:t>18/04/2013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7A9A-B043-4CEA-BE40-B6EA54F9E69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958-A5AF-4924-8683-025E9A214411}" type="datetimeFigureOut">
              <a:rPr lang="it-IT" smtClean="0"/>
              <a:t>18/04/2013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7A9A-B043-4CEA-BE40-B6EA54F9E696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9958-A5AF-4924-8683-025E9A214411}" type="datetimeFigureOut">
              <a:rPr lang="it-IT" smtClean="0"/>
              <a:t>18/04/2013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7A9A-B043-4CEA-BE40-B6EA54F9E696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48B9958-A5AF-4924-8683-025E9A214411}" type="datetimeFigureOut">
              <a:rPr lang="it-IT" smtClean="0"/>
              <a:t>18/04/2013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C027A9A-B043-4CEA-BE40-B6EA54F9E696}" type="slidenum">
              <a:rPr lang="it-IT" smtClean="0"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280920" cy="1152128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latin typeface="Calibri" pitchFamily="34" charset="0"/>
                <a:cs typeface="Calibri" pitchFamily="34" charset="0"/>
              </a:rPr>
              <a:t>Osservatorio </a:t>
            </a:r>
            <a:r>
              <a:rPr lang="it-IT" sz="4000" b="1" dirty="0" err="1" smtClean="0">
                <a:latin typeface="Calibri" pitchFamily="34" charset="0"/>
                <a:cs typeface="Calibri" pitchFamily="34" charset="0"/>
              </a:rPr>
              <a:t>Censis</a:t>
            </a:r>
            <a:r>
              <a:rPr lang="it-IT" sz="4000" b="1" dirty="0" smtClean="0">
                <a:latin typeface="Calibri" pitchFamily="34" charset="0"/>
                <a:cs typeface="Calibri" pitchFamily="34" charset="0"/>
              </a:rPr>
              <a:t>-Confcommercio</a:t>
            </a:r>
            <a:endParaRPr lang="it-IT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87624" y="2132856"/>
            <a:ext cx="6696744" cy="3024336"/>
          </a:xfrm>
        </p:spPr>
        <p:txBody>
          <a:bodyPr>
            <a:noAutofit/>
          </a:bodyPr>
          <a:lstStyle/>
          <a:p>
            <a:r>
              <a:rPr lang="it-IT" sz="2800" dirty="0" smtClean="0">
                <a:latin typeface="Calibri" pitchFamily="34" charset="0"/>
                <a:cs typeface="Calibri" pitchFamily="34" charset="0"/>
              </a:rPr>
              <a:t>Clima di fiducia e aspettative delle famiglie</a:t>
            </a:r>
          </a:p>
          <a:p>
            <a:r>
              <a:rPr lang="it-IT" sz="2800" dirty="0" smtClean="0">
                <a:latin typeface="Calibri" pitchFamily="34" charset="0"/>
                <a:cs typeface="Calibri" pitchFamily="34" charset="0"/>
              </a:rPr>
              <a:t>Primo </a:t>
            </a:r>
            <a:r>
              <a:rPr lang="it-IT" sz="2800" dirty="0" err="1" smtClean="0">
                <a:latin typeface="Calibri" pitchFamily="34" charset="0"/>
                <a:cs typeface="Calibri" pitchFamily="34" charset="0"/>
              </a:rPr>
              <a:t>sem</a:t>
            </a:r>
            <a:r>
              <a:rPr lang="it-IT" sz="2800" dirty="0" smtClean="0">
                <a:latin typeface="Calibri" pitchFamily="34" charset="0"/>
                <a:cs typeface="Calibri" pitchFamily="34" charset="0"/>
              </a:rPr>
              <a:t>. 2013</a:t>
            </a:r>
          </a:p>
          <a:p>
            <a:endParaRPr lang="it-IT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it-IT" sz="2800" dirty="0" smtClean="0">
                <a:latin typeface="Calibri" pitchFamily="34" charset="0"/>
                <a:cs typeface="Calibri" pitchFamily="34" charset="0"/>
              </a:rPr>
              <a:t>Giuseppe Roma, Direttore Generale </a:t>
            </a:r>
            <a:r>
              <a:rPr lang="it-IT" sz="2800" dirty="0" err="1" smtClean="0">
                <a:latin typeface="Calibri" pitchFamily="34" charset="0"/>
                <a:cs typeface="Calibri" pitchFamily="34" charset="0"/>
              </a:rPr>
              <a:t>Censis</a:t>
            </a:r>
            <a:endParaRPr lang="it-IT" sz="2800" dirty="0">
              <a:latin typeface="Calibri" pitchFamily="34" charset="0"/>
              <a:cs typeface="Calibri" pitchFamily="34" charset="0"/>
            </a:endParaRPr>
          </a:p>
          <a:p>
            <a:endParaRPr lang="it-IT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it-IT" sz="2800" i="1" dirty="0" smtClean="0">
                <a:latin typeface="Calibri" pitchFamily="34" charset="0"/>
                <a:cs typeface="Calibri" pitchFamily="34" charset="0"/>
              </a:rPr>
              <a:t>18 Aprile 2013</a:t>
            </a:r>
            <a:endParaRPr lang="it-IT" sz="28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Cosa serve oggi per trovare lavoro?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74978"/>
            <a:ext cx="6028742" cy="365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23528" y="6372036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libri" pitchFamily="34" charset="0"/>
                <a:cs typeface="Calibri" pitchFamily="34" charset="0"/>
              </a:rPr>
              <a:t>Fonte: </a:t>
            </a:r>
            <a:r>
              <a:rPr lang="it-IT" sz="1200" dirty="0" err="1" smtClean="0">
                <a:latin typeface="Calibri" pitchFamily="34" charset="0"/>
                <a:cs typeface="Calibri" pitchFamily="34" charset="0"/>
              </a:rPr>
              <a:t>Censis</a:t>
            </a:r>
            <a:r>
              <a:rPr lang="it-IT" sz="1200" dirty="0" smtClean="0">
                <a:latin typeface="Calibri" pitchFamily="34" charset="0"/>
                <a:cs typeface="Calibri" pitchFamily="34" charset="0"/>
              </a:rPr>
              <a:t>-Confcommercio, 2013</a:t>
            </a:r>
            <a:endParaRPr lang="it-IT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smtClean="0">
                <a:latin typeface="Calibri" pitchFamily="34" charset="0"/>
                <a:cs typeface="Calibri" pitchFamily="34" charset="0"/>
              </a:rPr>
              <a:t>Per 4,2 milioni di famiglie (17%) il reddito  non è sufficiente a coprire le spese correnti</a:t>
            </a:r>
            <a:br>
              <a:rPr lang="it-IT" sz="3600" dirty="0" smtClean="0">
                <a:latin typeface="Calibri" pitchFamily="34" charset="0"/>
                <a:cs typeface="Calibri" pitchFamily="34" charset="0"/>
              </a:rPr>
            </a:br>
            <a:r>
              <a:rPr lang="it-IT" sz="27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(valori % sul totale famiglie)</a:t>
            </a:r>
            <a:endParaRPr lang="it-IT" sz="27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31" y="1700808"/>
            <a:ext cx="542079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23528" y="6372036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libri" pitchFamily="34" charset="0"/>
                <a:cs typeface="Calibri" pitchFamily="34" charset="0"/>
              </a:rPr>
              <a:t>Fonte: </a:t>
            </a:r>
            <a:r>
              <a:rPr lang="it-IT" sz="1200" dirty="0" err="1" smtClean="0">
                <a:latin typeface="Calibri" pitchFamily="34" charset="0"/>
                <a:cs typeface="Calibri" pitchFamily="34" charset="0"/>
              </a:rPr>
              <a:t>Censis</a:t>
            </a:r>
            <a:r>
              <a:rPr lang="it-IT" sz="1200" dirty="0" smtClean="0">
                <a:latin typeface="Calibri" pitchFamily="34" charset="0"/>
                <a:cs typeface="Calibri" pitchFamily="34" charset="0"/>
              </a:rPr>
              <a:t>-Confcommercio, 2013</a:t>
            </a:r>
            <a:endParaRPr lang="it-IT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94396"/>
            <a:ext cx="4333191" cy="285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8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18464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latin typeface="Calibri" pitchFamily="34" charset="0"/>
                <a:cs typeface="Calibri" pitchFamily="34" charset="0"/>
              </a:rPr>
              <a:t>Si usano i risparmi accumulati in passato e posticipano i pagamenti </a:t>
            </a:r>
            <a:br>
              <a:rPr lang="it-IT" sz="3600" b="1" dirty="0" smtClean="0">
                <a:latin typeface="Calibri" pitchFamily="34" charset="0"/>
                <a:cs typeface="Calibri" pitchFamily="34" charset="0"/>
              </a:rPr>
            </a:br>
            <a:r>
              <a:rPr lang="it-IT" sz="2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(valori % sulle famiglie che non coprono le spese) </a:t>
            </a:r>
            <a:endParaRPr lang="it-IT" sz="2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52" y="1583631"/>
            <a:ext cx="6256036" cy="342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39552" y="551723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Aumenta la percentuale di famiglie che </a:t>
            </a:r>
            <a:r>
              <a:rPr lang="it-IT" b="1" dirty="0" smtClean="0"/>
              <a:t>posticipa pagamenti di rate e tasse</a:t>
            </a:r>
            <a:r>
              <a:rPr lang="it-IT" dirty="0" smtClean="0"/>
              <a:t>, così come sempre più famiglie ricorrono a piccoli prestiti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004048" y="6440562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libri" pitchFamily="34" charset="0"/>
                <a:cs typeface="Calibri" pitchFamily="34" charset="0"/>
              </a:rPr>
              <a:t>Fonte: </a:t>
            </a:r>
            <a:r>
              <a:rPr lang="it-IT" sz="1200" dirty="0" err="1" smtClean="0">
                <a:latin typeface="Calibri" pitchFamily="34" charset="0"/>
                <a:cs typeface="Calibri" pitchFamily="34" charset="0"/>
              </a:rPr>
              <a:t>Censis</a:t>
            </a:r>
            <a:r>
              <a:rPr lang="it-IT" sz="1200" dirty="0" smtClean="0">
                <a:latin typeface="Calibri" pitchFamily="34" charset="0"/>
                <a:cs typeface="Calibri" pitchFamily="34" charset="0"/>
              </a:rPr>
              <a:t>-Confcommercio, 2013</a:t>
            </a:r>
            <a:endParaRPr lang="it-IT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2711301"/>
            <a:ext cx="3661859" cy="369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9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Intenzioni di spesa e di consumo sempre più depotenziate</a:t>
            </a:r>
            <a:endParaRPr lang="it-IT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978764"/>
              </p:ext>
            </p:extLst>
          </p:nvPr>
        </p:nvGraphicFramePr>
        <p:xfrm>
          <a:off x="1043608" y="1762096"/>
          <a:ext cx="7128792" cy="459907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71793"/>
                <a:gridCol w="1592603"/>
                <a:gridCol w="1782198"/>
                <a:gridCol w="1782198"/>
              </a:tblGrid>
              <a:tr h="602385">
                <a:tc>
                  <a:txBody>
                    <a:bodyPr/>
                    <a:lstStyle/>
                    <a:p>
                      <a:endParaRPr lang="it-IT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i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Domanda potenziale</a:t>
                      </a:r>
                    </a:p>
                    <a:p>
                      <a:pPr algn="ctr"/>
                      <a:r>
                        <a:rPr lang="it-IT" i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Marzo 2013</a:t>
                      </a:r>
                      <a:endParaRPr lang="it-IT" i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376881">
                <a:tc>
                  <a:txBody>
                    <a:bodyPr/>
                    <a:lstStyle/>
                    <a:p>
                      <a:endParaRPr lang="it-IT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% Famiglie</a:t>
                      </a:r>
                      <a:r>
                        <a:rPr lang="it-IT" baseline="0" dirty="0" smtClean="0"/>
                        <a:t> intenzionate ad effettuare la spesa</a:t>
                      </a:r>
                      <a:endParaRPr lang="it-IT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Famiglie</a:t>
                      </a:r>
                      <a:r>
                        <a:rPr lang="it-IT" baseline="0" dirty="0" smtClean="0"/>
                        <a:t> intenzionate ad effettuare la spesa (val. </a:t>
                      </a:r>
                      <a:r>
                        <a:rPr lang="it-IT" baseline="0" dirty="0" err="1" smtClean="0"/>
                        <a:t>ass</a:t>
                      </a:r>
                      <a:r>
                        <a:rPr lang="it-IT" baseline="0" dirty="0" smtClean="0"/>
                        <a:t>.)</a:t>
                      </a:r>
                      <a:endParaRPr lang="it-IT" dirty="0" smtClean="0"/>
                    </a:p>
                    <a:p>
                      <a:pPr algn="ctr"/>
                      <a:endParaRPr lang="it-IT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% di famiglie che rinuncia o rinvia la</a:t>
                      </a:r>
                      <a:r>
                        <a:rPr lang="it-IT" baseline="0" dirty="0" smtClean="0"/>
                        <a:t> spesa</a:t>
                      </a:r>
                      <a:endParaRPr lang="it-IT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49299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FFFF00"/>
                          </a:solidFill>
                        </a:rPr>
                        <a:t>Ristrutturazione</a:t>
                      </a:r>
                      <a:r>
                        <a:rPr lang="it-IT" b="1" baseline="0" dirty="0" smtClean="0">
                          <a:solidFill>
                            <a:srgbClr val="FFFF00"/>
                          </a:solidFill>
                        </a:rPr>
                        <a:t> abitazione</a:t>
                      </a:r>
                      <a:endParaRPr lang="it-IT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18,9%</a:t>
                      </a:r>
                      <a:endParaRPr lang="it-IT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4.725.000</a:t>
                      </a:r>
                      <a:endParaRPr lang="it-IT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72,5%</a:t>
                      </a:r>
                      <a:endParaRPr lang="it-IT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49299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FFFF00"/>
                          </a:solidFill>
                        </a:rPr>
                        <a:t>Acquisto elettrodomestici</a:t>
                      </a:r>
                      <a:endParaRPr lang="it-IT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11,7%</a:t>
                      </a:r>
                      <a:endParaRPr lang="it-IT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2.925.000</a:t>
                      </a:r>
                      <a:endParaRPr lang="it-IT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68,4%</a:t>
                      </a:r>
                      <a:endParaRPr lang="it-IT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628188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FFFF00"/>
                          </a:solidFill>
                        </a:rPr>
                        <a:t>Autovettura</a:t>
                      </a:r>
                      <a:endParaRPr lang="it-IT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9,0%</a:t>
                      </a:r>
                      <a:endParaRPr lang="it-IT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2.250.000</a:t>
                      </a:r>
                      <a:endParaRPr lang="it-IT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78,9%</a:t>
                      </a:r>
                      <a:endParaRPr lang="it-IT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69165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FFFF00"/>
                          </a:solidFill>
                        </a:rPr>
                        <a:t>Mobili</a:t>
                      </a:r>
                      <a:endParaRPr lang="it-IT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8,9%</a:t>
                      </a:r>
                      <a:endParaRPr lang="it-IT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2.225.000</a:t>
                      </a:r>
                      <a:endParaRPr lang="it-IT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72,7%</a:t>
                      </a:r>
                      <a:endParaRPr lang="it-IT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23528" y="6372036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libri" pitchFamily="34" charset="0"/>
                <a:cs typeface="Calibri" pitchFamily="34" charset="0"/>
              </a:rPr>
              <a:t>Fonte: </a:t>
            </a:r>
            <a:r>
              <a:rPr lang="it-IT" sz="1200" dirty="0" err="1" smtClean="0">
                <a:latin typeface="Calibri" pitchFamily="34" charset="0"/>
                <a:cs typeface="Calibri" pitchFamily="34" charset="0"/>
              </a:rPr>
              <a:t>Censis</a:t>
            </a:r>
            <a:r>
              <a:rPr lang="it-IT" sz="1200" dirty="0" smtClean="0">
                <a:latin typeface="Calibri" pitchFamily="34" charset="0"/>
                <a:cs typeface="Calibri" pitchFamily="34" charset="0"/>
              </a:rPr>
              <a:t>-Confcommercio, 2013</a:t>
            </a:r>
            <a:endParaRPr lang="it-IT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3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>
                <a:latin typeface="Calibri" pitchFamily="34" charset="0"/>
                <a:cs typeface="Calibri" pitchFamily="34" charset="0"/>
              </a:rPr>
              <a:t>Previsioni di spesa nel 2013 ai minimi</a:t>
            </a:r>
            <a:br>
              <a:rPr lang="it-IT" sz="3200" b="1" dirty="0" smtClean="0">
                <a:latin typeface="Calibri" pitchFamily="34" charset="0"/>
                <a:cs typeface="Calibri" pitchFamily="34" charset="0"/>
              </a:rPr>
            </a:br>
            <a:r>
              <a:rPr lang="it-IT" sz="2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(Val. % sul totale famiglie)</a:t>
            </a:r>
            <a:endParaRPr lang="it-IT" sz="2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7504" y="16195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Intenzioni di spesa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64088" y="306896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Intenzioni di spesa (% di famiglie), 2010-2013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6372036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libri" pitchFamily="34" charset="0"/>
                <a:cs typeface="Calibri" pitchFamily="34" charset="0"/>
              </a:rPr>
              <a:t>Fonte: </a:t>
            </a:r>
            <a:r>
              <a:rPr lang="it-IT" sz="1200" dirty="0" err="1" smtClean="0">
                <a:latin typeface="Calibri" pitchFamily="34" charset="0"/>
                <a:cs typeface="Calibri" pitchFamily="34" charset="0"/>
              </a:rPr>
              <a:t>Censis</a:t>
            </a:r>
            <a:r>
              <a:rPr lang="it-IT" sz="1200" dirty="0" smtClean="0">
                <a:latin typeface="Calibri" pitchFamily="34" charset="0"/>
                <a:cs typeface="Calibri" pitchFamily="34" charset="0"/>
              </a:rPr>
              <a:t>-Confcommercio, 2013</a:t>
            </a:r>
            <a:endParaRPr lang="it-IT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78006"/>
            <a:ext cx="5664739" cy="347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58" y="3858045"/>
            <a:ext cx="5868144" cy="323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5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dirty="0" smtClean="0">
                <a:latin typeface="Calibri" pitchFamily="34" charset="0"/>
                <a:cs typeface="Calibri" pitchFamily="34" charset="0"/>
              </a:rPr>
              <a:t>Sfiducia, incertezza, paura: le parole della crisi</a:t>
            </a:r>
            <a:endParaRPr lang="it-IT" sz="4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84807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36912"/>
            <a:ext cx="488116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23528" y="6372036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libri" pitchFamily="34" charset="0"/>
                <a:cs typeface="Calibri" pitchFamily="34" charset="0"/>
              </a:rPr>
              <a:t>Fonte: </a:t>
            </a:r>
            <a:r>
              <a:rPr lang="it-IT" sz="1200" dirty="0" err="1" smtClean="0">
                <a:latin typeface="Calibri" pitchFamily="34" charset="0"/>
                <a:cs typeface="Calibri" pitchFamily="34" charset="0"/>
              </a:rPr>
              <a:t>Censis</a:t>
            </a:r>
            <a:r>
              <a:rPr lang="it-IT" sz="1200" dirty="0" smtClean="0">
                <a:latin typeface="Calibri" pitchFamily="34" charset="0"/>
                <a:cs typeface="Calibri" pitchFamily="34" charset="0"/>
              </a:rPr>
              <a:t>-Confcommercio, 2013</a:t>
            </a:r>
            <a:endParaRPr lang="it-IT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 smtClean="0">
                <a:latin typeface="Calibri" pitchFamily="34" charset="0"/>
                <a:cs typeface="Calibri" pitchFamily="34" charset="0"/>
              </a:rPr>
              <a:t>L’incertezza rafforza </a:t>
            </a:r>
            <a:r>
              <a:rPr lang="it-IT" sz="2800" b="1" dirty="0" smtClean="0">
                <a:latin typeface="Calibri" pitchFamily="34" charset="0"/>
                <a:cs typeface="Calibri" pitchFamily="34" charset="0"/>
              </a:rPr>
              <a:t>nuove paure</a:t>
            </a:r>
            <a:r>
              <a:rPr lang="it-IT" sz="2800" dirty="0" smtClean="0">
                <a:latin typeface="Calibri" pitchFamily="34" charset="0"/>
                <a:cs typeface="Calibri" pitchFamily="34" charset="0"/>
              </a:rPr>
              <a:t>: quasi </a:t>
            </a:r>
            <a:r>
              <a:rPr lang="it-IT" sz="2800" b="1" dirty="0" smtClean="0">
                <a:latin typeface="Calibri" pitchFamily="34" charset="0"/>
                <a:cs typeface="Calibri" pitchFamily="34" charset="0"/>
              </a:rPr>
              <a:t>15 milioni </a:t>
            </a:r>
            <a:r>
              <a:rPr lang="it-IT" sz="2800" dirty="0" smtClean="0">
                <a:latin typeface="Calibri" pitchFamily="34" charset="0"/>
                <a:cs typeface="Calibri" pitchFamily="34" charset="0"/>
              </a:rPr>
              <a:t>di famiglie temono di non riuscire a risparmiare, quasi </a:t>
            </a:r>
            <a:r>
              <a:rPr lang="it-IT" sz="2800" b="1" dirty="0" smtClean="0">
                <a:latin typeface="Calibri" pitchFamily="34" charset="0"/>
                <a:cs typeface="Calibri" pitchFamily="34" charset="0"/>
              </a:rPr>
              <a:t>12 milioni </a:t>
            </a:r>
            <a:r>
              <a:rPr lang="it-IT" sz="2800" dirty="0" smtClean="0">
                <a:latin typeface="Calibri" pitchFamily="34" charset="0"/>
                <a:cs typeface="Calibri" pitchFamily="34" charset="0"/>
              </a:rPr>
              <a:t>pensano di non poter mantenere l’attuale tenore di vita</a:t>
            </a:r>
            <a:endParaRPr lang="it-IT" sz="2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964993"/>
              </p:ext>
            </p:extLst>
          </p:nvPr>
        </p:nvGraphicFramePr>
        <p:xfrm>
          <a:off x="244826" y="1715007"/>
          <a:ext cx="4176464" cy="2132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323528" y="6510535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libri" pitchFamily="34" charset="0"/>
                <a:cs typeface="Calibri" pitchFamily="34" charset="0"/>
              </a:rPr>
              <a:t>Fonte: </a:t>
            </a:r>
            <a:r>
              <a:rPr lang="it-IT" sz="1200" dirty="0" err="1" smtClean="0">
                <a:latin typeface="Calibri" pitchFamily="34" charset="0"/>
                <a:cs typeface="Calibri" pitchFamily="34" charset="0"/>
              </a:rPr>
              <a:t>Censis</a:t>
            </a:r>
            <a:r>
              <a:rPr lang="it-IT" sz="1200" dirty="0" smtClean="0">
                <a:latin typeface="Calibri" pitchFamily="34" charset="0"/>
                <a:cs typeface="Calibri" pitchFamily="34" charset="0"/>
              </a:rPr>
              <a:t>-Confcommercio, 2013</a:t>
            </a:r>
            <a:endParaRPr lang="it-IT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4" y="3819414"/>
            <a:ext cx="4005064" cy="28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0207"/>
            <a:ext cx="5250025" cy="327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004048" y="285293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Principali motivi di preoccupazione</a:t>
            </a:r>
          </a:p>
          <a:p>
            <a:pPr algn="ctr"/>
            <a:r>
              <a:rPr lang="it-IT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(Val. % sul totale famiglie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smtClean="0">
                <a:latin typeface="Calibri" pitchFamily="34" charset="0"/>
                <a:cs typeface="Calibri" pitchFamily="34" charset="0"/>
              </a:rPr>
              <a:t>Disarmati di fronte alla crisi: 7 milioni di famiglie hanno difficoltà a rispettare scadenze di pagamento (rate e tasse) </a:t>
            </a:r>
            <a:endParaRPr lang="it-IT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6372036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libri" pitchFamily="34" charset="0"/>
                <a:cs typeface="Calibri" pitchFamily="34" charset="0"/>
              </a:rPr>
              <a:t>Fonte: </a:t>
            </a:r>
            <a:r>
              <a:rPr lang="it-IT" sz="1200" dirty="0" err="1" smtClean="0">
                <a:latin typeface="Calibri" pitchFamily="34" charset="0"/>
                <a:cs typeface="Calibri" pitchFamily="34" charset="0"/>
              </a:rPr>
              <a:t>Censis</a:t>
            </a:r>
            <a:r>
              <a:rPr lang="it-IT" sz="1200" dirty="0" smtClean="0">
                <a:latin typeface="Calibri" pitchFamily="34" charset="0"/>
                <a:cs typeface="Calibri" pitchFamily="34" charset="0"/>
              </a:rPr>
              <a:t>-Confcommercio, 2013</a:t>
            </a:r>
            <a:endParaRPr lang="it-IT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4840"/>
            <a:ext cx="5841336" cy="360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51520" y="1931222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Difficoltà segnalate dalle famiglie (risposte in %)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14725"/>
            <a:ext cx="4591559" cy="30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999916" y="3298086"/>
            <a:ext cx="3879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Problemi nella restituzione delle rate del mutuo (18% delle famiglie)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 smtClean="0">
                <a:latin typeface="Calibri" pitchFamily="34" charset="0"/>
                <a:cs typeface="Calibri" pitchFamily="34" charset="0"/>
              </a:rPr>
              <a:t>Lavoro: la crisi nella crisi. I consumi non crescono perché si deteriora il mercato del lavoro</a:t>
            </a:r>
            <a:endParaRPr lang="it-IT" sz="4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" y="2420888"/>
            <a:ext cx="5608511" cy="37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9471" y="191924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Negli ultimi mesi, nella famiglia si è verificata una di queste situazioni? (risposte in %)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4320480" cy="301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256584" y="3352636"/>
            <a:ext cx="377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Andamento delle retribuzioni da lavoro dipendente nel 2012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6372036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Calibri" pitchFamily="34" charset="0"/>
                <a:cs typeface="Calibri" pitchFamily="34" charset="0"/>
              </a:rPr>
              <a:t>Fonte: </a:t>
            </a:r>
            <a:r>
              <a:rPr lang="it-IT" sz="1200" dirty="0" err="1" smtClean="0">
                <a:latin typeface="Calibri" pitchFamily="34" charset="0"/>
                <a:cs typeface="Calibri" pitchFamily="34" charset="0"/>
              </a:rPr>
              <a:t>Censis</a:t>
            </a:r>
            <a:r>
              <a:rPr lang="it-IT" sz="1200" dirty="0" smtClean="0">
                <a:latin typeface="Calibri" pitchFamily="34" charset="0"/>
                <a:cs typeface="Calibri" pitchFamily="34" charset="0"/>
              </a:rPr>
              <a:t>-Confcommercio, 2013</a:t>
            </a:r>
            <a:endParaRPr lang="it-IT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637</TotalTime>
  <Words>349</Words>
  <Application>Microsoft Office PowerPoint</Application>
  <PresentationFormat>Presentazione su schermo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Onde</vt:lpstr>
      <vt:lpstr>Osservatorio Censis-Confcommercio</vt:lpstr>
      <vt:lpstr>Per 4,2 milioni di famiglie (17%) il reddito  non è sufficiente a coprire le spese correnti (valori % sul totale famiglie)</vt:lpstr>
      <vt:lpstr>Si usano i risparmi accumulati in passato e posticipano i pagamenti  (valori % sulle famiglie che non coprono le spese) </vt:lpstr>
      <vt:lpstr>Intenzioni di spesa e di consumo sempre più depotenziate</vt:lpstr>
      <vt:lpstr>Previsioni di spesa nel 2013 ai minimi (Val. % sul totale famiglie)</vt:lpstr>
      <vt:lpstr>Sfiducia, incertezza, paura: le parole della crisi</vt:lpstr>
      <vt:lpstr>L’incertezza rafforza nuove paure: quasi 15 milioni di famiglie temono di non riuscire a risparmiare, quasi 12 milioni pensano di non poter mantenere l’attuale tenore di vita</vt:lpstr>
      <vt:lpstr>Disarmati di fronte alla crisi: 7 milioni di famiglie hanno difficoltà a rispettare scadenze di pagamento (rate e tasse) </vt:lpstr>
      <vt:lpstr>Lavoro: la crisi nella crisi. I consumi non crescono perché si deteriora il mercato del lavoro</vt:lpstr>
      <vt:lpstr>Cosa serve oggi per trovare lavoro?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Osservatorio Censis-Confcommercio</dc:title>
  <dc:creator>Francesco Estrafallaces</dc:creator>
  <cp:lastModifiedBy>Nardi</cp:lastModifiedBy>
  <cp:revision>39</cp:revision>
  <cp:lastPrinted>2013-04-17T10:13:41Z</cp:lastPrinted>
  <dcterms:created xsi:type="dcterms:W3CDTF">2013-04-16T13:49:45Z</dcterms:created>
  <dcterms:modified xsi:type="dcterms:W3CDTF">2013-04-18T08:07:57Z</dcterms:modified>
</cp:coreProperties>
</file>